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91" r:id="rId3"/>
    <p:sldId id="290" r:id="rId4"/>
    <p:sldId id="293" r:id="rId5"/>
    <p:sldId id="294" r:id="rId6"/>
    <p:sldId id="296" r:id="rId7"/>
    <p:sldId id="295" r:id="rId8"/>
    <p:sldId id="297" r:id="rId9"/>
    <p:sldId id="298" r:id="rId10"/>
    <p:sldId id="299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Fira Sans Extra Condensed SemiBold" panose="020B0604020202020204" charset="0"/>
      <p:regular r:id="rId18"/>
      <p:bold r:id="rId19"/>
      <p:italic r:id="rId20"/>
      <p:boldItalic r:id="rId21"/>
    </p:embeddedFont>
    <p:embeddedFont>
      <p:font typeface="Roboto Condensed Light" panose="020B060402020202020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BEFBEE-E9FA-4555-AAAD-4D102DD89AC3}">
  <a:tblStyle styleId="{9CBEFBEE-E9FA-4555-AAAD-4D102DD89A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652925"/>
            <a:ext cx="5060400" cy="19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6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ira Sans Extra Condensed SemiBold"/>
              <a:buNone/>
              <a:defRPr sz="5200">
                <a:solidFill>
                  <a:srgbClr val="19191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4997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7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0000" y="2903575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1596700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3"/>
          </p:nvPr>
        </p:nvSpPr>
        <p:spPr>
          <a:xfrm>
            <a:off x="4804747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49232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17153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/>
          <p:nvPr/>
        </p:nvSpPr>
        <p:spPr>
          <a:xfrm>
            <a:off x="-1952125" y="-1947375"/>
            <a:ext cx="3905100" cy="390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7"/>
          <p:cNvSpPr/>
          <p:nvPr/>
        </p:nvSpPr>
        <p:spPr>
          <a:xfrm>
            <a:off x="4625725" y="-2770061"/>
            <a:ext cx="5700300" cy="5700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ctrTitle"/>
          </p:nvPr>
        </p:nvSpPr>
        <p:spPr>
          <a:xfrm>
            <a:off x="615627" y="2389798"/>
            <a:ext cx="8020195" cy="698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tx1"/>
                </a:solidFill>
              </a:rPr>
              <a:t>Bài 7:</a:t>
            </a:r>
            <a:r>
              <a:rPr lang="vi-VN" dirty="0"/>
              <a:t> </a:t>
            </a:r>
            <a:br>
              <a:rPr lang="vi-VN" dirty="0"/>
            </a:br>
            <a:r>
              <a:rPr lang="vi-VN" sz="4000" dirty="0"/>
              <a:t>Bài tập về sự chuyển hóa năng lượng trong dao động điều hòa </a:t>
            </a:r>
            <a:endParaRPr sz="4000" dirty="0"/>
          </a:p>
        </p:txBody>
      </p:sp>
      <p:sp>
        <p:nvSpPr>
          <p:cNvPr id="55" name="Google Shape;55;p17"/>
          <p:cNvSpPr txBox="1">
            <a:spLocks noGrp="1"/>
          </p:cNvSpPr>
          <p:nvPr>
            <p:ph type="subTitle" idx="1"/>
          </p:nvPr>
        </p:nvSpPr>
        <p:spPr>
          <a:xfrm>
            <a:off x="683933" y="3755259"/>
            <a:ext cx="7839194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Lê Thị Lan Anh – QH2021 S SPVL </a:t>
            </a:r>
            <a:endParaRPr dirty="0"/>
          </a:p>
        </p:txBody>
      </p:sp>
      <p:grpSp>
        <p:nvGrpSpPr>
          <p:cNvPr id="56" name="Google Shape;56;p17"/>
          <p:cNvGrpSpPr/>
          <p:nvPr/>
        </p:nvGrpSpPr>
        <p:grpSpPr>
          <a:xfrm>
            <a:off x="5757565" y="677146"/>
            <a:ext cx="3448641" cy="4237212"/>
            <a:chOff x="5457418" y="-427855"/>
            <a:chExt cx="3448641" cy="4237212"/>
          </a:xfrm>
        </p:grpSpPr>
        <p:sp>
          <p:nvSpPr>
            <p:cNvPr id="57" name="Google Shape;57;p17"/>
            <p:cNvSpPr/>
            <p:nvPr/>
          </p:nvSpPr>
          <p:spPr>
            <a:xfrm>
              <a:off x="6330036" y="3165257"/>
              <a:ext cx="644100" cy="64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6974011" y="3165257"/>
              <a:ext cx="644100" cy="64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7617985" y="3165257"/>
              <a:ext cx="644100" cy="6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8261960" y="3165257"/>
              <a:ext cx="644100" cy="64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5457418" y="2995302"/>
              <a:ext cx="644100" cy="64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" name="Google Shape;62;p17"/>
            <p:cNvCxnSpPr/>
            <p:nvPr/>
          </p:nvCxnSpPr>
          <p:spPr>
            <a:xfrm rot="10800000">
              <a:off x="6651432" y="-397855"/>
              <a:ext cx="600" cy="3563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17"/>
            <p:cNvCxnSpPr/>
            <p:nvPr/>
          </p:nvCxnSpPr>
          <p:spPr>
            <a:xfrm rot="10800000">
              <a:off x="7296002" y="-410155"/>
              <a:ext cx="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17"/>
            <p:cNvCxnSpPr/>
            <p:nvPr/>
          </p:nvCxnSpPr>
          <p:spPr>
            <a:xfrm rot="10800000">
              <a:off x="7939972" y="-427855"/>
              <a:ext cx="0" cy="3593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17"/>
            <p:cNvCxnSpPr/>
            <p:nvPr/>
          </p:nvCxnSpPr>
          <p:spPr>
            <a:xfrm rot="10800000">
              <a:off x="8579141" y="-404755"/>
              <a:ext cx="4800" cy="3570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17"/>
            <p:cNvCxnSpPr>
              <a:endCxn id="61" idx="0"/>
            </p:cNvCxnSpPr>
            <p:nvPr/>
          </p:nvCxnSpPr>
          <p:spPr>
            <a:xfrm flipH="1">
              <a:off x="5779468" y="-386898"/>
              <a:ext cx="872100" cy="33822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17"/>
            <p:cNvCxnSpPr/>
            <p:nvPr/>
          </p:nvCxnSpPr>
          <p:spPr>
            <a:xfrm flipH="1">
              <a:off x="6652098" y="-410243"/>
              <a:ext cx="933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17"/>
            <p:cNvCxnSpPr/>
            <p:nvPr/>
          </p:nvCxnSpPr>
          <p:spPr>
            <a:xfrm rot="10800000" flipH="1">
              <a:off x="7296011" y="-410155"/>
              <a:ext cx="936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17"/>
            <p:cNvCxnSpPr/>
            <p:nvPr/>
          </p:nvCxnSpPr>
          <p:spPr>
            <a:xfrm rot="10800000" flipH="1">
              <a:off x="7939980" y="-392755"/>
              <a:ext cx="102000" cy="3558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17"/>
            <p:cNvCxnSpPr/>
            <p:nvPr/>
          </p:nvCxnSpPr>
          <p:spPr>
            <a:xfrm rot="10800000" flipH="1">
              <a:off x="8583950" y="-410155"/>
              <a:ext cx="771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17"/>
            <p:cNvCxnSpPr>
              <a:endCxn id="61" idx="0"/>
            </p:cNvCxnSpPr>
            <p:nvPr/>
          </p:nvCxnSpPr>
          <p:spPr>
            <a:xfrm flipH="1">
              <a:off x="5779468" y="-427698"/>
              <a:ext cx="761100" cy="3423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" name="Google Shape;72;p17"/>
          <p:cNvGrpSpPr/>
          <p:nvPr/>
        </p:nvGrpSpPr>
        <p:grpSpPr>
          <a:xfrm rot="-1992218">
            <a:off x="-1238131" y="-2202364"/>
            <a:ext cx="3453696" cy="3515591"/>
            <a:chOff x="4743868" y="-427855"/>
            <a:chExt cx="4162191" cy="4237212"/>
          </a:xfrm>
        </p:grpSpPr>
        <p:sp>
          <p:nvSpPr>
            <p:cNvPr id="73" name="Google Shape;73;p17"/>
            <p:cNvSpPr/>
            <p:nvPr/>
          </p:nvSpPr>
          <p:spPr>
            <a:xfrm>
              <a:off x="6330036" y="3165257"/>
              <a:ext cx="644100" cy="64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6974011" y="3165257"/>
              <a:ext cx="644100" cy="64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7617985" y="3165257"/>
              <a:ext cx="644100" cy="6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8261960" y="3165257"/>
              <a:ext cx="644100" cy="64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5457418" y="2995302"/>
              <a:ext cx="644100" cy="64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" name="Google Shape;78;p17"/>
            <p:cNvCxnSpPr/>
            <p:nvPr/>
          </p:nvCxnSpPr>
          <p:spPr>
            <a:xfrm rot="10800000">
              <a:off x="6651432" y="-397855"/>
              <a:ext cx="600" cy="3563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17"/>
            <p:cNvCxnSpPr/>
            <p:nvPr/>
          </p:nvCxnSpPr>
          <p:spPr>
            <a:xfrm rot="10800000">
              <a:off x="7296002" y="-410155"/>
              <a:ext cx="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7"/>
            <p:cNvCxnSpPr/>
            <p:nvPr/>
          </p:nvCxnSpPr>
          <p:spPr>
            <a:xfrm rot="10800000">
              <a:off x="7939972" y="-427855"/>
              <a:ext cx="0" cy="3593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17"/>
            <p:cNvCxnSpPr/>
            <p:nvPr/>
          </p:nvCxnSpPr>
          <p:spPr>
            <a:xfrm rot="10800000">
              <a:off x="8579141" y="-404755"/>
              <a:ext cx="4800" cy="3570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7"/>
            <p:cNvCxnSpPr>
              <a:endCxn id="77" idx="0"/>
            </p:cNvCxnSpPr>
            <p:nvPr/>
          </p:nvCxnSpPr>
          <p:spPr>
            <a:xfrm rot="1992604">
              <a:off x="5654364" y="-349517"/>
              <a:ext cx="1122309" cy="3307437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17"/>
            <p:cNvCxnSpPr/>
            <p:nvPr/>
          </p:nvCxnSpPr>
          <p:spPr>
            <a:xfrm flipH="1">
              <a:off x="6652098" y="-410243"/>
              <a:ext cx="933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17"/>
            <p:cNvCxnSpPr/>
            <p:nvPr/>
          </p:nvCxnSpPr>
          <p:spPr>
            <a:xfrm rot="10800000" flipH="1">
              <a:off x="7296011" y="-410155"/>
              <a:ext cx="936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17"/>
            <p:cNvCxnSpPr/>
            <p:nvPr/>
          </p:nvCxnSpPr>
          <p:spPr>
            <a:xfrm rot="10800000" flipH="1">
              <a:off x="7939980" y="-392755"/>
              <a:ext cx="102000" cy="3558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17"/>
            <p:cNvCxnSpPr/>
            <p:nvPr/>
          </p:nvCxnSpPr>
          <p:spPr>
            <a:xfrm rot="10800000" flipH="1">
              <a:off x="8583950" y="-410155"/>
              <a:ext cx="771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17"/>
            <p:cNvCxnSpPr>
              <a:endCxn id="77" idx="0"/>
            </p:cNvCxnSpPr>
            <p:nvPr/>
          </p:nvCxnSpPr>
          <p:spPr>
            <a:xfrm rot="1992052">
              <a:off x="5541200" y="-356686"/>
              <a:ext cx="1237637" cy="3280976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" name="Google Shape;88;p17"/>
          <p:cNvSpPr/>
          <p:nvPr/>
        </p:nvSpPr>
        <p:spPr>
          <a:xfrm>
            <a:off x="2403825" y="4277550"/>
            <a:ext cx="3905100" cy="390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87;p41"/>
          <p:cNvGrpSpPr/>
          <p:nvPr/>
        </p:nvGrpSpPr>
        <p:grpSpPr>
          <a:xfrm>
            <a:off x="2806850" y="2161067"/>
            <a:ext cx="3522888" cy="2352683"/>
            <a:chOff x="2806850" y="2161067"/>
            <a:chExt cx="3522888" cy="2352683"/>
          </a:xfrm>
        </p:grpSpPr>
        <p:grpSp>
          <p:nvGrpSpPr>
            <p:cNvPr id="3" name="Google Shape;2488;p41"/>
            <p:cNvGrpSpPr/>
            <p:nvPr/>
          </p:nvGrpSpPr>
          <p:grpSpPr>
            <a:xfrm>
              <a:off x="2806850" y="2161067"/>
              <a:ext cx="3522888" cy="1735800"/>
              <a:chOff x="2806850" y="2131917"/>
              <a:chExt cx="3522888" cy="1735800"/>
            </a:xfrm>
          </p:grpSpPr>
          <p:grpSp>
            <p:nvGrpSpPr>
              <p:cNvPr id="6" name="Google Shape;2489;p41"/>
              <p:cNvGrpSpPr/>
              <p:nvPr/>
            </p:nvGrpSpPr>
            <p:grpSpPr>
              <a:xfrm>
                <a:off x="2806850" y="2131917"/>
                <a:ext cx="3522888" cy="1735800"/>
                <a:chOff x="2806850" y="2131917"/>
                <a:chExt cx="3522888" cy="1735800"/>
              </a:xfrm>
            </p:grpSpPr>
            <p:sp>
              <p:nvSpPr>
                <p:cNvPr id="8" name="Google Shape;2490;p41"/>
                <p:cNvSpPr/>
                <p:nvPr/>
              </p:nvSpPr>
              <p:spPr>
                <a:xfrm>
                  <a:off x="3291362" y="3387717"/>
                  <a:ext cx="480000" cy="480000"/>
                </a:xfrm>
                <a:prstGeom prst="ellipse">
                  <a:avLst/>
                </a:prstGeom>
                <a:solidFill>
                  <a:srgbClr val="A7C0FF">
                    <a:alpha val="45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2485;p41"/>
                <p:cNvSpPr/>
                <p:nvPr/>
              </p:nvSpPr>
              <p:spPr>
                <a:xfrm>
                  <a:off x="5374277" y="3387717"/>
                  <a:ext cx="480000" cy="480000"/>
                </a:xfrm>
                <a:prstGeom prst="ellipse">
                  <a:avLst/>
                </a:prstGeom>
                <a:solidFill>
                  <a:srgbClr val="A7C0FF">
                    <a:alpha val="45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2491;p41"/>
                <p:cNvSpPr/>
                <p:nvPr/>
              </p:nvSpPr>
              <p:spPr>
                <a:xfrm>
                  <a:off x="3610577" y="3387717"/>
                  <a:ext cx="480000" cy="480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2492;p41"/>
                <p:cNvSpPr/>
                <p:nvPr/>
              </p:nvSpPr>
              <p:spPr>
                <a:xfrm>
                  <a:off x="4090563" y="3387717"/>
                  <a:ext cx="480000" cy="480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2493;p41"/>
                <p:cNvSpPr/>
                <p:nvPr/>
              </p:nvSpPr>
              <p:spPr>
                <a:xfrm>
                  <a:off x="4570550" y="3387717"/>
                  <a:ext cx="480000" cy="480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2494;p41"/>
                <p:cNvSpPr/>
                <p:nvPr/>
              </p:nvSpPr>
              <p:spPr>
                <a:xfrm>
                  <a:off x="5050537" y="3387717"/>
                  <a:ext cx="480000" cy="480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2495;p41"/>
                <p:cNvSpPr/>
                <p:nvPr/>
              </p:nvSpPr>
              <p:spPr>
                <a:xfrm>
                  <a:off x="5849738" y="3067698"/>
                  <a:ext cx="480000" cy="480000"/>
                </a:xfrm>
                <a:prstGeom prst="ellipse">
                  <a:avLst/>
                </a:prstGeom>
                <a:solidFill>
                  <a:srgbClr val="A7C0FF">
                    <a:alpha val="45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2496;p41"/>
                <p:cNvSpPr/>
                <p:nvPr/>
              </p:nvSpPr>
              <p:spPr>
                <a:xfrm>
                  <a:off x="2806850" y="3067698"/>
                  <a:ext cx="480000" cy="480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6" name="Google Shape;2497;p41"/>
                <p:cNvCxnSpPr/>
                <p:nvPr/>
              </p:nvCxnSpPr>
              <p:spPr>
                <a:xfrm rot="10800000">
                  <a:off x="3850270" y="2136717"/>
                  <a:ext cx="300" cy="1251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2498;p41"/>
                <p:cNvCxnSpPr/>
                <p:nvPr/>
              </p:nvCxnSpPr>
              <p:spPr>
                <a:xfrm rot="10800000">
                  <a:off x="4330557" y="2155017"/>
                  <a:ext cx="0" cy="12327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2499;p41"/>
                <p:cNvCxnSpPr/>
                <p:nvPr/>
              </p:nvCxnSpPr>
              <p:spPr>
                <a:xfrm rot="10800000">
                  <a:off x="4810544" y="2155017"/>
                  <a:ext cx="0" cy="12327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2500;p41"/>
                <p:cNvCxnSpPr/>
                <p:nvPr/>
              </p:nvCxnSpPr>
              <p:spPr>
                <a:xfrm rot="10800000">
                  <a:off x="5286931" y="2134317"/>
                  <a:ext cx="3600" cy="1253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501;p41"/>
                <p:cNvCxnSpPr>
                  <a:endCxn id="15" idx="0"/>
                </p:cNvCxnSpPr>
                <p:nvPr/>
              </p:nvCxnSpPr>
              <p:spPr>
                <a:xfrm flipH="1">
                  <a:off x="3046850" y="2139198"/>
                  <a:ext cx="798600" cy="928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502;p41"/>
                <p:cNvCxnSpPr>
                  <a:endCxn id="14" idx="0"/>
                </p:cNvCxnSpPr>
                <p:nvPr/>
              </p:nvCxnSpPr>
              <p:spPr>
                <a:xfrm>
                  <a:off x="5292338" y="2137398"/>
                  <a:ext cx="797400" cy="930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503;p41"/>
                <p:cNvCxnSpPr>
                  <a:endCxn id="8" idx="0"/>
                </p:cNvCxnSpPr>
                <p:nvPr/>
              </p:nvCxnSpPr>
              <p:spPr>
                <a:xfrm flipH="1">
                  <a:off x="3531362" y="2131917"/>
                  <a:ext cx="318900" cy="1255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" name="Google Shape;2504;p41"/>
              <p:cNvCxnSpPr/>
              <p:nvPr/>
            </p:nvCxnSpPr>
            <p:spPr>
              <a:xfrm>
                <a:off x="3821175" y="2134198"/>
                <a:ext cx="14877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" name="Google Shape;2505;p41"/>
            <p:cNvSpPr/>
            <p:nvPr/>
          </p:nvSpPr>
          <p:spPr>
            <a:xfrm>
              <a:off x="3469575" y="4176850"/>
              <a:ext cx="906600" cy="33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506;p41"/>
            <p:cNvSpPr/>
            <p:nvPr/>
          </p:nvSpPr>
          <p:spPr>
            <a:xfrm flipH="1">
              <a:off x="4767825" y="4176850"/>
              <a:ext cx="906600" cy="33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13209" y="572429"/>
            <a:ext cx="593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solidFill>
                  <a:srgbClr val="FF0000"/>
                </a:solidFill>
              </a:rPr>
              <a:t>THANK YOU !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27" name="Google Shape;2519;p41"/>
          <p:cNvGrpSpPr/>
          <p:nvPr/>
        </p:nvGrpSpPr>
        <p:grpSpPr>
          <a:xfrm>
            <a:off x="-821872" y="810564"/>
            <a:ext cx="1986010" cy="1652606"/>
            <a:chOff x="6739126" y="1537357"/>
            <a:chExt cx="1986010" cy="1652606"/>
          </a:xfrm>
        </p:grpSpPr>
        <p:sp>
          <p:nvSpPr>
            <p:cNvPr id="30" name="Google Shape;2521;p41"/>
            <p:cNvSpPr txBox="1"/>
            <p:nvPr/>
          </p:nvSpPr>
          <p:spPr>
            <a:xfrm>
              <a:off x="6739126" y="2705163"/>
              <a:ext cx="19860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2523;p41"/>
            <p:cNvSpPr/>
            <p:nvPr/>
          </p:nvSpPr>
          <p:spPr>
            <a:xfrm>
              <a:off x="8081036" y="1537357"/>
              <a:ext cx="644100" cy="64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2" name="Google Shape;2523;p41"/>
          <p:cNvSpPr/>
          <p:nvPr/>
        </p:nvSpPr>
        <p:spPr>
          <a:xfrm>
            <a:off x="715871" y="535174"/>
            <a:ext cx="644100" cy="64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2523;p41"/>
          <p:cNvSpPr/>
          <p:nvPr/>
        </p:nvSpPr>
        <p:spPr>
          <a:xfrm>
            <a:off x="7946551" y="940299"/>
            <a:ext cx="644100" cy="64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" name="Google Shape;2523;p41"/>
          <p:cNvSpPr/>
          <p:nvPr/>
        </p:nvSpPr>
        <p:spPr>
          <a:xfrm>
            <a:off x="8142384" y="442033"/>
            <a:ext cx="644100" cy="64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" name="Google Shape;2518;p41"/>
          <p:cNvSpPr/>
          <p:nvPr/>
        </p:nvSpPr>
        <p:spPr>
          <a:xfrm>
            <a:off x="7797669" y="530141"/>
            <a:ext cx="644100" cy="64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2518;p41"/>
          <p:cNvSpPr/>
          <p:nvPr/>
        </p:nvSpPr>
        <p:spPr>
          <a:xfrm>
            <a:off x="371156" y="442033"/>
            <a:ext cx="644100" cy="64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8" name="Google Shape;2529;p41"/>
          <p:cNvSpPr/>
          <p:nvPr/>
        </p:nvSpPr>
        <p:spPr>
          <a:xfrm>
            <a:off x="8069199" y="733048"/>
            <a:ext cx="398803" cy="323498"/>
          </a:xfrm>
          <a:custGeom>
            <a:avLst/>
            <a:gdLst/>
            <a:ahLst/>
            <a:cxnLst/>
            <a:rect l="l" t="t" r="r" b="b"/>
            <a:pathLst>
              <a:path w="15343" h="12447" extrusionOk="0">
                <a:moveTo>
                  <a:pt x="12015" y="600"/>
                </a:moveTo>
                <a:lnTo>
                  <a:pt x="12015" y="1494"/>
                </a:lnTo>
                <a:lnTo>
                  <a:pt x="3343" y="1494"/>
                </a:lnTo>
                <a:lnTo>
                  <a:pt x="3343" y="600"/>
                </a:lnTo>
                <a:close/>
                <a:moveTo>
                  <a:pt x="6332" y="2095"/>
                </a:moveTo>
                <a:lnTo>
                  <a:pt x="6332" y="6454"/>
                </a:lnTo>
                <a:cubicBezTo>
                  <a:pt x="6024" y="6515"/>
                  <a:pt x="5761" y="6685"/>
                  <a:pt x="5576" y="6916"/>
                </a:cubicBezTo>
                <a:cubicBezTo>
                  <a:pt x="5391" y="6685"/>
                  <a:pt x="5130" y="6515"/>
                  <a:pt x="4837" y="6454"/>
                </a:cubicBezTo>
                <a:lnTo>
                  <a:pt x="4837" y="2095"/>
                </a:lnTo>
                <a:close/>
                <a:moveTo>
                  <a:pt x="8427" y="2095"/>
                </a:moveTo>
                <a:lnTo>
                  <a:pt x="8427" y="6454"/>
                </a:lnTo>
                <a:cubicBezTo>
                  <a:pt x="8119" y="6515"/>
                  <a:pt x="7856" y="6685"/>
                  <a:pt x="7671" y="6916"/>
                </a:cubicBezTo>
                <a:cubicBezTo>
                  <a:pt x="7486" y="6685"/>
                  <a:pt x="7225" y="6515"/>
                  <a:pt x="6932" y="6454"/>
                </a:cubicBezTo>
                <a:lnTo>
                  <a:pt x="6932" y="2095"/>
                </a:lnTo>
                <a:close/>
                <a:moveTo>
                  <a:pt x="12124" y="6731"/>
                </a:moveTo>
                <a:cubicBezTo>
                  <a:pt x="12432" y="6731"/>
                  <a:pt x="12724" y="6916"/>
                  <a:pt x="12832" y="7224"/>
                </a:cubicBezTo>
                <a:cubicBezTo>
                  <a:pt x="12970" y="7624"/>
                  <a:pt x="12771" y="8041"/>
                  <a:pt x="12370" y="8179"/>
                </a:cubicBezTo>
                <a:cubicBezTo>
                  <a:pt x="12290" y="8208"/>
                  <a:pt x="12208" y="8222"/>
                  <a:pt x="12127" y="8222"/>
                </a:cubicBezTo>
                <a:cubicBezTo>
                  <a:pt x="11818" y="8222"/>
                  <a:pt x="11524" y="8023"/>
                  <a:pt x="11415" y="7717"/>
                </a:cubicBezTo>
                <a:cubicBezTo>
                  <a:pt x="11292" y="7332"/>
                  <a:pt x="11491" y="6901"/>
                  <a:pt x="11877" y="6778"/>
                </a:cubicBezTo>
                <a:cubicBezTo>
                  <a:pt x="11970" y="6747"/>
                  <a:pt x="12046" y="6731"/>
                  <a:pt x="12124" y="6731"/>
                </a:cubicBezTo>
                <a:close/>
                <a:moveTo>
                  <a:pt x="4529" y="7008"/>
                </a:moveTo>
                <a:cubicBezTo>
                  <a:pt x="4945" y="7008"/>
                  <a:pt x="5284" y="7347"/>
                  <a:pt x="5284" y="7764"/>
                </a:cubicBezTo>
                <a:cubicBezTo>
                  <a:pt x="5284" y="8179"/>
                  <a:pt x="4945" y="8503"/>
                  <a:pt x="4529" y="8503"/>
                </a:cubicBezTo>
                <a:cubicBezTo>
                  <a:pt x="4128" y="8503"/>
                  <a:pt x="3789" y="8179"/>
                  <a:pt x="3789" y="7764"/>
                </a:cubicBezTo>
                <a:cubicBezTo>
                  <a:pt x="3789" y="7347"/>
                  <a:pt x="4128" y="7008"/>
                  <a:pt x="4529" y="7008"/>
                </a:cubicBezTo>
                <a:close/>
                <a:moveTo>
                  <a:pt x="6624" y="7008"/>
                </a:moveTo>
                <a:cubicBezTo>
                  <a:pt x="7040" y="7008"/>
                  <a:pt x="7379" y="7347"/>
                  <a:pt x="7379" y="7764"/>
                </a:cubicBezTo>
                <a:cubicBezTo>
                  <a:pt x="7379" y="8179"/>
                  <a:pt x="7040" y="8503"/>
                  <a:pt x="6624" y="8503"/>
                </a:cubicBezTo>
                <a:cubicBezTo>
                  <a:pt x="6223" y="8503"/>
                  <a:pt x="5884" y="8179"/>
                  <a:pt x="5884" y="7764"/>
                </a:cubicBezTo>
                <a:cubicBezTo>
                  <a:pt x="5884" y="7347"/>
                  <a:pt x="6223" y="7008"/>
                  <a:pt x="6624" y="7008"/>
                </a:cubicBezTo>
                <a:close/>
                <a:moveTo>
                  <a:pt x="8719" y="7008"/>
                </a:moveTo>
                <a:cubicBezTo>
                  <a:pt x="9135" y="7008"/>
                  <a:pt x="9474" y="7347"/>
                  <a:pt x="9474" y="7764"/>
                </a:cubicBezTo>
                <a:cubicBezTo>
                  <a:pt x="9474" y="8179"/>
                  <a:pt x="9135" y="8503"/>
                  <a:pt x="8719" y="8503"/>
                </a:cubicBezTo>
                <a:cubicBezTo>
                  <a:pt x="8303" y="8503"/>
                  <a:pt x="7979" y="8179"/>
                  <a:pt x="7979" y="7764"/>
                </a:cubicBezTo>
                <a:cubicBezTo>
                  <a:pt x="7979" y="7347"/>
                  <a:pt x="8303" y="7008"/>
                  <a:pt x="8719" y="7008"/>
                </a:cubicBezTo>
                <a:close/>
                <a:moveTo>
                  <a:pt x="12909" y="1340"/>
                </a:moveTo>
                <a:cubicBezTo>
                  <a:pt x="13572" y="1340"/>
                  <a:pt x="14110" y="1894"/>
                  <a:pt x="14110" y="2557"/>
                </a:cubicBezTo>
                <a:lnTo>
                  <a:pt x="14110" y="10290"/>
                </a:lnTo>
                <a:lnTo>
                  <a:pt x="1232" y="10290"/>
                </a:lnTo>
                <a:lnTo>
                  <a:pt x="1232" y="2557"/>
                </a:lnTo>
                <a:cubicBezTo>
                  <a:pt x="1232" y="1894"/>
                  <a:pt x="1772" y="1340"/>
                  <a:pt x="2434" y="1340"/>
                </a:cubicBezTo>
                <a:lnTo>
                  <a:pt x="2742" y="1340"/>
                </a:lnTo>
                <a:lnTo>
                  <a:pt x="2742" y="1802"/>
                </a:lnTo>
                <a:cubicBezTo>
                  <a:pt x="2742" y="1972"/>
                  <a:pt x="2865" y="2095"/>
                  <a:pt x="3035" y="2095"/>
                </a:cubicBezTo>
                <a:lnTo>
                  <a:pt x="4237" y="2095"/>
                </a:lnTo>
                <a:lnTo>
                  <a:pt x="4237" y="6454"/>
                </a:lnTo>
                <a:cubicBezTo>
                  <a:pt x="3635" y="6577"/>
                  <a:pt x="3189" y="7117"/>
                  <a:pt x="3189" y="7764"/>
                </a:cubicBezTo>
                <a:cubicBezTo>
                  <a:pt x="3189" y="8503"/>
                  <a:pt x="3789" y="9103"/>
                  <a:pt x="4529" y="9103"/>
                </a:cubicBezTo>
                <a:cubicBezTo>
                  <a:pt x="4960" y="9103"/>
                  <a:pt x="5330" y="8918"/>
                  <a:pt x="5576" y="8610"/>
                </a:cubicBezTo>
                <a:cubicBezTo>
                  <a:pt x="5823" y="8918"/>
                  <a:pt x="6208" y="9103"/>
                  <a:pt x="6624" y="9103"/>
                </a:cubicBezTo>
                <a:cubicBezTo>
                  <a:pt x="7055" y="9103"/>
                  <a:pt x="7425" y="8918"/>
                  <a:pt x="7671" y="8610"/>
                </a:cubicBezTo>
                <a:cubicBezTo>
                  <a:pt x="7918" y="8918"/>
                  <a:pt x="8303" y="9103"/>
                  <a:pt x="8719" y="9103"/>
                </a:cubicBezTo>
                <a:cubicBezTo>
                  <a:pt x="9458" y="9103"/>
                  <a:pt x="10074" y="8503"/>
                  <a:pt x="10074" y="7764"/>
                </a:cubicBezTo>
                <a:cubicBezTo>
                  <a:pt x="10074" y="7117"/>
                  <a:pt x="9628" y="6577"/>
                  <a:pt x="9027" y="6454"/>
                </a:cubicBezTo>
                <a:lnTo>
                  <a:pt x="9027" y="2095"/>
                </a:lnTo>
                <a:lnTo>
                  <a:pt x="10244" y="2095"/>
                </a:lnTo>
                <a:lnTo>
                  <a:pt x="11507" y="6285"/>
                </a:lnTo>
                <a:cubicBezTo>
                  <a:pt x="10922" y="6577"/>
                  <a:pt x="10645" y="7302"/>
                  <a:pt x="10861" y="7918"/>
                </a:cubicBezTo>
                <a:cubicBezTo>
                  <a:pt x="11044" y="8468"/>
                  <a:pt x="11577" y="8824"/>
                  <a:pt x="12136" y="8824"/>
                </a:cubicBezTo>
                <a:cubicBezTo>
                  <a:pt x="12281" y="8824"/>
                  <a:pt x="12427" y="8800"/>
                  <a:pt x="12570" y="8750"/>
                </a:cubicBezTo>
                <a:cubicBezTo>
                  <a:pt x="13278" y="8503"/>
                  <a:pt x="13648" y="7733"/>
                  <a:pt x="13402" y="7039"/>
                </a:cubicBezTo>
                <a:cubicBezTo>
                  <a:pt x="13206" y="6482"/>
                  <a:pt x="12685" y="6130"/>
                  <a:pt x="12130" y="6130"/>
                </a:cubicBezTo>
                <a:cubicBezTo>
                  <a:pt x="12118" y="6130"/>
                  <a:pt x="12105" y="6131"/>
                  <a:pt x="12093" y="6131"/>
                </a:cubicBezTo>
                <a:lnTo>
                  <a:pt x="10861" y="2095"/>
                </a:lnTo>
                <a:lnTo>
                  <a:pt x="12308" y="2095"/>
                </a:lnTo>
                <a:cubicBezTo>
                  <a:pt x="12477" y="2095"/>
                  <a:pt x="12617" y="1972"/>
                  <a:pt x="12617" y="1802"/>
                </a:cubicBezTo>
                <a:lnTo>
                  <a:pt x="12617" y="1340"/>
                </a:lnTo>
                <a:close/>
                <a:moveTo>
                  <a:pt x="3035" y="0"/>
                </a:moveTo>
                <a:cubicBezTo>
                  <a:pt x="2865" y="0"/>
                  <a:pt x="2742" y="123"/>
                  <a:pt x="2742" y="292"/>
                </a:cubicBezTo>
                <a:lnTo>
                  <a:pt x="2742" y="754"/>
                </a:lnTo>
                <a:lnTo>
                  <a:pt x="2434" y="754"/>
                </a:lnTo>
                <a:cubicBezTo>
                  <a:pt x="1448" y="754"/>
                  <a:pt x="632" y="1555"/>
                  <a:pt x="632" y="2557"/>
                </a:cubicBezTo>
                <a:lnTo>
                  <a:pt x="632" y="10290"/>
                </a:lnTo>
                <a:lnTo>
                  <a:pt x="308" y="10290"/>
                </a:lnTo>
                <a:cubicBezTo>
                  <a:pt x="139" y="10290"/>
                  <a:pt x="0" y="10428"/>
                  <a:pt x="0" y="10598"/>
                </a:cubicBezTo>
                <a:lnTo>
                  <a:pt x="0" y="12138"/>
                </a:lnTo>
                <a:cubicBezTo>
                  <a:pt x="0" y="12307"/>
                  <a:pt x="139" y="12447"/>
                  <a:pt x="308" y="12447"/>
                </a:cubicBezTo>
                <a:lnTo>
                  <a:pt x="6316" y="12447"/>
                </a:lnTo>
                <a:cubicBezTo>
                  <a:pt x="6486" y="12447"/>
                  <a:pt x="6609" y="12307"/>
                  <a:pt x="6609" y="12138"/>
                </a:cubicBezTo>
                <a:cubicBezTo>
                  <a:pt x="6609" y="11984"/>
                  <a:pt x="6486" y="11845"/>
                  <a:pt x="6316" y="11845"/>
                </a:cubicBezTo>
                <a:lnTo>
                  <a:pt x="601" y="11845"/>
                </a:lnTo>
                <a:lnTo>
                  <a:pt x="601" y="10890"/>
                </a:lnTo>
                <a:lnTo>
                  <a:pt x="14742" y="10890"/>
                </a:lnTo>
                <a:lnTo>
                  <a:pt x="14742" y="11845"/>
                </a:lnTo>
                <a:lnTo>
                  <a:pt x="8965" y="11845"/>
                </a:lnTo>
                <a:cubicBezTo>
                  <a:pt x="8796" y="11845"/>
                  <a:pt x="8657" y="11984"/>
                  <a:pt x="8657" y="12138"/>
                </a:cubicBezTo>
                <a:cubicBezTo>
                  <a:pt x="8657" y="12307"/>
                  <a:pt x="8796" y="12447"/>
                  <a:pt x="8965" y="12447"/>
                </a:cubicBezTo>
                <a:lnTo>
                  <a:pt x="15050" y="12447"/>
                </a:lnTo>
                <a:cubicBezTo>
                  <a:pt x="15204" y="12447"/>
                  <a:pt x="15342" y="12307"/>
                  <a:pt x="15342" y="12138"/>
                </a:cubicBezTo>
                <a:lnTo>
                  <a:pt x="15342" y="10598"/>
                </a:lnTo>
                <a:cubicBezTo>
                  <a:pt x="15342" y="10428"/>
                  <a:pt x="15204" y="10290"/>
                  <a:pt x="15050" y="10290"/>
                </a:cubicBezTo>
                <a:lnTo>
                  <a:pt x="14712" y="10290"/>
                </a:lnTo>
                <a:lnTo>
                  <a:pt x="14712" y="2557"/>
                </a:lnTo>
                <a:cubicBezTo>
                  <a:pt x="14712" y="1555"/>
                  <a:pt x="13911" y="754"/>
                  <a:pt x="12909" y="754"/>
                </a:cubicBezTo>
                <a:lnTo>
                  <a:pt x="12617" y="754"/>
                </a:lnTo>
                <a:lnTo>
                  <a:pt x="12617" y="292"/>
                </a:lnTo>
                <a:cubicBezTo>
                  <a:pt x="12617" y="123"/>
                  <a:pt x="12477" y="0"/>
                  <a:pt x="123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529;p41"/>
          <p:cNvSpPr/>
          <p:nvPr/>
        </p:nvSpPr>
        <p:spPr>
          <a:xfrm>
            <a:off x="688222" y="749235"/>
            <a:ext cx="398803" cy="205475"/>
          </a:xfrm>
          <a:custGeom>
            <a:avLst/>
            <a:gdLst/>
            <a:ahLst/>
            <a:cxnLst/>
            <a:rect l="l" t="t" r="r" b="b"/>
            <a:pathLst>
              <a:path w="15343" h="12447" extrusionOk="0">
                <a:moveTo>
                  <a:pt x="12015" y="600"/>
                </a:moveTo>
                <a:lnTo>
                  <a:pt x="12015" y="1494"/>
                </a:lnTo>
                <a:lnTo>
                  <a:pt x="3343" y="1494"/>
                </a:lnTo>
                <a:lnTo>
                  <a:pt x="3343" y="600"/>
                </a:lnTo>
                <a:close/>
                <a:moveTo>
                  <a:pt x="6332" y="2095"/>
                </a:moveTo>
                <a:lnTo>
                  <a:pt x="6332" y="6454"/>
                </a:lnTo>
                <a:cubicBezTo>
                  <a:pt x="6024" y="6515"/>
                  <a:pt x="5761" y="6685"/>
                  <a:pt x="5576" y="6916"/>
                </a:cubicBezTo>
                <a:cubicBezTo>
                  <a:pt x="5391" y="6685"/>
                  <a:pt x="5130" y="6515"/>
                  <a:pt x="4837" y="6454"/>
                </a:cubicBezTo>
                <a:lnTo>
                  <a:pt x="4837" y="2095"/>
                </a:lnTo>
                <a:close/>
                <a:moveTo>
                  <a:pt x="8427" y="2095"/>
                </a:moveTo>
                <a:lnTo>
                  <a:pt x="8427" y="6454"/>
                </a:lnTo>
                <a:cubicBezTo>
                  <a:pt x="8119" y="6515"/>
                  <a:pt x="7856" y="6685"/>
                  <a:pt x="7671" y="6916"/>
                </a:cubicBezTo>
                <a:cubicBezTo>
                  <a:pt x="7486" y="6685"/>
                  <a:pt x="7225" y="6515"/>
                  <a:pt x="6932" y="6454"/>
                </a:cubicBezTo>
                <a:lnTo>
                  <a:pt x="6932" y="2095"/>
                </a:lnTo>
                <a:close/>
                <a:moveTo>
                  <a:pt x="12124" y="6731"/>
                </a:moveTo>
                <a:cubicBezTo>
                  <a:pt x="12432" y="6731"/>
                  <a:pt x="12724" y="6916"/>
                  <a:pt x="12832" y="7224"/>
                </a:cubicBezTo>
                <a:cubicBezTo>
                  <a:pt x="12970" y="7624"/>
                  <a:pt x="12771" y="8041"/>
                  <a:pt x="12370" y="8179"/>
                </a:cubicBezTo>
                <a:cubicBezTo>
                  <a:pt x="12290" y="8208"/>
                  <a:pt x="12208" y="8222"/>
                  <a:pt x="12127" y="8222"/>
                </a:cubicBezTo>
                <a:cubicBezTo>
                  <a:pt x="11818" y="8222"/>
                  <a:pt x="11524" y="8023"/>
                  <a:pt x="11415" y="7717"/>
                </a:cubicBezTo>
                <a:cubicBezTo>
                  <a:pt x="11292" y="7332"/>
                  <a:pt x="11491" y="6901"/>
                  <a:pt x="11877" y="6778"/>
                </a:cubicBezTo>
                <a:cubicBezTo>
                  <a:pt x="11970" y="6747"/>
                  <a:pt x="12046" y="6731"/>
                  <a:pt x="12124" y="6731"/>
                </a:cubicBezTo>
                <a:close/>
                <a:moveTo>
                  <a:pt x="4529" y="7008"/>
                </a:moveTo>
                <a:cubicBezTo>
                  <a:pt x="4945" y="7008"/>
                  <a:pt x="5284" y="7347"/>
                  <a:pt x="5284" y="7764"/>
                </a:cubicBezTo>
                <a:cubicBezTo>
                  <a:pt x="5284" y="8179"/>
                  <a:pt x="4945" y="8503"/>
                  <a:pt x="4529" y="8503"/>
                </a:cubicBezTo>
                <a:cubicBezTo>
                  <a:pt x="4128" y="8503"/>
                  <a:pt x="3789" y="8179"/>
                  <a:pt x="3789" y="7764"/>
                </a:cubicBezTo>
                <a:cubicBezTo>
                  <a:pt x="3789" y="7347"/>
                  <a:pt x="4128" y="7008"/>
                  <a:pt x="4529" y="7008"/>
                </a:cubicBezTo>
                <a:close/>
                <a:moveTo>
                  <a:pt x="6624" y="7008"/>
                </a:moveTo>
                <a:cubicBezTo>
                  <a:pt x="7040" y="7008"/>
                  <a:pt x="7379" y="7347"/>
                  <a:pt x="7379" y="7764"/>
                </a:cubicBezTo>
                <a:cubicBezTo>
                  <a:pt x="7379" y="8179"/>
                  <a:pt x="7040" y="8503"/>
                  <a:pt x="6624" y="8503"/>
                </a:cubicBezTo>
                <a:cubicBezTo>
                  <a:pt x="6223" y="8503"/>
                  <a:pt x="5884" y="8179"/>
                  <a:pt x="5884" y="7764"/>
                </a:cubicBezTo>
                <a:cubicBezTo>
                  <a:pt x="5884" y="7347"/>
                  <a:pt x="6223" y="7008"/>
                  <a:pt x="6624" y="7008"/>
                </a:cubicBezTo>
                <a:close/>
                <a:moveTo>
                  <a:pt x="8719" y="7008"/>
                </a:moveTo>
                <a:cubicBezTo>
                  <a:pt x="9135" y="7008"/>
                  <a:pt x="9474" y="7347"/>
                  <a:pt x="9474" y="7764"/>
                </a:cubicBezTo>
                <a:cubicBezTo>
                  <a:pt x="9474" y="8179"/>
                  <a:pt x="9135" y="8503"/>
                  <a:pt x="8719" y="8503"/>
                </a:cubicBezTo>
                <a:cubicBezTo>
                  <a:pt x="8303" y="8503"/>
                  <a:pt x="7979" y="8179"/>
                  <a:pt x="7979" y="7764"/>
                </a:cubicBezTo>
                <a:cubicBezTo>
                  <a:pt x="7979" y="7347"/>
                  <a:pt x="8303" y="7008"/>
                  <a:pt x="8719" y="7008"/>
                </a:cubicBezTo>
                <a:close/>
                <a:moveTo>
                  <a:pt x="12909" y="1340"/>
                </a:moveTo>
                <a:cubicBezTo>
                  <a:pt x="13572" y="1340"/>
                  <a:pt x="14110" y="1894"/>
                  <a:pt x="14110" y="2557"/>
                </a:cubicBezTo>
                <a:lnTo>
                  <a:pt x="14110" y="10290"/>
                </a:lnTo>
                <a:lnTo>
                  <a:pt x="1232" y="10290"/>
                </a:lnTo>
                <a:lnTo>
                  <a:pt x="1232" y="2557"/>
                </a:lnTo>
                <a:cubicBezTo>
                  <a:pt x="1232" y="1894"/>
                  <a:pt x="1772" y="1340"/>
                  <a:pt x="2434" y="1340"/>
                </a:cubicBezTo>
                <a:lnTo>
                  <a:pt x="2742" y="1340"/>
                </a:lnTo>
                <a:lnTo>
                  <a:pt x="2742" y="1802"/>
                </a:lnTo>
                <a:cubicBezTo>
                  <a:pt x="2742" y="1972"/>
                  <a:pt x="2865" y="2095"/>
                  <a:pt x="3035" y="2095"/>
                </a:cubicBezTo>
                <a:lnTo>
                  <a:pt x="4237" y="2095"/>
                </a:lnTo>
                <a:lnTo>
                  <a:pt x="4237" y="6454"/>
                </a:lnTo>
                <a:cubicBezTo>
                  <a:pt x="3635" y="6577"/>
                  <a:pt x="3189" y="7117"/>
                  <a:pt x="3189" y="7764"/>
                </a:cubicBezTo>
                <a:cubicBezTo>
                  <a:pt x="3189" y="8503"/>
                  <a:pt x="3789" y="9103"/>
                  <a:pt x="4529" y="9103"/>
                </a:cubicBezTo>
                <a:cubicBezTo>
                  <a:pt x="4960" y="9103"/>
                  <a:pt x="5330" y="8918"/>
                  <a:pt x="5576" y="8610"/>
                </a:cubicBezTo>
                <a:cubicBezTo>
                  <a:pt x="5823" y="8918"/>
                  <a:pt x="6208" y="9103"/>
                  <a:pt x="6624" y="9103"/>
                </a:cubicBezTo>
                <a:cubicBezTo>
                  <a:pt x="7055" y="9103"/>
                  <a:pt x="7425" y="8918"/>
                  <a:pt x="7671" y="8610"/>
                </a:cubicBezTo>
                <a:cubicBezTo>
                  <a:pt x="7918" y="8918"/>
                  <a:pt x="8303" y="9103"/>
                  <a:pt x="8719" y="9103"/>
                </a:cubicBezTo>
                <a:cubicBezTo>
                  <a:pt x="9458" y="9103"/>
                  <a:pt x="10074" y="8503"/>
                  <a:pt x="10074" y="7764"/>
                </a:cubicBezTo>
                <a:cubicBezTo>
                  <a:pt x="10074" y="7117"/>
                  <a:pt x="9628" y="6577"/>
                  <a:pt x="9027" y="6454"/>
                </a:cubicBezTo>
                <a:lnTo>
                  <a:pt x="9027" y="2095"/>
                </a:lnTo>
                <a:lnTo>
                  <a:pt x="10244" y="2095"/>
                </a:lnTo>
                <a:lnTo>
                  <a:pt x="11507" y="6285"/>
                </a:lnTo>
                <a:cubicBezTo>
                  <a:pt x="10922" y="6577"/>
                  <a:pt x="10645" y="7302"/>
                  <a:pt x="10861" y="7918"/>
                </a:cubicBezTo>
                <a:cubicBezTo>
                  <a:pt x="11044" y="8468"/>
                  <a:pt x="11577" y="8824"/>
                  <a:pt x="12136" y="8824"/>
                </a:cubicBezTo>
                <a:cubicBezTo>
                  <a:pt x="12281" y="8824"/>
                  <a:pt x="12427" y="8800"/>
                  <a:pt x="12570" y="8750"/>
                </a:cubicBezTo>
                <a:cubicBezTo>
                  <a:pt x="13278" y="8503"/>
                  <a:pt x="13648" y="7733"/>
                  <a:pt x="13402" y="7039"/>
                </a:cubicBezTo>
                <a:cubicBezTo>
                  <a:pt x="13206" y="6482"/>
                  <a:pt x="12685" y="6130"/>
                  <a:pt x="12130" y="6130"/>
                </a:cubicBezTo>
                <a:cubicBezTo>
                  <a:pt x="12118" y="6130"/>
                  <a:pt x="12105" y="6131"/>
                  <a:pt x="12093" y="6131"/>
                </a:cubicBezTo>
                <a:lnTo>
                  <a:pt x="10861" y="2095"/>
                </a:lnTo>
                <a:lnTo>
                  <a:pt x="12308" y="2095"/>
                </a:lnTo>
                <a:cubicBezTo>
                  <a:pt x="12477" y="2095"/>
                  <a:pt x="12617" y="1972"/>
                  <a:pt x="12617" y="1802"/>
                </a:cubicBezTo>
                <a:lnTo>
                  <a:pt x="12617" y="1340"/>
                </a:lnTo>
                <a:close/>
                <a:moveTo>
                  <a:pt x="3035" y="0"/>
                </a:moveTo>
                <a:cubicBezTo>
                  <a:pt x="2865" y="0"/>
                  <a:pt x="2742" y="123"/>
                  <a:pt x="2742" y="292"/>
                </a:cubicBezTo>
                <a:lnTo>
                  <a:pt x="2742" y="754"/>
                </a:lnTo>
                <a:lnTo>
                  <a:pt x="2434" y="754"/>
                </a:lnTo>
                <a:cubicBezTo>
                  <a:pt x="1448" y="754"/>
                  <a:pt x="632" y="1555"/>
                  <a:pt x="632" y="2557"/>
                </a:cubicBezTo>
                <a:lnTo>
                  <a:pt x="632" y="10290"/>
                </a:lnTo>
                <a:lnTo>
                  <a:pt x="308" y="10290"/>
                </a:lnTo>
                <a:cubicBezTo>
                  <a:pt x="139" y="10290"/>
                  <a:pt x="0" y="10428"/>
                  <a:pt x="0" y="10598"/>
                </a:cubicBezTo>
                <a:lnTo>
                  <a:pt x="0" y="12138"/>
                </a:lnTo>
                <a:cubicBezTo>
                  <a:pt x="0" y="12307"/>
                  <a:pt x="139" y="12447"/>
                  <a:pt x="308" y="12447"/>
                </a:cubicBezTo>
                <a:lnTo>
                  <a:pt x="6316" y="12447"/>
                </a:lnTo>
                <a:cubicBezTo>
                  <a:pt x="6486" y="12447"/>
                  <a:pt x="6609" y="12307"/>
                  <a:pt x="6609" y="12138"/>
                </a:cubicBezTo>
                <a:cubicBezTo>
                  <a:pt x="6609" y="11984"/>
                  <a:pt x="6486" y="11845"/>
                  <a:pt x="6316" y="11845"/>
                </a:cubicBezTo>
                <a:lnTo>
                  <a:pt x="601" y="11845"/>
                </a:lnTo>
                <a:lnTo>
                  <a:pt x="601" y="10890"/>
                </a:lnTo>
                <a:lnTo>
                  <a:pt x="14742" y="10890"/>
                </a:lnTo>
                <a:lnTo>
                  <a:pt x="14742" y="11845"/>
                </a:lnTo>
                <a:lnTo>
                  <a:pt x="8965" y="11845"/>
                </a:lnTo>
                <a:cubicBezTo>
                  <a:pt x="8796" y="11845"/>
                  <a:pt x="8657" y="11984"/>
                  <a:pt x="8657" y="12138"/>
                </a:cubicBezTo>
                <a:cubicBezTo>
                  <a:pt x="8657" y="12307"/>
                  <a:pt x="8796" y="12447"/>
                  <a:pt x="8965" y="12447"/>
                </a:cubicBezTo>
                <a:lnTo>
                  <a:pt x="15050" y="12447"/>
                </a:lnTo>
                <a:cubicBezTo>
                  <a:pt x="15204" y="12447"/>
                  <a:pt x="15342" y="12307"/>
                  <a:pt x="15342" y="12138"/>
                </a:cubicBezTo>
                <a:lnTo>
                  <a:pt x="15342" y="10598"/>
                </a:lnTo>
                <a:cubicBezTo>
                  <a:pt x="15342" y="10428"/>
                  <a:pt x="15204" y="10290"/>
                  <a:pt x="15050" y="10290"/>
                </a:cubicBezTo>
                <a:lnTo>
                  <a:pt x="14712" y="10290"/>
                </a:lnTo>
                <a:lnTo>
                  <a:pt x="14712" y="2557"/>
                </a:lnTo>
                <a:cubicBezTo>
                  <a:pt x="14712" y="1555"/>
                  <a:pt x="13911" y="754"/>
                  <a:pt x="12909" y="754"/>
                </a:cubicBezTo>
                <a:lnTo>
                  <a:pt x="12617" y="754"/>
                </a:lnTo>
                <a:lnTo>
                  <a:pt x="12617" y="292"/>
                </a:lnTo>
                <a:cubicBezTo>
                  <a:pt x="12617" y="123"/>
                  <a:pt x="12477" y="0"/>
                  <a:pt x="123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9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63" y="1330712"/>
            <a:ext cx="7107044" cy="297272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89463" y="364273"/>
            <a:ext cx="7107044" cy="6244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Hoạt động khởi động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235917" y="277586"/>
                <a:ext cx="8765846" cy="157264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vi-VN" sz="1500" b="1" i="1" dirty="0" smtClean="0">
                  <a:solidFill>
                    <a:srgbClr val="FF0000"/>
                  </a:solidFill>
                </a:endParaRPr>
              </a:p>
              <a:p>
                <a:r>
                  <a:rPr lang="vi-VN" sz="1500" b="1" i="1" dirty="0" smtClean="0">
                    <a:solidFill>
                      <a:srgbClr val="FF0000"/>
                    </a:solidFill>
                  </a:rPr>
                  <a:t>Ví </a:t>
                </a:r>
                <a:r>
                  <a:rPr lang="vi-VN" sz="1500" b="1" i="1" dirty="0">
                    <a:solidFill>
                      <a:srgbClr val="FF0000"/>
                    </a:solidFill>
                  </a:rPr>
                  <a:t>dụ 1: </a:t>
                </a:r>
                <a:r>
                  <a:rPr lang="vi-VN" sz="1500" dirty="0"/>
                  <a:t>Một con lắc đơn gồm một vật có kích thước nhỏ, có khối lượng m, treo ở đầu một sợi dây mềm không giãn có độ dài l và có khối lượng không đáng kể. Đưa vật nặng ra khỏi vị trí cân bằng O sao cho day treo hợp với QO một 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vi-VN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vi-VN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  <a:r>
                  <a:rPr lang="en-US" sz="1500" dirty="0" err="1"/>
                  <a:t>rồi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thả</a:t>
                </a:r>
                <a:r>
                  <a:rPr lang="en-US" sz="1500" dirty="0"/>
                  <a:t> </a:t>
                </a:r>
                <a:r>
                  <a:rPr lang="en-US" sz="1500" dirty="0" err="1"/>
                  <a:t>nhẹ</a:t>
                </a:r>
                <a:r>
                  <a:rPr lang="en-US" sz="1500" dirty="0"/>
                  <a:t> </a:t>
                </a:r>
                <a:r>
                  <a:rPr lang="en-US" sz="1500" dirty="0" err="1"/>
                  <a:t>cho</a:t>
                </a:r>
                <a:r>
                  <a:rPr lang="en-US" sz="1500" dirty="0"/>
                  <a:t> con </a:t>
                </a:r>
                <a:r>
                  <a:rPr lang="en-US" sz="1500" dirty="0" err="1"/>
                  <a:t>lắc</a:t>
                </a:r>
                <a:r>
                  <a:rPr lang="en-US" sz="1500" dirty="0"/>
                  <a:t> </a:t>
                </a:r>
                <a:r>
                  <a:rPr lang="en-US" sz="1500" dirty="0" err="1"/>
                  <a:t>dao</a:t>
                </a:r>
                <a:r>
                  <a:rPr lang="en-US" sz="1500" dirty="0"/>
                  <a:t> </a:t>
                </a:r>
                <a:r>
                  <a:rPr lang="en-US" sz="1500" dirty="0" err="1"/>
                  <a:t>động</a:t>
                </a:r>
                <a:r>
                  <a:rPr lang="en-US" sz="1500" dirty="0"/>
                  <a:t> </a:t>
                </a:r>
                <a:r>
                  <a:rPr lang="en-US" sz="1500" dirty="0" err="1"/>
                  <a:t>điều</a:t>
                </a:r>
                <a:r>
                  <a:rPr lang="en-US" sz="1500" dirty="0"/>
                  <a:t> </a:t>
                </a:r>
                <a:r>
                  <a:rPr lang="en-US" sz="1500" dirty="0" err="1"/>
                  <a:t>hòa</a:t>
                </a:r>
                <a:r>
                  <a:rPr lang="en-US" sz="1500" dirty="0"/>
                  <a:t> trên </a:t>
                </a:r>
                <a:r>
                  <a:rPr lang="en-US" sz="1500" dirty="0" err="1"/>
                  <a:t>cung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tròn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15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1500" b="0" dirty="0"/>
              </a:p>
              <a:p>
                <a:pPr marL="342900" indent="-342900">
                  <a:buAutoNum type="alphaLcPeriod"/>
                </a:pPr>
                <a:r>
                  <a:rPr lang="en-US" sz="1500" dirty="0" err="1"/>
                  <a:t>Tính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thế</a:t>
                </a:r>
                <a:r>
                  <a:rPr lang="en-US" sz="1500" dirty="0"/>
                  <a:t> năng </a:t>
                </a:r>
                <a:r>
                  <a:rPr lang="en-US" sz="1500" dirty="0" err="1"/>
                  <a:t>của</a:t>
                </a:r>
                <a:r>
                  <a:rPr lang="en-US" sz="1500" dirty="0"/>
                  <a:t> con </a:t>
                </a:r>
                <a:r>
                  <a:rPr lang="en-US" sz="1500" dirty="0" err="1"/>
                  <a:t>lắc</a:t>
                </a:r>
                <a:r>
                  <a:rPr lang="en-US" sz="1500" dirty="0"/>
                  <a:t>, </a:t>
                </a:r>
                <a:r>
                  <a:rPr lang="en-US" sz="1500" dirty="0" err="1"/>
                  <a:t>động</a:t>
                </a:r>
                <a:r>
                  <a:rPr lang="en-US" sz="1500" dirty="0"/>
                  <a:t> năng </a:t>
                </a:r>
                <a:r>
                  <a:rPr lang="en-US" sz="1500" dirty="0" err="1"/>
                  <a:t>của</a:t>
                </a:r>
                <a:r>
                  <a:rPr lang="en-US" sz="1500" dirty="0"/>
                  <a:t> </a:t>
                </a:r>
                <a:r>
                  <a:rPr lang="en-US" sz="1500" dirty="0" err="1"/>
                  <a:t>vật</a:t>
                </a:r>
                <a:r>
                  <a:rPr lang="en-US" sz="1500" dirty="0"/>
                  <a:t> ở </a:t>
                </a:r>
                <a:r>
                  <a:rPr lang="en-US" sz="1500" dirty="0" err="1"/>
                  <a:t>các</a:t>
                </a:r>
                <a:r>
                  <a:rPr lang="en-US" sz="1500" dirty="0"/>
                  <a:t> </a:t>
                </a:r>
                <a:r>
                  <a:rPr lang="en-US" sz="1500" dirty="0" err="1"/>
                  <a:t>vị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trí</a:t>
                </a:r>
                <a:r>
                  <a:rPr lang="en-US" sz="1500" dirty="0"/>
                  <a:t> A, O, B </a:t>
                </a:r>
                <a:r>
                  <a:rPr lang="en-US" sz="1500" dirty="0" err="1"/>
                  <a:t>và</a:t>
                </a:r>
                <a:r>
                  <a:rPr lang="en-US" sz="1500" dirty="0"/>
                  <a:t> </a:t>
                </a:r>
                <a:r>
                  <a:rPr lang="en-US" sz="1500" dirty="0" err="1"/>
                  <a:t>vị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trí</a:t>
                </a:r>
                <a:r>
                  <a:rPr lang="en-US" sz="1500" dirty="0"/>
                  <a:t> </a:t>
                </a:r>
                <a:r>
                  <a:rPr lang="en-US" sz="1500" dirty="0" err="1"/>
                  <a:t>bất</a:t>
                </a:r>
                <a:r>
                  <a:rPr lang="en-US" sz="1500" dirty="0"/>
                  <a:t> kỳ ( </a:t>
                </a:r>
                <a:r>
                  <a:rPr lang="en-US" sz="1500" dirty="0" err="1"/>
                  <a:t>ly</a:t>
                </a:r>
                <a:r>
                  <a:rPr lang="en-US" sz="1500" dirty="0"/>
                  <a:t> </a:t>
                </a:r>
                <a:r>
                  <a:rPr lang="en-US" sz="1500" dirty="0" err="1"/>
                  <a:t>độ</a:t>
                </a:r>
                <a:r>
                  <a:rPr lang="en-US" sz="1500" dirty="0"/>
                  <a:t> </a:t>
                </a:r>
                <a:r>
                  <a:rPr lang="en-US" sz="1500" dirty="0" err="1"/>
                  <a:t>góc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500" dirty="0">
                    <a:ea typeface="Cambria Math" panose="02040503050406030204" pitchFamily="18" charset="0"/>
                  </a:rPr>
                  <a:t>). </a:t>
                </a:r>
              </a:p>
              <a:p>
                <a:pPr marL="342900" indent="-342900">
                  <a:buAutoNum type="alphaLcPeriod"/>
                </a:pPr>
                <a:r>
                  <a:rPr lang="en-US" sz="1500" dirty="0">
                    <a:ea typeface="Cambria Math" panose="02040503050406030204" pitchFamily="18" charset="0"/>
                  </a:rPr>
                  <a:t>Ở </a:t>
                </a:r>
                <a:r>
                  <a:rPr lang="en-US" sz="1500" dirty="0" err="1">
                    <a:ea typeface="Cambria Math" panose="02040503050406030204" pitchFamily="18" charset="0"/>
                  </a:rPr>
                  <a:t>vị</a:t>
                </a:r>
                <a:r>
                  <a:rPr lang="en-US" sz="1500" dirty="0">
                    <a:ea typeface="Cambria Math" panose="02040503050406030204" pitchFamily="18" charset="0"/>
                  </a:rPr>
                  <a:t> </a:t>
                </a:r>
                <a:r>
                  <a:rPr lang="en-US" sz="1500" dirty="0" err="1">
                    <a:ea typeface="Cambria Math" panose="02040503050406030204" pitchFamily="18" charset="0"/>
                  </a:rPr>
                  <a:t>trí</a:t>
                </a:r>
                <a:r>
                  <a:rPr lang="en-US" sz="1500" dirty="0">
                    <a:ea typeface="Cambria Math" panose="02040503050406030204" pitchFamily="18" charset="0"/>
                  </a:rPr>
                  <a:t> nào </a:t>
                </a:r>
                <a:r>
                  <a:rPr lang="en-US" sz="1500" dirty="0" err="1">
                    <a:ea typeface="Cambria Math" panose="02040503050406030204" pitchFamily="18" charset="0"/>
                  </a:rPr>
                  <a:t>động</a:t>
                </a:r>
                <a:r>
                  <a:rPr lang="en-US" sz="1500" dirty="0">
                    <a:ea typeface="Cambria Math" panose="02040503050406030204" pitchFamily="18" charset="0"/>
                  </a:rPr>
                  <a:t> năng </a:t>
                </a:r>
                <a:r>
                  <a:rPr lang="en-US" sz="1500" dirty="0" err="1">
                    <a:ea typeface="Cambria Math" panose="02040503050406030204" pitchFamily="18" charset="0"/>
                  </a:rPr>
                  <a:t>bằng</a:t>
                </a:r>
                <a:r>
                  <a:rPr lang="en-US" sz="1500" dirty="0">
                    <a:ea typeface="Cambria Math" panose="02040503050406030204" pitchFamily="18" charset="0"/>
                  </a:rPr>
                  <a:t> </a:t>
                </a:r>
                <a:r>
                  <a:rPr lang="en-US" sz="1500" dirty="0" err="1">
                    <a:ea typeface="Cambria Math" panose="02040503050406030204" pitchFamily="18" charset="0"/>
                  </a:rPr>
                  <a:t>thế</a:t>
                </a:r>
                <a:r>
                  <a:rPr lang="en-US" sz="1500" dirty="0">
                    <a:ea typeface="Cambria Math" panose="02040503050406030204" pitchFamily="18" charset="0"/>
                  </a:rPr>
                  <a:t> năng?</a:t>
                </a:r>
              </a:p>
              <a:p>
                <a:pPr marL="342900" indent="-342900"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17" y="277586"/>
                <a:ext cx="8765846" cy="157264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51777AE-0743-4DEB-BBB1-DC55D08925F7}"/>
              </a:ext>
            </a:extLst>
          </p:cNvPr>
          <p:cNvSpPr txBox="1"/>
          <p:nvPr/>
        </p:nvSpPr>
        <p:spPr>
          <a:xfrm>
            <a:off x="3136106" y="1993106"/>
            <a:ext cx="238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u="sng" dirty="0" err="1"/>
              <a:t>Hướng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dẫn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giải</a:t>
            </a:r>
            <a:r>
              <a:rPr lang="en-US" sz="1800" b="1" i="1" u="sng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FC87A1-D738-40F9-A6F4-9514D1521682}"/>
                  </a:ext>
                </a:extLst>
              </p:cNvPr>
              <p:cNvSpPr txBox="1"/>
              <p:nvPr/>
            </p:nvSpPr>
            <p:spPr>
              <a:xfrm>
                <a:off x="349405" y="2393156"/>
                <a:ext cx="4394045" cy="246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en-US" sz="1500" dirty="0"/>
                  <a:t>Chọn </a:t>
                </a:r>
                <a:r>
                  <a:rPr lang="en-US" sz="1500" dirty="0" err="1"/>
                  <a:t>gốc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thế</a:t>
                </a:r>
                <a:r>
                  <a:rPr lang="en-US" sz="1500" dirty="0"/>
                  <a:t> năng </a:t>
                </a:r>
                <a:r>
                  <a:rPr lang="en-US" sz="1500" dirty="0" err="1"/>
                  <a:t>là</a:t>
                </a:r>
                <a:r>
                  <a:rPr lang="en-US" sz="1500" dirty="0"/>
                  <a:t> </a:t>
                </a:r>
                <a:r>
                  <a:rPr lang="en-US" sz="1500" dirty="0" err="1"/>
                  <a:t>vị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trí</a:t>
                </a:r>
                <a:r>
                  <a:rPr lang="en-US" sz="1500" dirty="0"/>
                  <a:t> </a:t>
                </a:r>
                <a:r>
                  <a:rPr lang="en-US" sz="1500" dirty="0" err="1"/>
                  <a:t>cân</a:t>
                </a:r>
                <a:r>
                  <a:rPr lang="en-US" sz="1500" dirty="0"/>
                  <a:t> </a:t>
                </a:r>
                <a:r>
                  <a:rPr lang="en-US" sz="1500" dirty="0" err="1"/>
                  <a:t>bằng</a:t>
                </a:r>
                <a:r>
                  <a:rPr lang="en-US" sz="1500" dirty="0"/>
                  <a:t> 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err="1"/>
                  <a:t>Tại</a:t>
                </a:r>
                <a:r>
                  <a:rPr lang="en-US" sz="1500" dirty="0"/>
                  <a:t> </a:t>
                </a:r>
                <a:r>
                  <a:rPr lang="en-US" sz="1500" dirty="0" err="1"/>
                  <a:t>vị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trí</a:t>
                </a:r>
                <a:r>
                  <a:rPr lang="en-US" sz="1500" dirty="0"/>
                  <a:t> </a:t>
                </a:r>
                <a:r>
                  <a:rPr lang="en-US" sz="1500" dirty="0" err="1"/>
                  <a:t>biên</a:t>
                </a:r>
                <a:r>
                  <a:rPr lang="en-US" sz="1500" dirty="0"/>
                  <a:t> A, B: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15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5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. (1−</m:t>
                    </m:r>
                    <m:func>
                      <m:func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1500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𝑡𝑚𝑎𝑥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.(1−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500" dirty="0"/>
              </a:p>
              <a:p>
                <a:r>
                  <a:rPr lang="en-US" sz="1500" dirty="0"/>
                  <a:t> * </a:t>
                </a:r>
                <a:r>
                  <a:rPr lang="en-US" sz="1500" dirty="0" err="1"/>
                  <a:t>Tại</a:t>
                </a:r>
                <a:r>
                  <a:rPr lang="en-US" sz="1500" dirty="0"/>
                  <a:t> </a:t>
                </a:r>
                <a:r>
                  <a:rPr lang="en-US" sz="1500" dirty="0" err="1"/>
                  <a:t>vị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trí</a:t>
                </a:r>
                <a:r>
                  <a:rPr lang="en-US" sz="1500" dirty="0"/>
                  <a:t> </a:t>
                </a:r>
                <a:r>
                  <a:rPr lang="en-US" sz="1500" dirty="0" err="1"/>
                  <a:t>cân</a:t>
                </a:r>
                <a:r>
                  <a:rPr lang="en-US" sz="1500" dirty="0"/>
                  <a:t> </a:t>
                </a:r>
                <a:r>
                  <a:rPr lang="en-US" sz="1500" dirty="0" err="1"/>
                  <a:t>bằng</a:t>
                </a:r>
                <a:r>
                  <a:rPr lang="en-US" sz="1500" dirty="0"/>
                  <a:t> O: 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1500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đ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đ</m:t>
                            </m:r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𝑡𝑚𝑎𝑥</m:t>
                        </m:r>
                      </m:sub>
                    </m:sSub>
                  </m:oMath>
                </a14:m>
                <a:r>
                  <a:rPr lang="en-US" sz="1500" dirty="0"/>
                  <a:t>=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.(1−</m:t>
                    </m:r>
                    <m:func>
                      <m:func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5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500" dirty="0">
                    <a:ea typeface="Cambria Math" panose="020405030504060302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5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FC87A1-D738-40F9-A6F4-9514D1521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5" y="2393156"/>
                <a:ext cx="4394045" cy="2466253"/>
              </a:xfrm>
              <a:prstGeom prst="rect">
                <a:avLst/>
              </a:prstGeom>
              <a:blipFill>
                <a:blip r:embed="rId3"/>
                <a:stretch>
                  <a:fillRect l="-416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C760E3E-7BFB-4AF8-98D4-217154A660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9"/>
          <a:stretch/>
        </p:blipFill>
        <p:spPr>
          <a:xfrm>
            <a:off x="7915274" y="1850231"/>
            <a:ext cx="1086489" cy="19573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190038-B434-4B37-97A8-9D4D749FD156}"/>
              </a:ext>
            </a:extLst>
          </p:cNvPr>
          <p:cNvCxnSpPr>
            <a:cxnSpLocks/>
          </p:cNvCxnSpPr>
          <p:nvPr/>
        </p:nvCxnSpPr>
        <p:spPr>
          <a:xfrm flipH="1">
            <a:off x="4401015" y="2536860"/>
            <a:ext cx="17308" cy="238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753ED-B365-40C1-815D-7C3B4F73B71B}"/>
                  </a:ext>
                </a:extLst>
              </p:cNvPr>
              <p:cNvSpPr txBox="1"/>
              <p:nvPr/>
            </p:nvSpPr>
            <p:spPr>
              <a:xfrm>
                <a:off x="4525653" y="2393156"/>
                <a:ext cx="3607419" cy="176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Tại </a:t>
                </a:r>
                <a:r>
                  <a:rPr lang="en-US" sz="1500" dirty="0" err="1"/>
                  <a:t>vị</a:t>
                </a:r>
                <a:r>
                  <a:rPr lang="en-US" sz="1500" dirty="0"/>
                  <a:t> </a:t>
                </a:r>
                <a:r>
                  <a:rPr lang="en-US" sz="1500" dirty="0" err="1"/>
                  <a:t>trí</a:t>
                </a:r>
                <a:r>
                  <a:rPr lang="en-US" sz="1500" dirty="0"/>
                  <a:t> </a:t>
                </a:r>
                <a:r>
                  <a:rPr lang="en-US" sz="1500" dirty="0" err="1"/>
                  <a:t>bất</a:t>
                </a:r>
                <a:r>
                  <a:rPr lang="en-US" sz="1500" dirty="0"/>
                  <a:t> kỳ ( li </a:t>
                </a:r>
                <a:r>
                  <a:rPr lang="en-US" sz="1500" dirty="0" err="1"/>
                  <a:t>độ</a:t>
                </a:r>
                <a:r>
                  <a:rPr lang="en-US" sz="1500" dirty="0"/>
                  <a:t> </a:t>
                </a:r>
                <a:r>
                  <a:rPr lang="en-US" sz="1500" dirty="0" err="1"/>
                  <a:t>góc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500" dirty="0">
                    <a:ea typeface="Cambria Math" panose="02040503050406030204" pitchFamily="18" charset="0"/>
                  </a:rPr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. (1−</m:t>
                    </m:r>
                    <m:func>
                      <m:func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1500" dirty="0"/>
                  <a:t>) </a:t>
                </a:r>
              </a:p>
              <a:p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.(1−</m:t>
                    </m:r>
                    <m:func>
                      <m:func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5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1500" dirty="0"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500" dirty="0">
                  <a:ea typeface="Cambria Math" panose="02040503050406030204" pitchFamily="18" charset="0"/>
                </a:endParaRPr>
              </a:p>
              <a:p>
                <a:r>
                  <a:rPr lang="en-US" sz="150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500" dirty="0">
                  <a:ea typeface="Cambria Math" panose="02040503050406030204" pitchFamily="18" charset="0"/>
                </a:endParaRPr>
              </a:p>
              <a:p>
                <a:r>
                  <a:rPr lang="en-US" sz="15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/>
                  <a:t>)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753ED-B365-40C1-815D-7C3B4F73B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53" y="2393156"/>
                <a:ext cx="3607419" cy="1762598"/>
              </a:xfrm>
              <a:prstGeom prst="rect">
                <a:avLst/>
              </a:prstGeom>
              <a:blipFill>
                <a:blip r:embed="rId5"/>
                <a:stretch>
                  <a:fillRect l="-676" t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6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170985" y="215590"/>
                <a:ext cx="8765846" cy="16346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b="1" i="1" dirty="0">
                    <a:solidFill>
                      <a:srgbClr val="FF0000"/>
                    </a:solidFill>
                  </a:rPr>
                  <a:t>Ví dụ 1: </a:t>
                </a:r>
                <a:r>
                  <a:rPr lang="vi-VN" dirty="0"/>
                  <a:t>Một con lắc đơn gồm một vật có kích thước nhỏ, có khối lượng m, treo ở đầu một sợi dây mềm không giãn có độ dài l và có khối lượng không đáng kể. Đưa vật nặng ra khỏi vị trí cân bằng O sao cho day treo hợp với QO một 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rồi</a:t>
                </a:r>
                <a:r>
                  <a:rPr lang="en-US" dirty="0"/>
                  <a:t> </a:t>
                </a:r>
                <a:r>
                  <a:rPr lang="en-US" dirty="0" err="1"/>
                  <a:t>thả</a:t>
                </a:r>
                <a:r>
                  <a:rPr lang="en-US" dirty="0"/>
                  <a:t> </a:t>
                </a:r>
                <a:r>
                  <a:rPr lang="en-US" dirty="0" err="1"/>
                  <a:t>nhẹ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con </a:t>
                </a:r>
                <a:r>
                  <a:rPr lang="en-US" dirty="0" err="1"/>
                  <a:t>lắc</a:t>
                </a:r>
                <a:r>
                  <a:rPr lang="en-US" dirty="0"/>
                  <a:t> </a:t>
                </a:r>
                <a:r>
                  <a:rPr lang="en-US" dirty="0" err="1"/>
                  <a:t>dao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trên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/>
              </a:p>
              <a:p>
                <a:pPr marL="342900" indent="-342900">
                  <a:buAutoNum type="alphaLcPeriod"/>
                </a:pP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năng </a:t>
                </a:r>
                <a:r>
                  <a:rPr lang="en-US" dirty="0" err="1"/>
                  <a:t>của</a:t>
                </a:r>
                <a:r>
                  <a:rPr lang="en-US" dirty="0"/>
                  <a:t> con </a:t>
                </a:r>
                <a:r>
                  <a:rPr lang="en-US" dirty="0" err="1"/>
                  <a:t>lắc</a:t>
                </a:r>
                <a:r>
                  <a:rPr lang="en-US" dirty="0"/>
                  <a:t>, </a:t>
                </a:r>
                <a:r>
                  <a:rPr lang="en-US" dirty="0" err="1"/>
                  <a:t>động</a:t>
                </a:r>
                <a:r>
                  <a:rPr lang="en-US" dirty="0"/>
                  <a:t> năng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ở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A, O, B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kỳ ( </a:t>
                </a:r>
                <a:r>
                  <a:rPr lang="en-US" dirty="0" err="1"/>
                  <a:t>ly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). </a:t>
                </a:r>
              </a:p>
              <a:p>
                <a:pPr marL="342900" indent="-342900">
                  <a:buAutoNum type="alphaLcPeriod"/>
                </a:pPr>
                <a:r>
                  <a:rPr lang="en-US" dirty="0">
                    <a:ea typeface="Cambria Math" panose="02040503050406030204" pitchFamily="18" charset="0"/>
                  </a:rPr>
                  <a:t>Ở </a:t>
                </a:r>
                <a:r>
                  <a:rPr lang="en-US" dirty="0" err="1">
                    <a:ea typeface="Cambria Math" panose="02040503050406030204" pitchFamily="18" charset="0"/>
                  </a:rPr>
                  <a:t>vị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trí</a:t>
                </a:r>
                <a:r>
                  <a:rPr lang="en-US" dirty="0">
                    <a:ea typeface="Cambria Math" panose="02040503050406030204" pitchFamily="18" charset="0"/>
                  </a:rPr>
                  <a:t> nào </a:t>
                </a:r>
                <a:r>
                  <a:rPr lang="en-US" dirty="0" err="1">
                    <a:ea typeface="Cambria Math" panose="02040503050406030204" pitchFamily="18" charset="0"/>
                  </a:rPr>
                  <a:t>động</a:t>
                </a:r>
                <a:r>
                  <a:rPr lang="en-US" dirty="0">
                    <a:ea typeface="Cambria Math" panose="02040503050406030204" pitchFamily="18" charset="0"/>
                  </a:rPr>
                  <a:t> năng </a:t>
                </a:r>
                <a:r>
                  <a:rPr lang="en-US" dirty="0" err="1">
                    <a:ea typeface="Cambria Math" panose="02040503050406030204" pitchFamily="18" charset="0"/>
                  </a:rPr>
                  <a:t>bằng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thế</a:t>
                </a:r>
                <a:r>
                  <a:rPr lang="en-US" dirty="0">
                    <a:ea typeface="Cambria Math" panose="02040503050406030204" pitchFamily="18" charset="0"/>
                  </a:rPr>
                  <a:t> năng?</a:t>
                </a:r>
              </a:p>
              <a:p>
                <a:pPr marL="342900" indent="-342900"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5" y="215590"/>
                <a:ext cx="8765846" cy="163464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51777AE-0743-4DEB-BBB1-DC55D08925F7}"/>
              </a:ext>
            </a:extLst>
          </p:cNvPr>
          <p:cNvSpPr txBox="1"/>
          <p:nvPr/>
        </p:nvSpPr>
        <p:spPr>
          <a:xfrm>
            <a:off x="170986" y="1993106"/>
            <a:ext cx="876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u="sng" dirty="0" err="1"/>
              <a:t>Hướng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dẫn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giải</a:t>
            </a:r>
            <a:r>
              <a:rPr lang="en-US" sz="1800" b="1" i="1" u="sng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60E3E-7BFB-4AF8-98D4-217154A66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9"/>
          <a:stretch/>
        </p:blipFill>
        <p:spPr>
          <a:xfrm>
            <a:off x="7233425" y="1993106"/>
            <a:ext cx="1306290" cy="19573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609600" y="2426369"/>
                <a:ext cx="5649951" cy="245488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1600" dirty="0"/>
                  <a:t>b. Có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 sz="16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vi-VN" sz="1600" dirty="0"/>
                  <a:t> ( định luật bảo toàn cơ năng)</a:t>
                </a:r>
              </a:p>
              <a:p>
                <a:r>
                  <a:rPr lang="vi-VN" sz="1600" dirty="0"/>
                  <a:t>Mà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vi-VN" sz="1600" dirty="0"/>
                  <a:t> ( đề bài)</a:t>
                </a:r>
              </a:p>
              <a:p>
                <a:r>
                  <a:rPr lang="vi-VN" sz="1600" dirty="0"/>
                  <a:t>Nên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600" i="1" dirty="0">
                        <a:latin typeface="Cambria Math" panose="02040503050406030204" pitchFamily="18" charset="0"/>
                      </a:rPr>
                      <m:t>W</m:t>
                    </m:r>
                    <m:r>
                      <a:rPr lang="vi-VN" sz="1600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vi-V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vi-VN" sz="1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6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vi-VN" sz="1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16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1600" dirty="0"/>
              </a:p>
              <a:p>
                <a:r>
                  <a:rPr lang="vi-VN" sz="1600" dirty="0"/>
                  <a:t>Vì cơ năng bảo toàn nên: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600" i="1" dirty="0">
                        <a:latin typeface="Cambria Math" panose="02040503050406030204" pitchFamily="18" charset="0"/>
                      </a:rPr>
                      <m:t>W</m:t>
                    </m:r>
                    <m:r>
                      <a:rPr lang="vi-VN" sz="16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tmax</m:t>
                        </m:r>
                      </m:sub>
                    </m:sSub>
                  </m:oMath>
                </a14:m>
                <a:endParaRPr lang="vi-VN" sz="1600" dirty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vi-VN" sz="1600" i="1">
                        <a:latin typeface="Cambria Math" panose="02040503050406030204" pitchFamily="18" charset="0"/>
                      </a:rPr>
                      <m:t>2.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vi-V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± </m:t>
                      </m:r>
                      <m:f>
                        <m:fPr>
                          <m:ctrlPr>
                            <a:rPr lang="vi-V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26369"/>
                <a:ext cx="5649951" cy="24548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/>
              <p:cNvSpPr/>
              <p:nvPr/>
            </p:nvSpPr>
            <p:spPr>
              <a:xfrm>
                <a:off x="304800" y="275063"/>
                <a:ext cx="8549268" cy="115229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1800" b="1" i="1" dirty="0" smtClean="0">
                    <a:solidFill>
                      <a:srgbClr val="FF0000"/>
                    </a:solidFill>
                  </a:rPr>
                  <a:t>Ví dụ 2: </a:t>
                </a:r>
                <a:r>
                  <a:rPr lang="vi-VN" sz="1800" dirty="0" smtClean="0"/>
                  <a:t>Một vật có khối lượng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18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vi-VN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1800" i="1" dirty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vi-VN" sz="1800" dirty="0" smtClean="0"/>
                  <a:t> dao động điều hòa với tần số góc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vi-V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vi-V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vi-V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vi-V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vi-V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800" dirty="0" smtClean="0"/>
                  <a:t>, biên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18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vi-VN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1800" i="1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vi-VN" sz="1800" dirty="0" smtClean="0"/>
                  <a:t> . Xác định thế năng của con lắc tại thời điểm vật có tốc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vi-VN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vi-VN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vi-VN" sz="18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vi-VN" sz="1800" dirty="0" smtClean="0"/>
                  <a:t> </a:t>
                </a:r>
                <a:endParaRPr lang="en-US" sz="1800" dirty="0"/>
              </a:p>
            </p:txBody>
          </p:sp>
        </mc:Choice>
        <mc:Fallback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5063"/>
                <a:ext cx="8549268" cy="115229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581882" y="1535890"/>
            <a:ext cx="1757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u="sng" dirty="0" err="1"/>
              <a:t>Hướng</a:t>
            </a:r>
            <a:r>
              <a:rPr lang="en-US" sz="1600" b="1" i="1" u="sng" dirty="0"/>
              <a:t> </a:t>
            </a:r>
            <a:r>
              <a:rPr lang="en-US" sz="1600" b="1" i="1" u="sng" dirty="0" err="1"/>
              <a:t>dẫn</a:t>
            </a:r>
            <a:r>
              <a:rPr lang="en-US" sz="1600" b="1" i="1" u="sng" dirty="0"/>
              <a:t> </a:t>
            </a:r>
            <a:r>
              <a:rPr lang="en-US" sz="1600" b="1" i="1" u="sng" dirty="0" err="1"/>
              <a:t>giải</a:t>
            </a:r>
            <a:r>
              <a:rPr lang="en-US" sz="1600" b="1" i="1" u="sng" dirty="0"/>
              <a:t> </a:t>
            </a:r>
            <a:endParaRPr lang="en-US" sz="1600" b="1" i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1594624" y="2197529"/>
            <a:ext cx="5850673" cy="261979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50741" y="2289343"/>
                <a:ext cx="5694556" cy="302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 smtClean="0"/>
                  <a:t>Vì vật dao động điều hòa nên cơ năng được bảo toàn</a:t>
                </a:r>
              </a:p>
              <a:p>
                <a:r>
                  <a:rPr lang="vi-VN" sz="1600" dirty="0"/>
                  <a:t>Nên ta có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 sz="16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vi-V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vi-V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1600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16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vi-VN" sz="16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vi-VN" sz="1600" i="1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vi-VN" sz="160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vi-V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1600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16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vi-VN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1600" i="1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vi-V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vi-V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16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vi-V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1600" i="1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vi-V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1600" i="1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vi-V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16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1600" dirty="0"/>
              </a:p>
              <a:p>
                <a:r>
                  <a:rPr lang="vi-VN" sz="1600" dirty="0"/>
                  <a:t>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vi-VN" sz="16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1600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600" i="1"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600" dirty="0"/>
                  <a:t>)  </a:t>
                </a:r>
              </a:p>
              <a:p>
                <a:r>
                  <a:rPr lang="vi-VN" sz="1600" dirty="0"/>
                  <a:t>    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</a:rPr>
                      <m:t> . </m:t>
                    </m:r>
                    <m:d>
                      <m:d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1600" i="1">
                                <a:latin typeface="Cambria Math" panose="02040503050406030204" pitchFamily="18" charset="0"/>
                              </a:rPr>
                              <m:t>200</m:t>
                            </m:r>
                          </m:num>
                          <m:den>
                            <m:r>
                              <a:rPr lang="vi-VN" sz="1600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</m:e>
                    </m:d>
                    <m:r>
                      <a:rPr lang="vi-VN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600" i="1">
                                <a:latin typeface="Cambria Math" panose="02040503050406030204" pitchFamily="18" charset="0"/>
                              </a:rPr>
                              <m:t>(2 </m:t>
                            </m:r>
                            <m:r>
                              <a:rPr lang="vi-V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vi-V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. (</m:t>
                        </m:r>
                        <m:sSup>
                          <m:sSupPr>
                            <m:ctrlPr>
                              <a:rPr lang="vi-V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vi-V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1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vi-VN" sz="16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vi-VN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 −(</m:t>
                        </m:r>
                        <m:sSup>
                          <m:sSupPr>
                            <m:ctrlPr>
                              <a:rPr lang="vi-V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vi-V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1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vi-VN" sz="16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vi-VN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vi-VN" sz="1600" dirty="0"/>
              </a:p>
              <a:p>
                <a:r>
                  <a:rPr lang="vi-VN" sz="1600" dirty="0"/>
                  <a:t>                              = </a:t>
                </a:r>
                <a14:m>
                  <m:oMath xmlns:m="http://schemas.openxmlformats.org/officeDocument/2006/math">
                    <m:r>
                      <a:rPr lang="vi-VN" sz="16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1600" dirty="0"/>
                  <a:t>,</a:t>
                </a:r>
                <a14:m>
                  <m:oMath xmlns:m="http://schemas.openxmlformats.org/officeDocument/2006/math">
                    <m:r>
                      <a:rPr lang="vi-VN" sz="1600" i="1" dirty="0">
                        <a:latin typeface="Cambria Math" panose="02040503050406030204" pitchFamily="18" charset="0"/>
                      </a:rPr>
                      <m:t>038 (</m:t>
                    </m:r>
                    <m:r>
                      <m:rPr>
                        <m:sty m:val="p"/>
                      </m:rPr>
                      <a:rPr lang="vi-VN" sz="1600" i="1" dirty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vi-VN" sz="1600" dirty="0"/>
                  <a:t>) </a:t>
                </a:r>
                <a:endParaRPr lang="vi-VN" sz="1600" dirty="0" smtClean="0"/>
              </a:p>
              <a:p>
                <a:r>
                  <a:rPr lang="vi-VN" sz="1600" dirty="0" smtClean="0"/>
                  <a:t>Vậy thế nắng của con lắc lò xo tại thời điểm </a:t>
                </a:r>
                <a:r>
                  <a:rPr lang="vi-VN" sz="1600" dirty="0"/>
                  <a:t>vật có tốc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600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600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vi-VN" sz="16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vi-VN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600" i="1" dirty="0">
                            <a:latin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1600" i="1" dirty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vi-VN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 dirty="0" smtClean="0"/>
                  <a:t>là </a:t>
                </a:r>
                <a14:m>
                  <m:oMath xmlns:m="http://schemas.openxmlformats.org/officeDocument/2006/math">
                    <m:r>
                      <a:rPr lang="vi-VN" sz="16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1600" dirty="0"/>
                  <a:t>,</a:t>
                </a:r>
                <a14:m>
                  <m:oMath xmlns:m="http://schemas.openxmlformats.org/officeDocument/2006/math">
                    <m:r>
                      <a:rPr lang="vi-VN" sz="1600" i="1" dirty="0">
                        <a:latin typeface="Cambria Math" panose="02040503050406030204" pitchFamily="18" charset="0"/>
                      </a:rPr>
                      <m:t>038 (</m:t>
                    </m:r>
                    <m:r>
                      <m:rPr>
                        <m:sty m:val="p"/>
                      </m:rPr>
                      <a:rPr lang="vi-VN" sz="1600" i="1" dirty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vi-VN" sz="1600" dirty="0"/>
                  <a:t>)</a:t>
                </a:r>
                <a:endParaRPr lang="en-US" sz="1600" dirty="0"/>
              </a:p>
              <a:p>
                <a:endParaRPr lang="vi-VN" sz="1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41" y="2289343"/>
                <a:ext cx="5694556" cy="3023841"/>
              </a:xfrm>
              <a:prstGeom prst="rect">
                <a:avLst/>
              </a:prstGeom>
              <a:blipFill>
                <a:blip r:embed="rId3"/>
                <a:stretch>
                  <a:fillRect l="-535" t="-605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7" y="245326"/>
            <a:ext cx="8415453" cy="15611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190" y="278779"/>
            <a:ext cx="1828800" cy="14942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2955" y="401444"/>
                <a:ext cx="63338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b="1" i="1" dirty="0" smtClean="0">
                    <a:solidFill>
                      <a:srgbClr val="FF0000"/>
                    </a:solidFill>
                  </a:rPr>
                  <a:t>Ví dụ 3: </a:t>
                </a:r>
                <a:r>
                  <a:rPr lang="vi-VN" sz="1600" dirty="0" smtClean="0"/>
                  <a:t>Một con lắc lò xo có độ cứng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600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vi-VN" sz="1600" dirty="0" smtClean="0"/>
                  <a:t> = </a:t>
                </a:r>
                <a14:m>
                  <m:oMath xmlns:m="http://schemas.openxmlformats.org/officeDocument/2006/math">
                    <m:r>
                      <a:rPr lang="vi-VN" sz="1600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vi-VN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vi-VN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600" i="1" dirty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1600" i="1" dirty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vi-VN" sz="1600" dirty="0" smtClean="0"/>
                  <a:t> dao động điều hòa.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vi-V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vi-VN" sz="1600" dirty="0" smtClean="0"/>
                  <a:t> lần lượt là thế năng của lò xo và động năng của vật,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 dirty="0" smtClean="0"/>
                  <a:t>là cơ năng của con lắc lò xo. Đồ thị biểu diễn sự phụ thuộc của thế năng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vi-VN" sz="1600" dirty="0" smtClean="0"/>
                  <a:t> và động năng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vi-VN" sz="1600" dirty="0"/>
                  <a:t> </a:t>
                </a:r>
                <a:r>
                  <a:rPr lang="vi-VN" sz="1600" dirty="0" smtClean="0"/>
                  <a:t>của con lắc lò xo vào li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6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vi-VN" sz="1600" dirty="0" smtClean="0"/>
                  <a:t> như hình 7.2.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6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1600" dirty="0" smtClean="0"/>
                  <a:t>.</a:t>
                </a:r>
                <a:endParaRPr lang="en-US" sz="1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5" y="401444"/>
                <a:ext cx="6333893" cy="1323439"/>
              </a:xfrm>
              <a:prstGeom prst="rect">
                <a:avLst/>
              </a:prstGeom>
              <a:blipFill>
                <a:blip r:embed="rId3"/>
                <a:stretch>
                  <a:fillRect l="-481" t="-25806" r="-1347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4538" y="1992351"/>
            <a:ext cx="841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i="1" u="sng" dirty="0" smtClean="0"/>
              <a:t>Hướng dẫn giải </a:t>
            </a:r>
            <a:endParaRPr lang="en-US" sz="18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>
              <a:xfrm>
                <a:off x="1100254" y="2445833"/>
                <a:ext cx="6675863" cy="2163337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1800" dirty="0"/>
                  <a:t>Từ đồ thị ta thấy,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1800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  <m:r>
                      <a:rPr lang="vi-V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vi-V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vi-VN" sz="1800" dirty="0"/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 sz="18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vi-VN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vi-V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1800" i="1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vi-VN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1800" dirty="0"/>
              </a:p>
              <a:p>
                <a:r>
                  <a:rPr lang="vi-VN" sz="1800" dirty="0"/>
                  <a:t>Mặt khác: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vi-VN" sz="1800" dirty="0"/>
              </a:p>
              <a:p>
                <a:r>
                  <a:rPr lang="vi-VN" sz="1800" dirty="0"/>
                  <a:t>Nên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 sz="1800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vi-VN" sz="1800" dirty="0"/>
                  <a:t> thì ta có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vi-VN" sz="18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1800" dirty="0"/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1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1800" i="1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vi-VN" sz="1800" dirty="0"/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1800" dirty="0"/>
              </a:p>
              <a:p>
                <a:r>
                  <a:rPr lang="vi-VN" sz="1800" dirty="0"/>
                  <a:t>                 =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1800" dirty="0"/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1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vi-VN" sz="1800" dirty="0"/>
                  <a:t>.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vi-V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1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vi-VN" sz="18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8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1800" dirty="0"/>
                  <a:t>,</a:t>
                </a:r>
                <a14:m>
                  <m:oMath xmlns:m="http://schemas.openxmlformats.org/officeDocument/2006/math">
                    <m:r>
                      <a:rPr lang="vi-VN" sz="1800" i="1" dirty="0">
                        <a:latin typeface="Cambria Math" panose="02040503050406030204" pitchFamily="18" charset="0"/>
                      </a:rPr>
                      <m:t>64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 ( </m:t>
                    </m:r>
                    <m:r>
                      <m:rPr>
                        <m:sty m:val="p"/>
                      </m:rPr>
                      <a:rPr lang="vi-VN" sz="1800" i="1" dirty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vi-VN" sz="1800" dirty="0"/>
                  <a:t>) </a:t>
                </a:r>
              </a:p>
              <a:p>
                <a:r>
                  <a:rPr lang="vi-VN" sz="1800" dirty="0"/>
                  <a:t>  </a:t>
                </a:r>
                <a:endParaRPr lang="en-US" sz="1800" dirty="0"/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54" y="2445833"/>
                <a:ext cx="6675863" cy="216333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8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7" y="341971"/>
            <a:ext cx="8341112" cy="1025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1800" b="1" i="1" dirty="0" smtClean="0">
                <a:solidFill>
                  <a:srgbClr val="FF0000"/>
                </a:solidFill>
              </a:rPr>
              <a:t>Bài tập 2: </a:t>
            </a:r>
            <a:r>
              <a:rPr lang="vi-VN" sz="1800" dirty="0" smtClean="0"/>
              <a:t>Đồ thị Hình 7.4 mô tả mối liên hệ giữa gia tốc và li độ của một vật dao động điều hòa.</a:t>
            </a:r>
          </a:p>
          <a:p>
            <a:r>
              <a:rPr lang="vi-VN" sz="1800" dirty="0" smtClean="0"/>
              <a:t>Sử dụng số liệu trong đồ thị Hình 7.4 để tính tần số của dao động.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88" y="1912615"/>
            <a:ext cx="2691161" cy="1527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538" y="1543283"/>
            <a:ext cx="507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i="1" u="sng" dirty="0" smtClean="0"/>
              <a:t>Hướng dẫn giải </a:t>
            </a:r>
            <a:endParaRPr lang="en-US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550128" y="2245112"/>
                <a:ext cx="5270810" cy="214103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vi-VN" sz="2000" dirty="0" smtClean="0"/>
              </a:p>
              <a:p>
                <a:r>
                  <a:rPr lang="vi-VN" sz="2000" dirty="0" smtClean="0"/>
                  <a:t>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000" b="0" i="0" dirty="0" smtClean="0">
                        <a:latin typeface="Cambria Math" panose="02040503050406030204" pitchFamily="18" charset="0"/>
                      </a:rPr>
                      <m:t>=−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vi-V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1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vi-VN" sz="2000" dirty="0" smtClean="0"/>
                  <a:t>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000" i="1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2000" i="1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vi-VN" sz="20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000" i="1" dirty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vi-V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1" dirty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vi-VN" sz="2000" dirty="0" smtClean="0"/>
                  <a:t> </a:t>
                </a:r>
              </a:p>
              <a:p>
                <a:r>
                  <a:rPr lang="vi-VN" sz="2000" dirty="0" smtClean="0"/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000" i="1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=− </m:t>
                    </m:r>
                    <m:sSup>
                      <m:sSupPr>
                        <m:ctrlPr>
                          <a:rPr lang="vi-V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vi-VN" sz="2000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=−(</m:t>
                    </m:r>
                  </m:oMath>
                </a14:m>
                <a:r>
                  <a:rPr lang="vi-VN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vi-V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vi-V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b="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vi-VN" sz="2000" i="1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vi-VN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vi-V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vi-VN" sz="2000" dirty="0" smtClean="0"/>
                  <a:t> =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−(</m:t>
                    </m:r>
                  </m:oMath>
                </a14:m>
                <a:r>
                  <a:rPr lang="vi-V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vi-V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vi-V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b="0" i="1" dirty="0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vi-V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vi-VN" sz="2000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vi-VN" sz="20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vi-VN" sz="2000" b="0" dirty="0" smtClean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vi-VN" sz="20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2000" dirty="0" smtClean="0"/>
                  <a:t>, </a:t>
                </a:r>
                <a14:m>
                  <m:oMath xmlns:m="http://schemas.openxmlformats.org/officeDocument/2006/math">
                    <m:r>
                      <a:rPr lang="vi-VN" sz="2000" i="1" dirty="0">
                        <a:latin typeface="Cambria Math" panose="02040503050406030204" pitchFamily="18" charset="0"/>
                      </a:rPr>
                      <m:t>55</m:t>
                    </m:r>
                    <m:r>
                      <a:rPr lang="vi-VN" sz="20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sz="2000" i="1" dirty="0"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r>
                  <a:rPr lang="vi-VN" sz="2000" dirty="0" smtClean="0"/>
                  <a:t>)</a:t>
                </a:r>
              </a:p>
              <a:p>
                <a:r>
                  <a:rPr lang="vi-VN" sz="2000" dirty="0" smtClean="0"/>
                  <a:t>Vậy tần số dao động của vật là</a:t>
                </a:r>
              </a:p>
              <a:p>
                <a:r>
                  <a:rPr lang="vi-VN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vi-VN" sz="2000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2000" dirty="0"/>
                  <a:t>, </a:t>
                </a:r>
                <a14:m>
                  <m:oMath xmlns:m="http://schemas.openxmlformats.org/officeDocument/2006/math">
                    <m:r>
                      <a:rPr lang="vi-VN" sz="2000" i="1" dirty="0">
                        <a:latin typeface="Cambria Math" panose="02040503050406030204" pitchFamily="18" charset="0"/>
                      </a:rPr>
                      <m:t>55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sz="2000" i="1" dirty="0"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r>
                  <a:rPr lang="vi-VN" sz="2000" dirty="0"/>
                  <a:t>)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28" y="2245112"/>
                <a:ext cx="5270810" cy="21410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5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9668" y="289932"/>
            <a:ext cx="8184995" cy="9887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733" y="218567"/>
            <a:ext cx="2304585" cy="1509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668" y="1419922"/>
            <a:ext cx="834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i="1" u="sng" dirty="0" smtClean="0"/>
              <a:t>Hướng dẫn giải </a:t>
            </a:r>
            <a:endParaRPr lang="en-US" sz="1800" b="1" i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319668" y="1868948"/>
            <a:ext cx="8675650" cy="29951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 smtClean="0"/>
          </a:p>
          <a:p>
            <a:pPr algn="ctr"/>
            <a:endParaRPr lang="vi-VN" dirty="0"/>
          </a:p>
          <a:p>
            <a:pPr algn="ctr"/>
            <a:endParaRPr lang="vi-VN" dirty="0" smtClean="0"/>
          </a:p>
          <a:p>
            <a:pPr algn="ctr"/>
            <a:endParaRPr lang="vi-VN" dirty="0" smtClean="0"/>
          </a:p>
          <a:p>
            <a:pPr algn="ctr"/>
            <a:endParaRPr lang="vi-VN" dirty="0" smtClean="0"/>
          </a:p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86575" y="365153"/>
                <a:ext cx="6304157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i="1" dirty="0">
                    <a:solidFill>
                      <a:srgbClr val="FF0000"/>
                    </a:solidFill>
                  </a:rPr>
                  <a:t>Bài tập 3:</a:t>
                </a:r>
                <a:r>
                  <a:rPr lang="vi-VN" sz="1600" b="1" i="1" dirty="0">
                    <a:solidFill>
                      <a:srgbClr val="FF0000"/>
                    </a:solidFill>
                  </a:rPr>
                  <a:t> </a:t>
                </a:r>
                <a:r>
                  <a:rPr lang="vi-VN" dirty="0">
                    <a:solidFill>
                      <a:schemeClr val="tx1"/>
                    </a:solidFill>
                  </a:rPr>
                  <a:t>Hình 7.5 là đồ thị động năng theo thời gian của một vật khối lượng </a:t>
                </a:r>
                <a14:m>
                  <m:oMath xmlns:m="http://schemas.openxmlformats.org/officeDocument/2006/math">
                    <m:r>
                      <a:rPr lang="vi-VN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vi-VN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</a:rPr>
                  <a:t> dao động điều hòa. Tại thời điểm ban đầu vật đang chuyển động theo chiều dương, lấy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</a:rPr>
                  <a:t>. Viết phương trình dao động của vật.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75" y="365153"/>
                <a:ext cx="6304157" cy="984885"/>
              </a:xfrm>
              <a:prstGeom prst="rect">
                <a:avLst/>
              </a:prstGeom>
              <a:blipFill>
                <a:blip r:embed="rId3"/>
                <a:stretch>
                  <a:fillRect l="-290" r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6575" y="1868948"/>
                <a:ext cx="4519962" cy="3309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dirty="0" smtClean="0"/>
              </a:p>
              <a:p>
                <a:r>
                  <a:rPr lang="vi-VN" dirty="0" smtClean="0"/>
                  <a:t>Chu </a:t>
                </a:r>
                <a:r>
                  <a:rPr lang="vi-VN" dirty="0"/>
                  <a:t>kì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vi-VN" dirty="0"/>
                  <a:t>)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vi-VN" dirty="0"/>
                  <a:t>chu kì dao động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vi-VN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 ( </m:t>
                    </m:r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vi-VN" dirty="0"/>
                  <a:t>)</a:t>
                </a:r>
              </a:p>
              <a:p>
                <a:r>
                  <a:rPr lang="vi-VN" dirty="0"/>
                  <a:t>Mà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f>
                      <m:fPr>
                        <m:type m:val="lin"/>
                        <m:ctrlP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dirty="0"/>
              </a:p>
              <a:p>
                <a:r>
                  <a:rPr lang="vi-VN" dirty="0"/>
                  <a:t>Từ đồ thị, ta có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</a:rPr>
                      <m:t>W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đ</m:t>
                        </m:r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dirty="0"/>
                  <a:t>,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 panose="02040503050406030204" pitchFamily="18" charset="0"/>
                      </a:rPr>
                      <m:t>02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vi-VN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vi-VN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 </m:t>
                      </m:r>
                      <m:f>
                        <m:fPr>
                          <m:ctrlPr>
                            <a:rPr lang="vi-V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04</m:t>
                      </m:r>
                      <m:sSup>
                        <m:sSupPr>
                          <m:ctrlPr>
                            <a:rPr lang="vi-V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vi-V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i="1" dirty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vi-V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dirty="0"/>
                        <m:t>,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vi-V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 </m:t>
                      </m:r>
                      <m:r>
                        <m:rPr>
                          <m:sty m:val="p"/>
                        </m:rPr>
                        <a:rPr lang="vi-VN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i="1" dirty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m:rPr>
                          <m:sty m:val="p"/>
                        </m:rPr>
                        <a:rPr lang="vi-VN" i="1" dirty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vi-VN" i="1" dirty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vi-VN" dirty="0"/>
              </a:p>
              <a:p>
                <a:r>
                  <a:rPr lang="vi-VN" dirty="0"/>
                  <a:t>Li độ của vật tại vị trí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đ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015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i="1">
                        <a:latin typeface="Cambria Math" panose="02040503050406030204" pitchFamily="18" charset="0"/>
                      </a:rPr>
                      <m:t>l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vi-VN" dirty="0"/>
                  <a:t>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1">
                        <a:latin typeface="Cambria Math" panose="02040503050406030204" pitchFamily="18" charset="0"/>
                      </a:rPr>
                      <m:t>W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vi-VN" i="1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/>
              </a:p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02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vi-VN" dirty="0"/>
                      <m:t>,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015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/>
              </a:p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025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vi-VN" dirty="0"/>
                  <a:t>)</a:t>
                </a:r>
              </a:p>
              <a:p>
                <a:pPr algn="ctr"/>
                <a:r>
                  <a:rPr lang="vi-VN" dirty="0"/>
                  <a:t> </a:t>
                </a:r>
                <a:endParaRPr lang="vi-VN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75" y="1868948"/>
                <a:ext cx="4519962" cy="3309689"/>
              </a:xfrm>
              <a:prstGeom prst="rect">
                <a:avLst/>
              </a:prstGeom>
              <a:blipFill>
                <a:blip r:embed="rId4"/>
                <a:stretch>
                  <a:fillRect l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802460" y="1868948"/>
            <a:ext cx="7433" cy="2866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906537" y="2155902"/>
                <a:ext cx="3888058" cy="204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Vì ban đầu vật chuyển động theo chiều dương và động năng giảm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= 0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,025 (</m:t>
                    </m:r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vi-VN" dirty="0" smtClean="0"/>
                  <a:t>).</a:t>
                </a:r>
              </a:p>
              <a:p>
                <a:r>
                  <a:rPr lang="vi-VN" dirty="0" smtClean="0"/>
                  <a:t>Ta có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dirty="0">
                        <a:latin typeface="Cambria Math" panose="02040503050406030204" pitchFamily="18" charset="0"/>
                      </a:rPr>
                      <m:t>A</m:t>
                    </m:r>
                    <m:func>
                      <m:funcPr>
                        <m:ctrlPr>
                          <a:rPr lang="vi-V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vi-V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vi-VN" dirty="0" smtClean="0"/>
              </a:p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dirty="0" smtClean="0"/>
                  <a:t>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 dirty="0" smtClean="0">
                        <a:latin typeface="Cambria Math" panose="02040503050406030204" pitchFamily="18" charset="0"/>
                      </a:rPr>
                      <m:t>025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05</m:t>
                    </m:r>
                    <m:r>
                      <a:rPr lang="vi-VN" b="0" i="1" dirty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vi-VN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vi-VN" dirty="0" smtClean="0"/>
              </a:p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±</m:t>
                    </m:r>
                    <m:f>
                      <m:fPr>
                        <m:ctrlPr>
                          <a:rPr lang="vi-V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</m:oMath>
                </a14:m>
                <a:r>
                  <a:rPr lang="vi-VN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vi-V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=−</m:t>
                    </m:r>
                    <m:f>
                      <m:fPr>
                        <m:ctrlP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dirty="0" smtClean="0"/>
                  <a:t>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</m:oMath>
                </a14:m>
                <a:r>
                  <a:rPr lang="vi-VN" dirty="0"/>
                  <a:t>)</a:t>
                </a:r>
              </a:p>
              <a:p>
                <a:r>
                  <a:rPr lang="vi-VN" dirty="0" smtClean="0"/>
                  <a:t>Vậy phương trình dao động của vật là: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vi-VN" i="1" dirty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vi-VN" dirty="0" smtClean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vi-V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(</m:t>
                    </m:r>
                    <m:r>
                      <m:rPr>
                        <m:sty m:val="p"/>
                      </m:rPr>
                      <a:rPr lang="vi-V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vi-VN" dirty="0" smtClean="0"/>
                  <a:t>) 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37" y="2155902"/>
                <a:ext cx="3888058" cy="2048574"/>
              </a:xfrm>
              <a:prstGeom prst="rect">
                <a:avLst/>
              </a:prstGeom>
              <a:blipFill>
                <a:blip r:embed="rId5"/>
                <a:stretch>
                  <a:fillRect l="-470" t="-595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0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/>
              <p:cNvSpPr/>
              <p:nvPr/>
            </p:nvSpPr>
            <p:spPr>
              <a:xfrm>
                <a:off x="401444" y="208154"/>
                <a:ext cx="8251902" cy="112255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1600" b="1" i="1" dirty="0" smtClean="0">
                    <a:solidFill>
                      <a:srgbClr val="FF0000"/>
                    </a:solidFill>
                  </a:rPr>
                  <a:t>Bài tập 4: </a:t>
                </a:r>
                <a:r>
                  <a:rPr lang="vi-VN" sz="1600" dirty="0" smtClean="0"/>
                  <a:t>Một vật có khối lượng m dao động điều hòa với tần số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vi-V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vi-VN" sz="1600" dirty="0" smtClean="0"/>
                  <a:t>và biên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600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vi-VN" sz="1600" dirty="0" smtClean="0"/>
                  <a:t>. </a:t>
                </a:r>
              </a:p>
              <a:p>
                <a:pPr marL="342900" indent="-342900">
                  <a:buAutoNum type="alphaLcPeriod"/>
                </a:pPr>
                <a:r>
                  <a:rPr lang="vi-VN" sz="1600" dirty="0" smtClean="0"/>
                  <a:t>Khi vật có li độ bằng một nửa biên độ thì động năng và thế năng chiếm bao nhiêu phần trăm so với cơ năng?</a:t>
                </a:r>
              </a:p>
              <a:p>
                <a:pPr marL="342900" indent="-342900">
                  <a:buAutoNum type="alphaLcPeriod"/>
                </a:pPr>
                <a:r>
                  <a:rPr lang="vi-VN" sz="1600" dirty="0" smtClean="0"/>
                  <a:t>Tại li độ nào thì thế năng bằng động năng? </a:t>
                </a:r>
                <a:endParaRPr lang="en-US" sz="1600" dirty="0"/>
              </a:p>
            </p:txBody>
          </p:sp>
        </mc:Choice>
        <mc:Fallback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4" y="208154"/>
                <a:ext cx="8251902" cy="11225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07112" y="1434790"/>
            <a:ext cx="304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i="1" u="sng" dirty="0" smtClean="0"/>
              <a:t>Hướng dẫn giải </a:t>
            </a:r>
            <a:endParaRPr lang="en-US" sz="18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483218" y="1999785"/>
                <a:ext cx="8244469" cy="251274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AutoNum type="alphaLcPeriod"/>
                </a:pPr>
                <a:endParaRPr lang="vi-VN" sz="1800" dirty="0" smtClean="0"/>
              </a:p>
              <a:p>
                <a:pPr marL="342900" indent="-342900">
                  <a:buAutoNum type="alphaLcPeriod"/>
                </a:pPr>
                <a:r>
                  <a:rPr lang="vi-VN" sz="1800" dirty="0" smtClean="0"/>
                  <a:t>Thế năng của vật là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8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vi-VN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vi-VN" sz="1800" i="1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vi-VN" sz="1800" i="1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vi-VN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vi-VN" sz="1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1800" i="1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a:rPr lang="vi-VN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1800" dirty="0" smtClean="0"/>
              </a:p>
              <a:p>
                <a:r>
                  <a:rPr lang="vi-VN" sz="1800" dirty="0" smtClean="0"/>
                  <a:t>       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vi-VN" sz="1800" i="1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800" dirty="0" smtClean="0"/>
                  <a:t>.</a:t>
                </a:r>
                <a:r>
                  <a:rPr lang="vi-VN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vi-VN" sz="180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vi-VN" sz="1800" dirty="0" smtClean="0"/>
                  <a:t>=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sz="1800" dirty="0" smtClean="0"/>
                  <a:t> %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vi-VN" sz="1800" dirty="0" smtClean="0"/>
              </a:p>
              <a:p>
                <a:r>
                  <a:rPr lang="vi-VN" sz="1800" dirty="0" smtClean="0"/>
                  <a:t>Vậy thế năng chiếm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sz="1800" dirty="0"/>
                  <a:t> </a:t>
                </a:r>
                <a:r>
                  <a:rPr lang="vi-VN" sz="1800" dirty="0" smtClean="0"/>
                  <a:t>% cơ năng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vi-V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độ</m:t>
                    </m:r>
                    <m:r>
                      <m:rPr>
                        <m:sty m:val="p"/>
                      </m:rPr>
                      <a:rPr lang="vi-V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vi-VN" sz="1800" dirty="0" smtClean="0"/>
                  <a:t> năng chiếm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sz="1800" dirty="0"/>
                  <a:t> </a:t>
                </a:r>
                <a:r>
                  <a:rPr lang="vi-VN" sz="1800" dirty="0"/>
                  <a:t>% cơ </a:t>
                </a:r>
                <a:r>
                  <a:rPr lang="vi-VN" sz="1800" dirty="0" smtClean="0"/>
                  <a:t>năng</a:t>
                </a:r>
              </a:p>
              <a:p>
                <a:r>
                  <a:rPr lang="vi-VN" sz="1800" dirty="0" smtClean="0"/>
                  <a:t>b. Li độ có thế năng bằng động năng là: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1800" i="1" dirty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vi-VN" sz="1800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vi-V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1800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18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vi-VN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1800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18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vi-VN" sz="1800" i="1">
                          <a:latin typeface="Cambria Math" panose="02040503050406030204" pitchFamily="18" charset="0"/>
                        </a:rPr>
                        <m:t>= 2</m:t>
                      </m:r>
                      <m:sSub>
                        <m:sSubPr>
                          <m:ctrlPr>
                            <a:rPr lang="vi-V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1800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18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vi-VN" sz="1800" dirty="0" smtClean="0"/>
              </a:p>
              <a:p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1800" i="1" dirty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8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18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1800" i="1" dirty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1800" dirty="0" smtClean="0"/>
              </a:p>
              <a:p>
                <a:r>
                  <a:rPr lang="vi-VN" sz="1800" dirty="0" smtClean="0"/>
                  <a:t>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800" dirty="0" smtClean="0"/>
                  <a:t> = </a:t>
                </a:r>
                <a14:m>
                  <m:oMath xmlns:m="http://schemas.openxmlformats.org/officeDocument/2006/math">
                    <m:r>
                      <a:rPr lang="vi-VN" sz="1800" i="1" dirty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800" dirty="0" smtClean="0"/>
                  <a:t> </a:t>
                </a:r>
                <a:r>
                  <a:rPr lang="vi-VN" sz="1800" dirty="0"/>
                  <a:t>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1800" dirty="0"/>
                  <a:t> </a:t>
                </a:r>
                <a:r>
                  <a:rPr lang="vi-VN" sz="1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18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vi-VN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sz="1800" dirty="0" smtClean="0"/>
              </a:p>
              <a:p>
                <a:pPr marL="342900" indent="-342900" algn="ctr">
                  <a:buAutoNum type="alphaLcPeriod"/>
                </a:pPr>
                <a:endParaRPr lang="en-US" sz="1800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8" y="1999785"/>
                <a:ext cx="8244469" cy="251274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0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Newton's Laws Infographics by Slidesgo">
  <a:themeElements>
    <a:clrScheme name="Simple Light">
      <a:dk1>
        <a:srgbClr val="191919"/>
      </a:dk1>
      <a:lt1>
        <a:srgbClr val="FFFFFF"/>
      </a:lt1>
      <a:dk2>
        <a:srgbClr val="F4F3FF"/>
      </a:dk2>
      <a:lt2>
        <a:srgbClr val="FF675A"/>
      </a:lt2>
      <a:accent1>
        <a:srgbClr val="FF9C6F"/>
      </a:accent1>
      <a:accent2>
        <a:srgbClr val="FDBD55"/>
      </a:accent2>
      <a:accent3>
        <a:srgbClr val="5BCC97"/>
      </a:accent3>
      <a:accent4>
        <a:srgbClr val="A7C0FF"/>
      </a:accent4>
      <a:accent5>
        <a:srgbClr val="6B96FF"/>
      </a:accent5>
      <a:accent6>
        <a:srgbClr val="4F559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460</Words>
  <Application>Microsoft Office PowerPoint</Application>
  <PresentationFormat>On-screen Show (16:9)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Cambria Math</vt:lpstr>
      <vt:lpstr>Arial</vt:lpstr>
      <vt:lpstr>Roboto</vt:lpstr>
      <vt:lpstr>Fira Sans Extra Condensed SemiBold</vt:lpstr>
      <vt:lpstr>Roboto Condensed Light</vt:lpstr>
      <vt:lpstr>Newton's Laws Infographics by Slidesgo</vt:lpstr>
      <vt:lpstr>Bài 7:  Bài tập về sự chuyển hóa năng lượng trong dao động điều hòa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7:  Bài tập về sự chuyển hóa năng lượng trong dao động điều hòa</dc:title>
  <dc:creator>Autumn</dc:creator>
  <cp:lastModifiedBy>ThienIT</cp:lastModifiedBy>
  <cp:revision>43</cp:revision>
  <dcterms:modified xsi:type="dcterms:W3CDTF">2024-04-03T16:47:56Z</dcterms:modified>
</cp:coreProperties>
</file>