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Public Sans Bold" panose="020B060402020202020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Public Sans Bold Italics" panose="020B0604020202020204" charset="0"/>
      <p:regular r:id="rId15"/>
    </p:embeddedFont>
    <p:embeddedFont>
      <p:font typeface="Dancing Script" panose="020B0604020202020204" charset="0"/>
      <p:regular r:id="rId16"/>
    </p:embeddedFont>
    <p:embeddedFont>
      <p:font typeface="Blacker Sans Pro" panose="020B0604020202020204" charset="0"/>
      <p:regular r:id="rId17"/>
    </p:embeddedFont>
    <p:embeddedFont>
      <p:font typeface="Dancing Script Bold" panose="020B0604020202020204" charset="0"/>
      <p:regular r:id="rId18"/>
    </p:embeddedFont>
    <p:embeddedFont>
      <p:font typeface="Public Sans" panose="020B0604020202020204" charset="0"/>
      <p:regular r:id="rId19"/>
    </p:embeddedFont>
    <p:embeddedFont>
      <p:font typeface="Trocchi" panose="020B0604020202020204" charset="0"/>
      <p:regular r:id="rId20"/>
    </p:embeddedFont>
    <p:embeddedFont>
      <p:font typeface="Public Sans Italics" panose="020B0604020202020204" charset="0"/>
      <p:regular r:id="rId21"/>
    </p:embeddedFont>
    <p:embeddedFont>
      <p:font typeface="Laila Bold" panose="020B0604020202020204" charset="0"/>
      <p:regular r:id="rId22"/>
    </p:embeddedFont>
    <p:embeddedFont>
      <p:font typeface="Sarabun Bold" panose="020B0604020202020204" charset="-34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792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svg"/><Relationship Id="rId7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2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2.sv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10" Type="http://schemas.openxmlformats.org/officeDocument/2006/relationships/image" Target="../media/image17.sv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15.png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433081" y="328008"/>
            <a:ext cx="918068" cy="2577033"/>
          </a:xfrm>
          <a:custGeom>
            <a:avLst/>
            <a:gdLst/>
            <a:ahLst/>
            <a:cxnLst/>
            <a:rect l="l" t="t" r="r" b="b"/>
            <a:pathLst>
              <a:path w="918068" h="2577033">
                <a:moveTo>
                  <a:pt x="0" y="0"/>
                </a:moveTo>
                <a:lnTo>
                  <a:pt x="918068" y="0"/>
                </a:lnTo>
                <a:lnTo>
                  <a:pt x="918068" y="2577033"/>
                </a:lnTo>
                <a:lnTo>
                  <a:pt x="0" y="2577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7474990">
            <a:off x="1638457" y="1093958"/>
            <a:ext cx="3964351" cy="4398725"/>
          </a:xfrm>
          <a:custGeom>
            <a:avLst/>
            <a:gdLst/>
            <a:ahLst/>
            <a:cxnLst/>
            <a:rect l="l" t="t" r="r" b="b"/>
            <a:pathLst>
              <a:path w="3964351" h="4398725">
                <a:moveTo>
                  <a:pt x="0" y="0"/>
                </a:moveTo>
                <a:lnTo>
                  <a:pt x="3964351" y="0"/>
                </a:lnTo>
                <a:lnTo>
                  <a:pt x="3964351" y="4398725"/>
                </a:lnTo>
                <a:lnTo>
                  <a:pt x="0" y="43987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7474990">
            <a:off x="12611227" y="3670991"/>
            <a:ext cx="3964351" cy="4398725"/>
          </a:xfrm>
          <a:custGeom>
            <a:avLst/>
            <a:gdLst/>
            <a:ahLst/>
            <a:cxnLst/>
            <a:rect l="l" t="t" r="r" b="b"/>
            <a:pathLst>
              <a:path w="3964351" h="4398725">
                <a:moveTo>
                  <a:pt x="0" y="0"/>
                </a:moveTo>
                <a:lnTo>
                  <a:pt x="3964351" y="0"/>
                </a:lnTo>
                <a:lnTo>
                  <a:pt x="3964351" y="4398725"/>
                </a:lnTo>
                <a:lnTo>
                  <a:pt x="0" y="43987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639887" y="3738607"/>
            <a:ext cx="11873880" cy="3305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09"/>
              </a:lnSpc>
            </a:pPr>
            <a:r>
              <a:rPr lang="en-US" sz="7122" dirty="0">
                <a:solidFill>
                  <a:srgbClr val="000000"/>
                </a:solidFill>
                <a:latin typeface="Dancing Script"/>
              </a:rPr>
              <a:t>CHƯƠNG 1: DAO ĐỘNG</a:t>
            </a:r>
          </a:p>
          <a:p>
            <a:pPr algn="ctr">
              <a:lnSpc>
                <a:spcPts val="6409"/>
              </a:lnSpc>
            </a:pPr>
            <a:endParaRPr lang="en-US" sz="7122" dirty="0">
              <a:solidFill>
                <a:srgbClr val="000000"/>
              </a:solidFill>
              <a:latin typeface="Dancing Script"/>
            </a:endParaRPr>
          </a:p>
          <a:p>
            <a:pPr algn="ctr">
              <a:lnSpc>
                <a:spcPts val="6409"/>
              </a:lnSpc>
            </a:pPr>
            <a:r>
              <a:rPr lang="en-US" sz="7122" dirty="0" err="1">
                <a:solidFill>
                  <a:srgbClr val="000000"/>
                </a:solidFill>
                <a:latin typeface="Dancing Script"/>
              </a:rPr>
              <a:t>Bài</a:t>
            </a:r>
            <a:r>
              <a:rPr lang="en-US" sz="7122" dirty="0">
                <a:solidFill>
                  <a:srgbClr val="000000"/>
                </a:solidFill>
                <a:latin typeface="Dancing Script"/>
              </a:rPr>
              <a:t> 1: Dao </a:t>
            </a:r>
            <a:r>
              <a:rPr lang="en-US" sz="7122" dirty="0" err="1">
                <a:solidFill>
                  <a:srgbClr val="000000"/>
                </a:solidFill>
                <a:latin typeface="Dancing Script"/>
              </a:rPr>
              <a:t>động</a:t>
            </a:r>
            <a:r>
              <a:rPr lang="en-US" sz="7122" dirty="0">
                <a:solidFill>
                  <a:srgbClr val="000000"/>
                </a:solidFill>
                <a:latin typeface="Dancing Script"/>
              </a:rPr>
              <a:t> </a:t>
            </a:r>
            <a:r>
              <a:rPr lang="en-US" sz="7122" dirty="0" err="1">
                <a:solidFill>
                  <a:srgbClr val="000000"/>
                </a:solidFill>
                <a:latin typeface="Dancing Script"/>
              </a:rPr>
              <a:t>điều</a:t>
            </a:r>
            <a:r>
              <a:rPr lang="en-US" sz="7122" dirty="0">
                <a:solidFill>
                  <a:srgbClr val="000000"/>
                </a:solidFill>
                <a:latin typeface="Dancing Script"/>
              </a:rPr>
              <a:t> </a:t>
            </a:r>
            <a:r>
              <a:rPr lang="en-US" sz="7122" dirty="0" err="1">
                <a:solidFill>
                  <a:srgbClr val="000000"/>
                </a:solidFill>
                <a:latin typeface="Dancing Script"/>
              </a:rPr>
              <a:t>hòa</a:t>
            </a:r>
            <a:endParaRPr lang="en-US" sz="7122" dirty="0">
              <a:solidFill>
                <a:srgbClr val="000000"/>
              </a:solidFill>
              <a:latin typeface="Dancing Script"/>
            </a:endParaRPr>
          </a:p>
          <a:p>
            <a:pPr algn="ctr">
              <a:lnSpc>
                <a:spcPts val="6409"/>
              </a:lnSpc>
            </a:pPr>
            <a:endParaRPr lang="en-US" sz="7122" dirty="0">
              <a:solidFill>
                <a:srgbClr val="000000"/>
              </a:solidFill>
              <a:latin typeface="Dancing Script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028700" y="6173614"/>
            <a:ext cx="918068" cy="2577033"/>
          </a:xfrm>
          <a:custGeom>
            <a:avLst/>
            <a:gdLst/>
            <a:ahLst/>
            <a:cxnLst/>
            <a:rect l="l" t="t" r="r" b="b"/>
            <a:pathLst>
              <a:path w="918068" h="2577033">
                <a:moveTo>
                  <a:pt x="0" y="0"/>
                </a:moveTo>
                <a:lnTo>
                  <a:pt x="918068" y="0"/>
                </a:lnTo>
                <a:lnTo>
                  <a:pt x="918068" y="2577033"/>
                </a:lnTo>
                <a:lnTo>
                  <a:pt x="0" y="2577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8479802">
            <a:off x="-1251588" y="-4203953"/>
            <a:ext cx="11440021" cy="6484204"/>
          </a:xfrm>
          <a:custGeom>
            <a:avLst/>
            <a:gdLst/>
            <a:ahLst/>
            <a:cxnLst/>
            <a:rect l="l" t="t" r="r" b="b"/>
            <a:pathLst>
              <a:path w="11440021" h="6484204">
                <a:moveTo>
                  <a:pt x="0" y="0"/>
                </a:moveTo>
                <a:lnTo>
                  <a:pt x="11440021" y="0"/>
                </a:lnTo>
                <a:lnTo>
                  <a:pt x="11440021" y="6484204"/>
                </a:lnTo>
                <a:lnTo>
                  <a:pt x="0" y="64842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2092767">
            <a:off x="8873392" y="4968342"/>
            <a:ext cx="11440021" cy="6484204"/>
          </a:xfrm>
          <a:custGeom>
            <a:avLst/>
            <a:gdLst/>
            <a:ahLst/>
            <a:cxnLst/>
            <a:rect l="l" t="t" r="r" b="b"/>
            <a:pathLst>
              <a:path w="11440021" h="6484204">
                <a:moveTo>
                  <a:pt x="0" y="0"/>
                </a:moveTo>
                <a:lnTo>
                  <a:pt x="11440021" y="0"/>
                </a:lnTo>
                <a:lnTo>
                  <a:pt x="11440021" y="6484204"/>
                </a:lnTo>
                <a:lnTo>
                  <a:pt x="0" y="64842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3059050" y="9886757"/>
            <a:ext cx="6246106" cy="400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3"/>
              </a:lnSpc>
            </a:pPr>
            <a:r>
              <a:rPr lang="en-US" sz="3326">
                <a:solidFill>
                  <a:srgbClr val="B48787"/>
                </a:solidFill>
                <a:latin typeface="Laila Bold"/>
              </a:rPr>
              <a:t>Hana Xiaolinh</a:t>
            </a:r>
          </a:p>
        </p:txBody>
      </p:sp>
      <p:sp>
        <p:nvSpPr>
          <p:cNvPr id="10" name="Freeform 10"/>
          <p:cNvSpPr/>
          <p:nvPr/>
        </p:nvSpPr>
        <p:spPr>
          <a:xfrm>
            <a:off x="2075410" y="2213597"/>
            <a:ext cx="3090445" cy="2669021"/>
          </a:xfrm>
          <a:custGeom>
            <a:avLst/>
            <a:gdLst/>
            <a:ahLst/>
            <a:cxnLst/>
            <a:rect l="l" t="t" r="r" b="b"/>
            <a:pathLst>
              <a:path w="3090445" h="2669021">
                <a:moveTo>
                  <a:pt x="0" y="0"/>
                </a:moveTo>
                <a:lnTo>
                  <a:pt x="3090445" y="0"/>
                </a:lnTo>
                <a:lnTo>
                  <a:pt x="3090445" y="2669020"/>
                </a:lnTo>
                <a:lnTo>
                  <a:pt x="0" y="26690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4593402" y="4286111"/>
            <a:ext cx="3330245" cy="4114800"/>
          </a:xfrm>
          <a:custGeom>
            <a:avLst/>
            <a:gdLst/>
            <a:ahLst/>
            <a:cxnLst/>
            <a:rect l="l" t="t" r="r" b="b"/>
            <a:pathLst>
              <a:path w="3330245" h="4114800">
                <a:moveTo>
                  <a:pt x="0" y="0"/>
                </a:moveTo>
                <a:lnTo>
                  <a:pt x="3330245" y="0"/>
                </a:lnTo>
                <a:lnTo>
                  <a:pt x="333024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433081" y="328008"/>
            <a:ext cx="918068" cy="2577033"/>
          </a:xfrm>
          <a:custGeom>
            <a:avLst/>
            <a:gdLst/>
            <a:ahLst/>
            <a:cxnLst/>
            <a:rect l="l" t="t" r="r" b="b"/>
            <a:pathLst>
              <a:path w="918068" h="2577033">
                <a:moveTo>
                  <a:pt x="0" y="0"/>
                </a:moveTo>
                <a:lnTo>
                  <a:pt x="918068" y="0"/>
                </a:lnTo>
                <a:lnTo>
                  <a:pt x="918068" y="2577033"/>
                </a:lnTo>
                <a:lnTo>
                  <a:pt x="0" y="2577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6173614"/>
            <a:ext cx="918068" cy="2577033"/>
          </a:xfrm>
          <a:custGeom>
            <a:avLst/>
            <a:gdLst/>
            <a:ahLst/>
            <a:cxnLst/>
            <a:rect l="l" t="t" r="r" b="b"/>
            <a:pathLst>
              <a:path w="918068" h="2577033">
                <a:moveTo>
                  <a:pt x="0" y="0"/>
                </a:moveTo>
                <a:lnTo>
                  <a:pt x="918068" y="0"/>
                </a:lnTo>
                <a:lnTo>
                  <a:pt x="918068" y="2577033"/>
                </a:lnTo>
                <a:lnTo>
                  <a:pt x="0" y="2577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9227738">
            <a:off x="-1775851" y="-454809"/>
            <a:ext cx="9282411" cy="5261271"/>
          </a:xfrm>
          <a:custGeom>
            <a:avLst/>
            <a:gdLst/>
            <a:ahLst/>
            <a:cxnLst/>
            <a:rect l="l" t="t" r="r" b="b"/>
            <a:pathLst>
              <a:path w="9282411" h="5261271">
                <a:moveTo>
                  <a:pt x="0" y="0"/>
                </a:moveTo>
                <a:lnTo>
                  <a:pt x="9282411" y="0"/>
                </a:lnTo>
                <a:lnTo>
                  <a:pt x="9282411" y="5261271"/>
                </a:lnTo>
                <a:lnTo>
                  <a:pt x="0" y="52612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376122">
            <a:off x="8585900" y="4986127"/>
            <a:ext cx="11440021" cy="6484204"/>
          </a:xfrm>
          <a:custGeom>
            <a:avLst/>
            <a:gdLst/>
            <a:ahLst/>
            <a:cxnLst/>
            <a:rect l="l" t="t" r="r" b="b"/>
            <a:pathLst>
              <a:path w="11440021" h="6484204">
                <a:moveTo>
                  <a:pt x="0" y="0"/>
                </a:moveTo>
                <a:lnTo>
                  <a:pt x="11440021" y="0"/>
                </a:lnTo>
                <a:lnTo>
                  <a:pt x="11440021" y="6484204"/>
                </a:lnTo>
                <a:lnTo>
                  <a:pt x="0" y="64842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93244" y="2905041"/>
            <a:ext cx="17254372" cy="7163770"/>
          </a:xfrm>
          <a:custGeom>
            <a:avLst/>
            <a:gdLst/>
            <a:ahLst/>
            <a:cxnLst/>
            <a:rect l="l" t="t" r="r" b="b"/>
            <a:pathLst>
              <a:path w="17254372" h="7163770">
                <a:moveTo>
                  <a:pt x="0" y="0"/>
                </a:moveTo>
                <a:lnTo>
                  <a:pt x="17254372" y="0"/>
                </a:lnTo>
                <a:lnTo>
                  <a:pt x="17254372" y="7163770"/>
                </a:lnTo>
                <a:lnTo>
                  <a:pt x="0" y="716377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28700" y="1095824"/>
            <a:ext cx="7720310" cy="936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>
                <a:solidFill>
                  <a:srgbClr val="000000"/>
                </a:solidFill>
                <a:latin typeface="Dancing Script"/>
              </a:rPr>
              <a:t>Một số các ví dụ trong thực tế: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33070" y="330459"/>
            <a:ext cx="991261" cy="2782486"/>
          </a:xfrm>
          <a:custGeom>
            <a:avLst/>
            <a:gdLst/>
            <a:ahLst/>
            <a:cxnLst/>
            <a:rect l="l" t="t" r="r" b="b"/>
            <a:pathLst>
              <a:path w="991261" h="2782486">
                <a:moveTo>
                  <a:pt x="0" y="0"/>
                </a:moveTo>
                <a:lnTo>
                  <a:pt x="991260" y="0"/>
                </a:lnTo>
                <a:lnTo>
                  <a:pt x="991260" y="2782486"/>
                </a:lnTo>
                <a:lnTo>
                  <a:pt x="0" y="27824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763670" y="6851984"/>
            <a:ext cx="991261" cy="2782486"/>
          </a:xfrm>
          <a:custGeom>
            <a:avLst/>
            <a:gdLst/>
            <a:ahLst/>
            <a:cxnLst/>
            <a:rect l="l" t="t" r="r" b="b"/>
            <a:pathLst>
              <a:path w="991261" h="2782486">
                <a:moveTo>
                  <a:pt x="0" y="0"/>
                </a:moveTo>
                <a:lnTo>
                  <a:pt x="991260" y="0"/>
                </a:lnTo>
                <a:lnTo>
                  <a:pt x="991260" y="2782486"/>
                </a:lnTo>
                <a:lnTo>
                  <a:pt x="0" y="27824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248491">
            <a:off x="10046137" y="-293441"/>
            <a:ext cx="8914998" cy="5053021"/>
          </a:xfrm>
          <a:custGeom>
            <a:avLst/>
            <a:gdLst/>
            <a:ahLst/>
            <a:cxnLst/>
            <a:rect l="l" t="t" r="r" b="b"/>
            <a:pathLst>
              <a:path w="8914998" h="5053021">
                <a:moveTo>
                  <a:pt x="0" y="0"/>
                </a:moveTo>
                <a:lnTo>
                  <a:pt x="8914998" y="0"/>
                </a:lnTo>
                <a:lnTo>
                  <a:pt x="8914998" y="5053021"/>
                </a:lnTo>
                <a:lnTo>
                  <a:pt x="0" y="50530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868778" y="1218727"/>
            <a:ext cx="6552928" cy="8415743"/>
            <a:chOff x="0" y="0"/>
            <a:chExt cx="8737237" cy="11220991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8"/>
            <a:srcRect t="1107" r="4262" b="1107"/>
            <a:stretch>
              <a:fillRect/>
            </a:stretch>
          </p:blipFill>
          <p:spPr>
            <a:xfrm>
              <a:off x="0" y="0"/>
              <a:ext cx="8737237" cy="11220991"/>
            </a:xfrm>
            <a:prstGeom prst="rect">
              <a:avLst/>
            </a:prstGeom>
          </p:spPr>
        </p:pic>
      </p:grpSp>
      <p:sp>
        <p:nvSpPr>
          <p:cNvPr id="7" name="TextBox 7"/>
          <p:cNvSpPr txBox="1"/>
          <p:nvPr/>
        </p:nvSpPr>
        <p:spPr>
          <a:xfrm>
            <a:off x="11256691" y="716925"/>
            <a:ext cx="7031309" cy="794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29"/>
              </a:lnSpc>
            </a:pPr>
            <a:r>
              <a:rPr lang="en-US" sz="6366">
                <a:solidFill>
                  <a:srgbClr val="B48787"/>
                </a:solidFill>
                <a:latin typeface="Laila Bold"/>
              </a:rPr>
              <a:t>NỘI DUNG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008162" y="1930174"/>
            <a:ext cx="8251138" cy="7082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39"/>
              </a:lnSpc>
            </a:pPr>
            <a:r>
              <a:rPr lang="en-US" sz="3699">
                <a:solidFill>
                  <a:srgbClr val="000000"/>
                </a:solidFill>
                <a:latin typeface="Public Sans Bold Italics"/>
              </a:rPr>
              <a:t>I, Những đặc điểm của dao động cơ</a:t>
            </a:r>
          </a:p>
          <a:p>
            <a:pPr>
              <a:lnSpc>
                <a:spcPts val="4319"/>
              </a:lnSpc>
            </a:pPr>
            <a:r>
              <a:rPr lang="en-US" sz="3599">
                <a:solidFill>
                  <a:srgbClr val="000000"/>
                </a:solidFill>
                <a:latin typeface="Public Sans Italics"/>
              </a:rPr>
              <a:t>   1, Thí nghiệm</a:t>
            </a:r>
            <a:r>
              <a:rPr lang="en-US" sz="3599">
                <a:solidFill>
                  <a:srgbClr val="000000"/>
                </a:solidFill>
                <a:latin typeface="Public Sans"/>
              </a:rPr>
              <a:t>: </a:t>
            </a:r>
          </a:p>
          <a:p>
            <a:pPr>
              <a:lnSpc>
                <a:spcPts val="4319"/>
              </a:lnSpc>
            </a:pPr>
            <a:endParaRPr lang="en-US" sz="3599">
              <a:solidFill>
                <a:srgbClr val="000000"/>
              </a:solidFill>
              <a:latin typeface="Public Sans"/>
            </a:endParaRPr>
          </a:p>
          <a:p>
            <a:pPr>
              <a:lnSpc>
                <a:spcPts val="4859"/>
              </a:lnSpc>
            </a:pPr>
            <a:r>
              <a:rPr lang="en-US" sz="3599">
                <a:solidFill>
                  <a:srgbClr val="000000"/>
                </a:solidFill>
                <a:latin typeface="Public Sans"/>
              </a:rPr>
              <a:t>     Treo 1 vật nặng, nhỏ vào đầu tự do của một lò xo nhẹ, ta có con lắc lò xo (1.1a). Treo 1 vật nặng, nhỏ vào một dây không dãn, ta có con lắc đơn (1.1b).</a:t>
            </a:r>
          </a:p>
          <a:p>
            <a:pPr>
              <a:lnSpc>
                <a:spcPts val="4859"/>
              </a:lnSpc>
            </a:pPr>
            <a:r>
              <a:rPr lang="en-US" sz="3599">
                <a:solidFill>
                  <a:srgbClr val="000000"/>
                </a:solidFill>
                <a:latin typeface="Public Sans"/>
              </a:rPr>
              <a:t>      Kéo vật lệch khỏi vị trí cân bằng rồi thả ra cho chuyển động. Quan sát chuyển động của mỗi vật và cho nhận xét về chúng. </a:t>
            </a:r>
          </a:p>
          <a:p>
            <a:pPr>
              <a:lnSpc>
                <a:spcPts val="4589"/>
              </a:lnSpc>
            </a:pPr>
            <a:r>
              <a:rPr lang="en-US" sz="3399">
                <a:solidFill>
                  <a:srgbClr val="000000"/>
                </a:solidFill>
                <a:latin typeface="Public Sans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33070" y="330459"/>
            <a:ext cx="991261" cy="2782486"/>
          </a:xfrm>
          <a:custGeom>
            <a:avLst/>
            <a:gdLst/>
            <a:ahLst/>
            <a:cxnLst/>
            <a:rect l="l" t="t" r="r" b="b"/>
            <a:pathLst>
              <a:path w="991261" h="2782486">
                <a:moveTo>
                  <a:pt x="0" y="0"/>
                </a:moveTo>
                <a:lnTo>
                  <a:pt x="991260" y="0"/>
                </a:lnTo>
                <a:lnTo>
                  <a:pt x="991260" y="2782486"/>
                </a:lnTo>
                <a:lnTo>
                  <a:pt x="0" y="27824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498260" y="6851984"/>
            <a:ext cx="991261" cy="2782486"/>
          </a:xfrm>
          <a:custGeom>
            <a:avLst/>
            <a:gdLst/>
            <a:ahLst/>
            <a:cxnLst/>
            <a:rect l="l" t="t" r="r" b="b"/>
            <a:pathLst>
              <a:path w="991261" h="2782486">
                <a:moveTo>
                  <a:pt x="0" y="0"/>
                </a:moveTo>
                <a:lnTo>
                  <a:pt x="991260" y="0"/>
                </a:lnTo>
                <a:lnTo>
                  <a:pt x="991260" y="2782486"/>
                </a:lnTo>
                <a:lnTo>
                  <a:pt x="0" y="27824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8865027" y="1028700"/>
            <a:ext cx="9132714" cy="8974570"/>
            <a:chOff x="0" y="0"/>
            <a:chExt cx="3331639" cy="327394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331639" cy="3273948"/>
            </a:xfrm>
            <a:custGeom>
              <a:avLst/>
              <a:gdLst/>
              <a:ahLst/>
              <a:cxnLst/>
              <a:rect l="l" t="t" r="r" b="b"/>
              <a:pathLst>
                <a:path w="3331639" h="3273948">
                  <a:moveTo>
                    <a:pt x="3207179" y="3273947"/>
                  </a:moveTo>
                  <a:lnTo>
                    <a:pt x="124460" y="3273947"/>
                  </a:lnTo>
                  <a:cubicBezTo>
                    <a:pt x="55880" y="3273947"/>
                    <a:pt x="0" y="3218068"/>
                    <a:pt x="0" y="314948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07179" y="0"/>
                  </a:lnTo>
                  <a:cubicBezTo>
                    <a:pt x="3275759" y="0"/>
                    <a:pt x="3331639" y="55880"/>
                    <a:pt x="3331639" y="124460"/>
                  </a:cubicBezTo>
                  <a:lnTo>
                    <a:pt x="3331639" y="3149488"/>
                  </a:lnTo>
                  <a:cubicBezTo>
                    <a:pt x="3331639" y="3218068"/>
                    <a:pt x="3275759" y="3273948"/>
                    <a:pt x="3207179" y="3273948"/>
                  </a:cubicBezTo>
                  <a:close/>
                </a:path>
              </a:pathLst>
            </a:custGeom>
            <a:solidFill>
              <a:srgbClr val="F3CFCF"/>
            </a:solidFill>
          </p:spPr>
        </p:sp>
      </p:grpSp>
      <p:sp>
        <p:nvSpPr>
          <p:cNvPr id="6" name="Freeform 6"/>
          <p:cNvSpPr/>
          <p:nvPr/>
        </p:nvSpPr>
        <p:spPr>
          <a:xfrm rot="7474990">
            <a:off x="290851" y="7615977"/>
            <a:ext cx="5119825" cy="5680805"/>
          </a:xfrm>
          <a:custGeom>
            <a:avLst/>
            <a:gdLst/>
            <a:ahLst/>
            <a:cxnLst/>
            <a:rect l="l" t="t" r="r" b="b"/>
            <a:pathLst>
              <a:path w="5119825" h="5680805">
                <a:moveTo>
                  <a:pt x="0" y="0"/>
                </a:moveTo>
                <a:lnTo>
                  <a:pt x="5119825" y="0"/>
                </a:lnTo>
                <a:lnTo>
                  <a:pt x="5119825" y="5680805"/>
                </a:lnTo>
                <a:lnTo>
                  <a:pt x="0" y="56808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33070" y="1250706"/>
            <a:ext cx="4507446" cy="3892794"/>
          </a:xfrm>
          <a:custGeom>
            <a:avLst/>
            <a:gdLst/>
            <a:ahLst/>
            <a:cxnLst/>
            <a:rect l="l" t="t" r="r" b="b"/>
            <a:pathLst>
              <a:path w="4507446" h="3892794">
                <a:moveTo>
                  <a:pt x="0" y="0"/>
                </a:moveTo>
                <a:lnTo>
                  <a:pt x="4507445" y="0"/>
                </a:lnTo>
                <a:lnTo>
                  <a:pt x="4507445" y="3892794"/>
                </a:lnTo>
                <a:lnTo>
                  <a:pt x="0" y="38927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2374960">
            <a:off x="5314630" y="713304"/>
            <a:ext cx="3719618" cy="4114800"/>
          </a:xfrm>
          <a:custGeom>
            <a:avLst/>
            <a:gdLst/>
            <a:ahLst/>
            <a:cxnLst/>
            <a:rect l="l" t="t" r="r" b="b"/>
            <a:pathLst>
              <a:path w="3719618" h="4114800">
                <a:moveTo>
                  <a:pt x="0" y="0"/>
                </a:moveTo>
                <a:lnTo>
                  <a:pt x="3719619" y="0"/>
                </a:lnTo>
                <a:lnTo>
                  <a:pt x="371961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396497" y="5143500"/>
            <a:ext cx="1861483" cy="1968876"/>
          </a:xfrm>
          <a:custGeom>
            <a:avLst/>
            <a:gdLst/>
            <a:ahLst/>
            <a:cxnLst/>
            <a:rect l="l" t="t" r="r" b="b"/>
            <a:pathLst>
              <a:path w="1861483" h="1968876">
                <a:moveTo>
                  <a:pt x="0" y="0"/>
                </a:moveTo>
                <a:lnTo>
                  <a:pt x="1861483" y="0"/>
                </a:lnTo>
                <a:lnTo>
                  <a:pt x="1861483" y="1968876"/>
                </a:lnTo>
                <a:lnTo>
                  <a:pt x="0" y="196887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9144000" y="1597877"/>
            <a:ext cx="8345520" cy="7848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35"/>
              </a:lnSpc>
            </a:pPr>
            <a:r>
              <a:rPr lang="en-US" sz="3399" dirty="0">
                <a:solidFill>
                  <a:srgbClr val="000000"/>
                </a:solidFill>
                <a:latin typeface="Public Sans Bold"/>
              </a:rPr>
              <a:t>2, Dao </a:t>
            </a:r>
            <a:r>
              <a:rPr lang="en-US" sz="3399" dirty="0" err="1">
                <a:solidFill>
                  <a:srgbClr val="000000"/>
                </a:solidFill>
                <a:latin typeface="Public Sans Bold"/>
              </a:rPr>
              <a:t>động</a:t>
            </a:r>
            <a:r>
              <a:rPr lang="en-US" sz="3399" dirty="0">
                <a:solidFill>
                  <a:srgbClr val="000000"/>
                </a:solidFill>
                <a:latin typeface="Public Sans Bol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Public Sans Bold"/>
              </a:rPr>
              <a:t>cơ</a:t>
            </a:r>
            <a:r>
              <a:rPr lang="en-US" sz="3399" dirty="0">
                <a:solidFill>
                  <a:srgbClr val="000000"/>
                </a:solidFill>
                <a:latin typeface="Public Sans Bold"/>
              </a:rPr>
              <a:t>: </a:t>
            </a:r>
          </a:p>
          <a:p>
            <a:pPr marL="734059" lvl="1" indent="-367030">
              <a:lnSpc>
                <a:spcPts val="5643"/>
              </a:lnSpc>
              <a:buFont typeface="Arial"/>
              <a:buChar char="•"/>
            </a:pPr>
            <a:r>
              <a:rPr lang="en-US" sz="3399" dirty="0">
                <a:solidFill>
                  <a:srgbClr val="000000"/>
                </a:solidFill>
                <a:latin typeface="Public Sans"/>
              </a:rPr>
              <a:t>Dao </a:t>
            </a:r>
            <a:r>
              <a:rPr lang="en-US" sz="3399" dirty="0" err="1">
                <a:solidFill>
                  <a:srgbClr val="000000"/>
                </a:solidFill>
                <a:latin typeface="Public Sans"/>
              </a:rPr>
              <a:t>động</a:t>
            </a:r>
            <a:r>
              <a:rPr lang="en-US" sz="33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Public Sans"/>
              </a:rPr>
              <a:t>là</a:t>
            </a:r>
            <a:r>
              <a:rPr lang="en-US" sz="33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Public Sans"/>
              </a:rPr>
              <a:t>chuyển</a:t>
            </a:r>
            <a:r>
              <a:rPr lang="en-US" sz="33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Public Sans"/>
              </a:rPr>
              <a:t>động</a:t>
            </a:r>
            <a:r>
              <a:rPr lang="en-US" sz="33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Public Sans"/>
              </a:rPr>
              <a:t>lặp</a:t>
            </a:r>
            <a:r>
              <a:rPr lang="en-US" sz="33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Public Sans"/>
              </a:rPr>
              <a:t>lại</a:t>
            </a:r>
            <a:r>
              <a:rPr lang="en-US" sz="33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Public Sans"/>
              </a:rPr>
              <a:t>nhiều</a:t>
            </a:r>
            <a:r>
              <a:rPr lang="en-US" sz="33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Public Sans"/>
              </a:rPr>
              <a:t>lần</a:t>
            </a:r>
            <a:r>
              <a:rPr lang="en-US" sz="33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Public Sans"/>
              </a:rPr>
              <a:t>quanh</a:t>
            </a:r>
            <a:r>
              <a:rPr lang="en-US" sz="33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3399" dirty="0" smtClean="0">
                <a:solidFill>
                  <a:srgbClr val="000000"/>
                </a:solidFill>
                <a:latin typeface="Public Sans"/>
              </a:rPr>
              <a:t>VTCB</a:t>
            </a:r>
            <a:r>
              <a:rPr lang="vi-VN" sz="3399" smtClean="0">
                <a:solidFill>
                  <a:srgbClr val="000000"/>
                </a:solidFill>
                <a:latin typeface="Public Sans"/>
              </a:rPr>
              <a:t> và chuyển động bằng cơ </a:t>
            </a:r>
            <a:r>
              <a:rPr lang="en-US" sz="3399" smtClean="0">
                <a:solidFill>
                  <a:srgbClr val="000000"/>
                </a:solidFill>
                <a:latin typeface="Public Sans"/>
              </a:rPr>
              <a:t>. </a:t>
            </a:r>
            <a:r>
              <a:rPr lang="en-US" sz="3399" dirty="0" err="1">
                <a:solidFill>
                  <a:srgbClr val="000000"/>
                </a:solidFill>
                <a:latin typeface="Public Sans"/>
              </a:rPr>
              <a:t>Gọi</a:t>
            </a:r>
            <a:r>
              <a:rPr lang="en-US" sz="33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Public Sans"/>
              </a:rPr>
              <a:t>là</a:t>
            </a:r>
            <a:r>
              <a:rPr lang="en-US" sz="33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Public Sans Bold"/>
              </a:rPr>
              <a:t>dao</a:t>
            </a:r>
            <a:r>
              <a:rPr lang="en-US" sz="3399" dirty="0">
                <a:solidFill>
                  <a:srgbClr val="000000"/>
                </a:solidFill>
                <a:latin typeface="Public Sans Bol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Public Sans Bold"/>
              </a:rPr>
              <a:t>động</a:t>
            </a:r>
            <a:r>
              <a:rPr lang="en-US" sz="3399" dirty="0">
                <a:solidFill>
                  <a:srgbClr val="000000"/>
                </a:solidFill>
                <a:latin typeface="Public Sans Bol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Public Sans Bold"/>
              </a:rPr>
              <a:t>cơ</a:t>
            </a:r>
            <a:r>
              <a:rPr lang="en-US" sz="3399" dirty="0">
                <a:solidFill>
                  <a:srgbClr val="000000"/>
                </a:solidFill>
                <a:latin typeface="Public Sans"/>
              </a:rPr>
              <a:t>.</a:t>
            </a:r>
          </a:p>
          <a:p>
            <a:pPr marL="734059" lvl="1" indent="-367030">
              <a:lnSpc>
                <a:spcPts val="5643"/>
              </a:lnSpc>
              <a:buFont typeface="Arial"/>
              <a:buChar char="•"/>
            </a:pPr>
            <a:r>
              <a:rPr lang="en-US" sz="3399" dirty="0">
                <a:solidFill>
                  <a:srgbClr val="000000"/>
                </a:solidFill>
                <a:latin typeface="Public Sans"/>
              </a:rPr>
              <a:t>Dao </a:t>
            </a:r>
            <a:r>
              <a:rPr lang="en-US" sz="3399" dirty="0" err="1">
                <a:solidFill>
                  <a:srgbClr val="000000"/>
                </a:solidFill>
                <a:latin typeface="Public Sans"/>
              </a:rPr>
              <a:t>động</a:t>
            </a:r>
            <a:r>
              <a:rPr lang="en-US" sz="33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Public Sans"/>
              </a:rPr>
              <a:t>cơ</a:t>
            </a:r>
            <a:r>
              <a:rPr lang="en-US" sz="33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Public Sans"/>
              </a:rPr>
              <a:t>phân</a:t>
            </a:r>
            <a:r>
              <a:rPr lang="en-US" sz="3399" dirty="0">
                <a:solidFill>
                  <a:srgbClr val="000000"/>
                </a:solidFill>
                <a:latin typeface="Public Sans"/>
              </a:rPr>
              <a:t> 2 </a:t>
            </a:r>
            <a:r>
              <a:rPr lang="en-US" sz="3399" dirty="0" err="1">
                <a:solidFill>
                  <a:srgbClr val="000000"/>
                </a:solidFill>
                <a:latin typeface="Public Sans"/>
              </a:rPr>
              <a:t>loại</a:t>
            </a:r>
            <a:r>
              <a:rPr lang="en-US" sz="3399" dirty="0">
                <a:solidFill>
                  <a:srgbClr val="000000"/>
                </a:solidFill>
                <a:latin typeface="Public Sans"/>
              </a:rPr>
              <a:t>: </a:t>
            </a:r>
            <a:r>
              <a:rPr lang="en-US" sz="3399" dirty="0" err="1">
                <a:solidFill>
                  <a:srgbClr val="000000"/>
                </a:solidFill>
                <a:latin typeface="Public Sans Bold"/>
              </a:rPr>
              <a:t>Tuần</a:t>
            </a:r>
            <a:r>
              <a:rPr lang="en-US" sz="3399" dirty="0">
                <a:solidFill>
                  <a:srgbClr val="000000"/>
                </a:solidFill>
                <a:latin typeface="Public Sans Bol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Public Sans Bold"/>
              </a:rPr>
              <a:t>hoàn</a:t>
            </a:r>
            <a:r>
              <a:rPr lang="en-US" sz="3399" dirty="0">
                <a:solidFill>
                  <a:srgbClr val="000000"/>
                </a:solidFill>
                <a:latin typeface="Public Sans Bol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Public Sans Bold"/>
              </a:rPr>
              <a:t>và</a:t>
            </a:r>
            <a:r>
              <a:rPr lang="en-US" sz="3399" dirty="0">
                <a:solidFill>
                  <a:srgbClr val="000000"/>
                </a:solidFill>
                <a:latin typeface="Public Sans Bol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Public Sans Bold"/>
              </a:rPr>
              <a:t>không</a:t>
            </a:r>
            <a:r>
              <a:rPr lang="en-US" sz="3399" dirty="0">
                <a:solidFill>
                  <a:srgbClr val="000000"/>
                </a:solidFill>
                <a:latin typeface="Public Sans Bol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Public Sans Bold"/>
              </a:rPr>
              <a:t>tuần</a:t>
            </a:r>
            <a:r>
              <a:rPr lang="en-US" sz="3399" dirty="0">
                <a:solidFill>
                  <a:srgbClr val="000000"/>
                </a:solidFill>
                <a:latin typeface="Public Sans Bol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Public Sans Bold"/>
              </a:rPr>
              <a:t>hoàn</a:t>
            </a:r>
            <a:r>
              <a:rPr lang="en-US" sz="3399" dirty="0">
                <a:solidFill>
                  <a:srgbClr val="000000"/>
                </a:solidFill>
                <a:latin typeface="Public Sans Bold"/>
              </a:rPr>
              <a:t>.</a:t>
            </a:r>
          </a:p>
          <a:p>
            <a:pPr marL="734059" lvl="1" indent="-367030">
              <a:lnSpc>
                <a:spcPts val="5643"/>
              </a:lnSpc>
              <a:buFont typeface="Arial"/>
              <a:buChar char="•"/>
            </a:pPr>
            <a:r>
              <a:rPr lang="en-US" sz="3399" dirty="0">
                <a:solidFill>
                  <a:srgbClr val="000000"/>
                </a:solidFill>
                <a:latin typeface="Public Sans"/>
              </a:rPr>
              <a:t>Dao </a:t>
            </a:r>
            <a:r>
              <a:rPr lang="en-US" sz="3399" dirty="0" err="1">
                <a:solidFill>
                  <a:srgbClr val="000000"/>
                </a:solidFill>
                <a:latin typeface="Public Sans"/>
              </a:rPr>
              <a:t>động</a:t>
            </a:r>
            <a:r>
              <a:rPr lang="en-US" sz="33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Public Sans"/>
              </a:rPr>
              <a:t>tuần</a:t>
            </a:r>
            <a:r>
              <a:rPr lang="en-US" sz="33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Public Sans"/>
              </a:rPr>
              <a:t>hoàn</a:t>
            </a:r>
            <a:r>
              <a:rPr lang="en-US" sz="33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Public Sans"/>
              </a:rPr>
              <a:t>đơn</a:t>
            </a:r>
            <a:r>
              <a:rPr lang="en-US" sz="33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Public Sans"/>
              </a:rPr>
              <a:t>giản</a:t>
            </a:r>
            <a:r>
              <a:rPr lang="en-US" sz="33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Public Sans"/>
              </a:rPr>
              <a:t>là</a:t>
            </a:r>
            <a:r>
              <a:rPr lang="en-US" sz="33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Public Sans"/>
              </a:rPr>
              <a:t>dao</a:t>
            </a:r>
            <a:r>
              <a:rPr lang="en-US" sz="33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Public Sans"/>
              </a:rPr>
              <a:t>động</a:t>
            </a:r>
            <a:r>
              <a:rPr lang="en-US" sz="33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Public Sans"/>
              </a:rPr>
              <a:t>điều</a:t>
            </a:r>
            <a:r>
              <a:rPr lang="en-US" sz="33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Public Sans"/>
              </a:rPr>
              <a:t>hòa</a:t>
            </a:r>
            <a:r>
              <a:rPr lang="en-US" sz="3399" dirty="0">
                <a:solidFill>
                  <a:srgbClr val="000000"/>
                </a:solidFill>
                <a:latin typeface="Public Sans"/>
              </a:rPr>
              <a:t>.</a:t>
            </a:r>
          </a:p>
          <a:p>
            <a:pPr marL="734059" lvl="1" indent="-367030">
              <a:lnSpc>
                <a:spcPts val="5643"/>
              </a:lnSpc>
              <a:buFont typeface="Arial"/>
              <a:buChar char="•"/>
            </a:pPr>
            <a:r>
              <a:rPr lang="en-US" sz="3399" dirty="0">
                <a:solidFill>
                  <a:srgbClr val="000000"/>
                </a:solidFill>
                <a:latin typeface="Public Sans Bold"/>
              </a:rPr>
              <a:t>Dao </a:t>
            </a:r>
            <a:r>
              <a:rPr lang="en-US" sz="3399" dirty="0" err="1">
                <a:solidFill>
                  <a:srgbClr val="000000"/>
                </a:solidFill>
                <a:latin typeface="Public Sans Bold"/>
              </a:rPr>
              <a:t>động</a:t>
            </a:r>
            <a:r>
              <a:rPr lang="en-US" sz="3399" dirty="0">
                <a:solidFill>
                  <a:srgbClr val="000000"/>
                </a:solidFill>
                <a:latin typeface="Public Sans Bol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Public Sans Bold"/>
              </a:rPr>
              <a:t>tuần</a:t>
            </a:r>
            <a:r>
              <a:rPr lang="en-US" sz="3399" dirty="0">
                <a:solidFill>
                  <a:srgbClr val="000000"/>
                </a:solidFill>
                <a:latin typeface="Public Sans Bol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Public Sans Bold"/>
              </a:rPr>
              <a:t>hoàn</a:t>
            </a:r>
            <a:r>
              <a:rPr lang="en-US" sz="33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Public Sans"/>
              </a:rPr>
              <a:t>là</a:t>
            </a:r>
            <a:r>
              <a:rPr lang="en-US" sz="33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Public Sans"/>
              </a:rPr>
              <a:t>dao</a:t>
            </a:r>
            <a:r>
              <a:rPr lang="en-US" sz="33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Public Sans"/>
              </a:rPr>
              <a:t>động</a:t>
            </a:r>
            <a:r>
              <a:rPr lang="en-US" sz="33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Public Sans"/>
              </a:rPr>
              <a:t>mà</a:t>
            </a:r>
            <a:r>
              <a:rPr lang="en-US" sz="33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Public Sans"/>
              </a:rPr>
              <a:t>trạng</a:t>
            </a:r>
            <a:r>
              <a:rPr lang="en-US" sz="33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Public Sans"/>
              </a:rPr>
              <a:t>thái</a:t>
            </a:r>
            <a:r>
              <a:rPr lang="en-US" sz="33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Public Sans"/>
              </a:rPr>
              <a:t>của</a:t>
            </a:r>
            <a:r>
              <a:rPr lang="en-US" sz="33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Public Sans"/>
              </a:rPr>
              <a:t>vật</a:t>
            </a:r>
            <a:r>
              <a:rPr lang="en-US" sz="33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Public Sans"/>
              </a:rPr>
              <a:t>được</a:t>
            </a:r>
            <a:r>
              <a:rPr lang="en-US" sz="33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Public Sans"/>
              </a:rPr>
              <a:t>lặp</a:t>
            </a:r>
            <a:r>
              <a:rPr lang="en-US" sz="33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Public Sans"/>
              </a:rPr>
              <a:t>lại</a:t>
            </a:r>
            <a:r>
              <a:rPr lang="en-US" sz="33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Public Sans"/>
              </a:rPr>
              <a:t>như</a:t>
            </a:r>
            <a:r>
              <a:rPr lang="en-US" sz="33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Public Sans"/>
              </a:rPr>
              <a:t>cũ</a:t>
            </a:r>
            <a:r>
              <a:rPr lang="en-US" sz="33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Public Sans"/>
              </a:rPr>
              <a:t>sau</a:t>
            </a:r>
            <a:r>
              <a:rPr lang="en-US" sz="33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Public Sans"/>
              </a:rPr>
              <a:t>những</a:t>
            </a:r>
            <a:r>
              <a:rPr lang="en-US" sz="33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Public Sans"/>
              </a:rPr>
              <a:t>khoảng</a:t>
            </a:r>
            <a:r>
              <a:rPr lang="en-US" sz="33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Public Sans"/>
              </a:rPr>
              <a:t>tgian</a:t>
            </a:r>
            <a:r>
              <a:rPr lang="en-US" sz="33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Public Sans"/>
              </a:rPr>
              <a:t>bằng</a:t>
            </a:r>
            <a:r>
              <a:rPr lang="en-US" sz="33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Public Sans"/>
              </a:rPr>
              <a:t>nhau</a:t>
            </a:r>
            <a:r>
              <a:rPr lang="en-US" sz="33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3399" dirty="0">
                <a:solidFill>
                  <a:srgbClr val="B48787"/>
                </a:solidFill>
                <a:latin typeface="Public San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5775" y="4127262"/>
            <a:ext cx="16956451" cy="5422566"/>
            <a:chOff x="0" y="0"/>
            <a:chExt cx="6185759" cy="19781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5759" cy="1978167"/>
            </a:xfrm>
            <a:custGeom>
              <a:avLst/>
              <a:gdLst/>
              <a:ahLst/>
              <a:cxnLst/>
              <a:rect l="l" t="t" r="r" b="b"/>
              <a:pathLst>
                <a:path w="6185759" h="1978167">
                  <a:moveTo>
                    <a:pt x="6061299" y="1978167"/>
                  </a:moveTo>
                  <a:lnTo>
                    <a:pt x="124460" y="1978167"/>
                  </a:lnTo>
                  <a:cubicBezTo>
                    <a:pt x="55880" y="1978167"/>
                    <a:pt x="0" y="1922287"/>
                    <a:pt x="0" y="18537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61299" y="0"/>
                  </a:lnTo>
                  <a:cubicBezTo>
                    <a:pt x="6129879" y="0"/>
                    <a:pt x="6185759" y="55880"/>
                    <a:pt x="6185759" y="124460"/>
                  </a:cubicBezTo>
                  <a:lnTo>
                    <a:pt x="6185759" y="1853707"/>
                  </a:lnTo>
                  <a:cubicBezTo>
                    <a:pt x="6185759" y="1922287"/>
                    <a:pt x="6129879" y="1978167"/>
                    <a:pt x="6061299" y="1978167"/>
                  </a:cubicBezTo>
                  <a:close/>
                </a:path>
              </a:pathLst>
            </a:custGeom>
            <a:solidFill>
              <a:srgbClr val="F3CFCF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905615" y="-6685312"/>
            <a:ext cx="14025745" cy="10812574"/>
          </a:xfrm>
          <a:custGeom>
            <a:avLst/>
            <a:gdLst/>
            <a:ahLst/>
            <a:cxnLst/>
            <a:rect l="l" t="t" r="r" b="b"/>
            <a:pathLst>
              <a:path w="14025745" h="10812574">
                <a:moveTo>
                  <a:pt x="0" y="0"/>
                </a:moveTo>
                <a:lnTo>
                  <a:pt x="14025745" y="0"/>
                </a:lnTo>
                <a:lnTo>
                  <a:pt x="14025745" y="10812574"/>
                </a:lnTo>
                <a:lnTo>
                  <a:pt x="0" y="108125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28700" y="4292238"/>
            <a:ext cx="11215360" cy="5092615"/>
          </a:xfrm>
          <a:custGeom>
            <a:avLst/>
            <a:gdLst/>
            <a:ahLst/>
            <a:cxnLst/>
            <a:rect l="l" t="t" r="r" b="b"/>
            <a:pathLst>
              <a:path w="11215360" h="5092615">
                <a:moveTo>
                  <a:pt x="0" y="0"/>
                </a:moveTo>
                <a:lnTo>
                  <a:pt x="11215360" y="0"/>
                </a:lnTo>
                <a:lnTo>
                  <a:pt x="11215360" y="5092615"/>
                </a:lnTo>
                <a:lnTo>
                  <a:pt x="0" y="50926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900208" y="916660"/>
            <a:ext cx="10487585" cy="794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29"/>
              </a:lnSpc>
            </a:pPr>
            <a:r>
              <a:rPr lang="en-US" sz="6366">
                <a:solidFill>
                  <a:srgbClr val="000000"/>
                </a:solidFill>
                <a:latin typeface="Dancing Script Bold"/>
              </a:rPr>
              <a:t>II, DAO ĐỘNG ĐIỀU HÒA.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969868" y="1902793"/>
            <a:ext cx="6348264" cy="589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Public Sans Bold"/>
              </a:rPr>
              <a:t>1, Đồ thị của dao động điều hòa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736592" y="4698421"/>
            <a:ext cx="4522708" cy="29806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Trocchi"/>
              </a:rPr>
              <a:t>Nhìn vào đồ thị trong sách và thí nghiệm trên, ta xác định đường đồ thị dao động điều hòa.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485690">
            <a:off x="10363248" y="-967105"/>
            <a:ext cx="11440021" cy="6484204"/>
          </a:xfrm>
          <a:custGeom>
            <a:avLst/>
            <a:gdLst/>
            <a:ahLst/>
            <a:cxnLst/>
            <a:rect l="l" t="t" r="r" b="b"/>
            <a:pathLst>
              <a:path w="11440021" h="6484204">
                <a:moveTo>
                  <a:pt x="0" y="0"/>
                </a:moveTo>
                <a:lnTo>
                  <a:pt x="11440021" y="0"/>
                </a:lnTo>
                <a:lnTo>
                  <a:pt x="11440021" y="6484204"/>
                </a:lnTo>
                <a:lnTo>
                  <a:pt x="0" y="64842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7474990">
            <a:off x="588649" y="6809403"/>
            <a:ext cx="6357776" cy="7054398"/>
          </a:xfrm>
          <a:custGeom>
            <a:avLst/>
            <a:gdLst/>
            <a:ahLst/>
            <a:cxnLst/>
            <a:rect l="l" t="t" r="r" b="b"/>
            <a:pathLst>
              <a:path w="6357776" h="7054398">
                <a:moveTo>
                  <a:pt x="0" y="0"/>
                </a:moveTo>
                <a:lnTo>
                  <a:pt x="6357776" y="0"/>
                </a:lnTo>
                <a:lnTo>
                  <a:pt x="6357776" y="7054398"/>
                </a:lnTo>
                <a:lnTo>
                  <a:pt x="0" y="70543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03788" y="1737616"/>
            <a:ext cx="8540212" cy="6184907"/>
          </a:xfrm>
          <a:custGeom>
            <a:avLst/>
            <a:gdLst/>
            <a:ahLst/>
            <a:cxnLst/>
            <a:rect l="l" t="t" r="r" b="b"/>
            <a:pathLst>
              <a:path w="8540212" h="6184907">
                <a:moveTo>
                  <a:pt x="0" y="0"/>
                </a:moveTo>
                <a:lnTo>
                  <a:pt x="8540212" y="0"/>
                </a:lnTo>
                <a:lnTo>
                  <a:pt x="8540212" y="6184907"/>
                </a:lnTo>
                <a:lnTo>
                  <a:pt x="0" y="618490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71" t="-3069" r="-371" b="-3382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9144000" y="528519"/>
            <a:ext cx="9144000" cy="639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  <a:spcBef>
                <a:spcPct val="0"/>
              </a:spcBef>
            </a:pPr>
            <a:r>
              <a:rPr lang="en-US" sz="3699">
                <a:solidFill>
                  <a:srgbClr val="000000"/>
                </a:solidFill>
                <a:latin typeface="Public Sans Bold"/>
              </a:rPr>
              <a:t>2, Phương trình của dao động điều hòa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775219" y="2736677"/>
            <a:ext cx="7484081" cy="3073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Trocchi"/>
              </a:rPr>
              <a:t>2.1, Liên hệ giữa dao động điều hòa với chuyển động tròn đều: </a:t>
            </a:r>
          </a:p>
          <a:p>
            <a:pPr algn="just">
              <a:lnSpc>
                <a:spcPts val="4899"/>
              </a:lnSpc>
            </a:pPr>
            <a:endParaRPr lang="en-US" sz="3499">
              <a:solidFill>
                <a:srgbClr val="000000"/>
              </a:solidFill>
              <a:latin typeface="Trocchi"/>
            </a:endParaRPr>
          </a:p>
          <a:p>
            <a:pPr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Trocchi"/>
              </a:rPr>
              <a:t>Xét 1 vật chuyển động tròn đều trên đường tròn (O,OA)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2032218"/>
            <a:ext cx="10809021" cy="6222563"/>
          </a:xfrm>
          <a:custGeom>
            <a:avLst/>
            <a:gdLst/>
            <a:ahLst/>
            <a:cxnLst/>
            <a:rect l="l" t="t" r="r" b="b"/>
            <a:pathLst>
              <a:path w="10809021" h="6222563">
                <a:moveTo>
                  <a:pt x="0" y="0"/>
                </a:moveTo>
                <a:lnTo>
                  <a:pt x="10809021" y="0"/>
                </a:lnTo>
                <a:lnTo>
                  <a:pt x="10809021" y="6222564"/>
                </a:lnTo>
                <a:lnTo>
                  <a:pt x="0" y="62225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35716" y="-236122"/>
            <a:ext cx="991261" cy="2782486"/>
          </a:xfrm>
          <a:custGeom>
            <a:avLst/>
            <a:gdLst/>
            <a:ahLst/>
            <a:cxnLst/>
            <a:rect l="l" t="t" r="r" b="b"/>
            <a:pathLst>
              <a:path w="991261" h="2782486">
                <a:moveTo>
                  <a:pt x="0" y="0"/>
                </a:moveTo>
                <a:lnTo>
                  <a:pt x="991261" y="0"/>
                </a:lnTo>
                <a:lnTo>
                  <a:pt x="991261" y="2782486"/>
                </a:lnTo>
                <a:lnTo>
                  <a:pt x="0" y="27824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492116" y="8098233"/>
            <a:ext cx="4055664" cy="3072473"/>
          </a:xfrm>
          <a:custGeom>
            <a:avLst/>
            <a:gdLst/>
            <a:ahLst/>
            <a:cxnLst/>
            <a:rect l="l" t="t" r="r" b="b"/>
            <a:pathLst>
              <a:path w="4055664" h="3072473">
                <a:moveTo>
                  <a:pt x="0" y="0"/>
                </a:moveTo>
                <a:lnTo>
                  <a:pt x="4055664" y="0"/>
                </a:lnTo>
                <a:lnTo>
                  <a:pt x="4055664" y="3072473"/>
                </a:lnTo>
                <a:lnTo>
                  <a:pt x="0" y="30724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733263" y="6048061"/>
            <a:ext cx="7517298" cy="4100344"/>
          </a:xfrm>
          <a:custGeom>
            <a:avLst/>
            <a:gdLst/>
            <a:ahLst/>
            <a:cxnLst/>
            <a:rect l="l" t="t" r="r" b="b"/>
            <a:pathLst>
              <a:path w="7517298" h="4100344">
                <a:moveTo>
                  <a:pt x="0" y="0"/>
                </a:moveTo>
                <a:lnTo>
                  <a:pt x="7517298" y="0"/>
                </a:lnTo>
                <a:lnTo>
                  <a:pt x="7517298" y="4100345"/>
                </a:lnTo>
                <a:lnTo>
                  <a:pt x="0" y="410034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7259300" y="3752257"/>
            <a:ext cx="991261" cy="2782486"/>
          </a:xfrm>
          <a:custGeom>
            <a:avLst/>
            <a:gdLst/>
            <a:ahLst/>
            <a:cxnLst/>
            <a:rect l="l" t="t" r="r" b="b"/>
            <a:pathLst>
              <a:path w="991261" h="2782486">
                <a:moveTo>
                  <a:pt x="0" y="0"/>
                </a:moveTo>
                <a:lnTo>
                  <a:pt x="991261" y="0"/>
                </a:lnTo>
                <a:lnTo>
                  <a:pt x="991261" y="2782486"/>
                </a:lnTo>
                <a:lnTo>
                  <a:pt x="0" y="27824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526977" y="540646"/>
            <a:ext cx="15732323" cy="1095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12"/>
              </a:lnSpc>
              <a:spcBef>
                <a:spcPct val="0"/>
              </a:spcBef>
            </a:pPr>
            <a:r>
              <a:rPr lang="en-US" sz="6366">
                <a:solidFill>
                  <a:srgbClr val="000000"/>
                </a:solidFill>
                <a:latin typeface="Sarabun Bold"/>
              </a:rPr>
              <a:t>PHƯƠNG TRÌNH CỦA DAO ĐỘNG ĐIỀU HÒA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F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9862673">
            <a:off x="7203025" y="-3242102"/>
            <a:ext cx="11440021" cy="6484204"/>
          </a:xfrm>
          <a:custGeom>
            <a:avLst/>
            <a:gdLst/>
            <a:ahLst/>
            <a:cxnLst/>
            <a:rect l="l" t="t" r="r" b="b"/>
            <a:pathLst>
              <a:path w="11440021" h="6484204">
                <a:moveTo>
                  <a:pt x="0" y="0"/>
                </a:moveTo>
                <a:lnTo>
                  <a:pt x="11440022" y="0"/>
                </a:lnTo>
                <a:lnTo>
                  <a:pt x="11440022" y="6484204"/>
                </a:lnTo>
                <a:lnTo>
                  <a:pt x="0" y="64842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7474990">
            <a:off x="12792951" y="6759801"/>
            <a:ext cx="6357776" cy="7054398"/>
          </a:xfrm>
          <a:custGeom>
            <a:avLst/>
            <a:gdLst/>
            <a:ahLst/>
            <a:cxnLst/>
            <a:rect l="l" t="t" r="r" b="b"/>
            <a:pathLst>
              <a:path w="6357776" h="7054398">
                <a:moveTo>
                  <a:pt x="0" y="0"/>
                </a:moveTo>
                <a:lnTo>
                  <a:pt x="6357777" y="0"/>
                </a:lnTo>
                <a:lnTo>
                  <a:pt x="6357777" y="7054398"/>
                </a:lnTo>
                <a:lnTo>
                  <a:pt x="0" y="70543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07673" y="3795749"/>
            <a:ext cx="6010976" cy="6100248"/>
          </a:xfrm>
          <a:custGeom>
            <a:avLst/>
            <a:gdLst/>
            <a:ahLst/>
            <a:cxnLst/>
            <a:rect l="l" t="t" r="r" b="b"/>
            <a:pathLst>
              <a:path w="6010976" h="6100248">
                <a:moveTo>
                  <a:pt x="0" y="0"/>
                </a:moveTo>
                <a:lnTo>
                  <a:pt x="6010976" y="0"/>
                </a:lnTo>
                <a:lnTo>
                  <a:pt x="6010976" y="6100248"/>
                </a:lnTo>
                <a:lnTo>
                  <a:pt x="0" y="610024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-1631339" y="379729"/>
            <a:ext cx="9144000" cy="688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Public Sans Bold Italics"/>
              </a:rPr>
              <a:t>Bài tập củng cố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139238" y="2576476"/>
            <a:ext cx="9525" cy="1219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70"/>
              </a:lnSpc>
              <a:spcBef>
                <a:spcPct val="0"/>
              </a:spcBef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1307673" y="1674868"/>
            <a:ext cx="9295753" cy="2879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03"/>
              </a:lnSpc>
            </a:pPr>
            <a:r>
              <a:rPr lang="en-US" sz="3359">
                <a:solidFill>
                  <a:srgbClr val="000000"/>
                </a:solidFill>
                <a:latin typeface="Blacker Sans Pro"/>
              </a:rPr>
              <a:t>   Một chất điểm dao động điều hoà có quỹ đạo là một đoạn thẳng dài 10 cm. Biên độ dao động của chất điểm ?</a:t>
            </a:r>
          </a:p>
          <a:p>
            <a:pPr>
              <a:lnSpc>
                <a:spcPts val="4403"/>
              </a:lnSpc>
            </a:pPr>
            <a:endParaRPr lang="en-US" sz="3359">
              <a:solidFill>
                <a:srgbClr val="000000"/>
              </a:solidFill>
              <a:latin typeface="Blacker Sans Pro"/>
            </a:endParaRPr>
          </a:p>
          <a:p>
            <a:pPr>
              <a:lnSpc>
                <a:spcPts val="4403"/>
              </a:lnSpc>
            </a:pPr>
            <a:endParaRPr lang="en-US" sz="3359">
              <a:solidFill>
                <a:srgbClr val="000000"/>
              </a:solidFill>
              <a:latin typeface="Blacker Sans P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308</Words>
  <Application>Microsoft Office PowerPoint</Application>
  <PresentationFormat>Custom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Public Sans Bold</vt:lpstr>
      <vt:lpstr>Calibri</vt:lpstr>
      <vt:lpstr>Public Sans Bold Italics</vt:lpstr>
      <vt:lpstr>Dancing Script</vt:lpstr>
      <vt:lpstr>Arial</vt:lpstr>
      <vt:lpstr>Blacker Sans Pro</vt:lpstr>
      <vt:lpstr>Dancing Script Bold</vt:lpstr>
      <vt:lpstr>Public Sans</vt:lpstr>
      <vt:lpstr>Trocchi</vt:lpstr>
      <vt:lpstr>Public Sans Italics</vt:lpstr>
      <vt:lpstr>Laila Bold</vt:lpstr>
      <vt:lpstr>Sarabun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Chương 1 Bài 1 </dc:title>
  <cp:lastModifiedBy>ASUS</cp:lastModifiedBy>
  <cp:revision>3</cp:revision>
  <dcterms:created xsi:type="dcterms:W3CDTF">2006-08-16T00:00:00Z</dcterms:created>
  <dcterms:modified xsi:type="dcterms:W3CDTF">2024-03-21T05:14:18Z</dcterms:modified>
  <dc:identifier>DAF_c5JvDKw</dc:identifier>
</cp:coreProperties>
</file>