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7" r:id="rId4"/>
    <p:sldId id="280" r:id="rId5"/>
    <p:sldId id="269" r:id="rId6"/>
    <p:sldId id="282" r:id="rId7"/>
    <p:sldId id="284" r:id="rId8"/>
    <p:sldId id="261" r:id="rId9"/>
    <p:sldId id="259" r:id="rId10"/>
    <p:sldId id="288" r:id="rId11"/>
    <p:sldId id="263" r:id="rId12"/>
    <p:sldId id="260" r:id="rId13"/>
    <p:sldId id="291" r:id="rId14"/>
    <p:sldId id="316" r:id="rId15"/>
    <p:sldId id="277" r:id="rId16"/>
    <p:sldId id="287" r:id="rId17"/>
    <p:sldId id="305" r:id="rId18"/>
    <p:sldId id="309" r:id="rId19"/>
    <p:sldId id="314" r:id="rId20"/>
    <p:sldId id="315" r:id="rId21"/>
  </p:sldIdLst>
  <p:sldSz cx="18288000" cy="10287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Segoe UI Semibold" panose="020B0702040204020203" pitchFamily="34" charset="0"/>
      <p:bold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D9"/>
    <a:srgbClr val="FFE6BD"/>
    <a:srgbClr val="FFF89B"/>
    <a:srgbClr val="B9CDE5"/>
    <a:srgbClr val="FFF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59DB5-A450-44F0-AB31-56598E5F0E55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83D7-8A4A-4D1D-9AF3-AA4583932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1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0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71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8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2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83D7-8A4A-4D1D-9AF3-AA4583932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1.xml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887200" y="7048500"/>
            <a:ext cx="3459327" cy="2069307"/>
          </a:xfrm>
          <a:custGeom>
            <a:avLst/>
            <a:gdLst/>
            <a:ahLst/>
            <a:cxnLst/>
            <a:rect l="l" t="t" r="r" b="b"/>
            <a:pathLst>
              <a:path w="3459327" h="2069307">
                <a:moveTo>
                  <a:pt x="0" y="0"/>
                </a:moveTo>
                <a:lnTo>
                  <a:pt x="3459328" y="0"/>
                </a:lnTo>
                <a:lnTo>
                  <a:pt x="3459328" y="2069307"/>
                </a:lnTo>
                <a:lnTo>
                  <a:pt x="0" y="2069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320359" y="6267795"/>
            <a:ext cx="3858805" cy="3233872"/>
          </a:xfrm>
          <a:custGeom>
            <a:avLst/>
            <a:gdLst/>
            <a:ahLst/>
            <a:cxnLst/>
            <a:rect l="l" t="t" r="r" b="b"/>
            <a:pathLst>
              <a:path w="3858805" h="3233872">
                <a:moveTo>
                  <a:pt x="0" y="0"/>
                </a:moveTo>
                <a:lnTo>
                  <a:pt x="3858805" y="0"/>
                </a:lnTo>
                <a:lnTo>
                  <a:pt x="3858805" y="3233872"/>
                </a:lnTo>
                <a:lnTo>
                  <a:pt x="0" y="3233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061061" y="6439780"/>
            <a:ext cx="3814671" cy="2889902"/>
          </a:xfrm>
          <a:custGeom>
            <a:avLst/>
            <a:gdLst/>
            <a:ahLst/>
            <a:cxnLst/>
            <a:rect l="l" t="t" r="r" b="b"/>
            <a:pathLst>
              <a:path w="3814671" h="2889902">
                <a:moveTo>
                  <a:pt x="0" y="0"/>
                </a:moveTo>
                <a:lnTo>
                  <a:pt x="3814671" y="0"/>
                </a:lnTo>
                <a:lnTo>
                  <a:pt x="3814671" y="2889902"/>
                </a:lnTo>
                <a:lnTo>
                  <a:pt x="0" y="2889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07750" y="1505910"/>
            <a:ext cx="164725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512F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NHIỆT LIỆT CHÀO ĐÓN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512F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ĐẾN VỚI TIẾT HỌC MỚI!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60">
        <p:circle/>
      </p:transition>
    </mc:Choice>
    <mc:Fallback xmlns="">
      <p:transition spd="slow" advTm="296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1312" y="1181100"/>
            <a:ext cx="18950623" cy="9105900"/>
          </a:xfrm>
          <a:custGeom>
            <a:avLst/>
            <a:gdLst/>
            <a:ahLst/>
            <a:cxnLst/>
            <a:rect l="l" t="t" r="r" b="b"/>
            <a:pathLst>
              <a:path w="22661247" h="9269210">
                <a:moveTo>
                  <a:pt x="0" y="0"/>
                </a:moveTo>
                <a:lnTo>
                  <a:pt x="22661247" y="0"/>
                </a:lnTo>
                <a:lnTo>
                  <a:pt x="22661247" y="9269210"/>
                </a:lnTo>
                <a:lnTo>
                  <a:pt x="0" y="9269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1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BE73F-F42A-1230-E695-DAA2DF8C3028}"/>
              </a:ext>
            </a:extLst>
          </p:cNvPr>
          <p:cNvSpPr txBox="1"/>
          <p:nvPr/>
        </p:nvSpPr>
        <p:spPr>
          <a:xfrm>
            <a:off x="7810499" y="32035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C639A-68B1-A6FD-CC14-458393F345DB}"/>
              </a:ext>
            </a:extLst>
          </p:cNvPr>
          <p:cNvSpPr txBox="1"/>
          <p:nvPr/>
        </p:nvSpPr>
        <p:spPr>
          <a:xfrm>
            <a:off x="914400" y="1878985"/>
            <a:ext cx="16764000" cy="8186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100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C;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10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toả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Q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cΔt₁ =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c.(100 – 40) = 60m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10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Q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cΔt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c(40 – 10) = 30m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Q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Q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kg/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30 kg (2)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10 kg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US" sz="3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20 kg.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</a:t>
            </a:r>
            <a:r>
              <a:rPr lang="en-US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D2BC0-2CC3-7090-C91F-E7A014DA7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9630" flipH="1">
            <a:off x="584254" y="254886"/>
            <a:ext cx="1878614" cy="1595833"/>
          </a:xfrm>
          <a:prstGeom prst="rect">
            <a:avLst/>
          </a:prstGeom>
        </p:spPr>
      </p:pic>
      <p:sp>
        <p:nvSpPr>
          <p:cNvPr id="3" name="Rounded Rectangle 36">
            <a:extLst>
              <a:ext uri="{FF2B5EF4-FFF2-40B4-BE49-F238E27FC236}">
                <a16:creationId xmlns:a16="http://schemas.microsoft.com/office/drawing/2014/main" id="{24178111-9DD1-7A44-D398-45BAE780C508}"/>
              </a:ext>
            </a:extLst>
          </p:cNvPr>
          <p:cNvSpPr/>
          <p:nvPr/>
        </p:nvSpPr>
        <p:spPr>
          <a:xfrm>
            <a:off x="12755422" y="353007"/>
            <a:ext cx="4585521" cy="3429000"/>
          </a:xfrm>
          <a:prstGeom prst="roundRect">
            <a:avLst>
              <a:gd name="adj" fmla="val 9120"/>
            </a:avLst>
          </a:prstGeom>
          <a:solidFill>
            <a:srgbClr val="FFF1D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3B562-CA92-ACCC-E288-1E9B52108828}"/>
              </a:ext>
            </a:extLst>
          </p:cNvPr>
          <p:cNvSpPr txBox="1"/>
          <p:nvPr/>
        </p:nvSpPr>
        <p:spPr>
          <a:xfrm>
            <a:off x="13025676" y="501698"/>
            <a:ext cx="3997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CCB670-C080-7358-A5A0-F13797D4FC08}"/>
                  </a:ext>
                </a:extLst>
              </p:cNvPr>
              <p:cNvSpPr txBox="1"/>
              <p:nvPr/>
            </p:nvSpPr>
            <p:spPr>
              <a:xfrm>
                <a:off x="13231016" y="1168837"/>
                <a:ext cx="3991503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30 </a:t>
                </a:r>
              </a:p>
              <a:p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CCB670-C080-7358-A5A0-F13797D4F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016" y="1168837"/>
                <a:ext cx="3991503" cy="2554545"/>
              </a:xfrm>
              <a:prstGeom prst="rect">
                <a:avLst/>
              </a:prstGeom>
              <a:blipFill>
                <a:blip r:embed="rId7"/>
                <a:stretch>
                  <a:fillRect l="-5344" t="-4296" r="-381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6085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1125872-82FD-0D6F-12BF-41D52CEEED4F}"/>
              </a:ext>
            </a:extLst>
          </p:cNvPr>
          <p:cNvSpPr/>
          <p:nvPr/>
        </p:nvSpPr>
        <p:spPr>
          <a:xfrm>
            <a:off x="7924800" y="0"/>
            <a:ext cx="10363200" cy="10311245"/>
          </a:xfrm>
          <a:prstGeom prst="rect">
            <a:avLst/>
          </a:prstGeom>
          <a:solidFill>
            <a:srgbClr val="FFF5E8"/>
          </a:solidFill>
          <a:ln>
            <a:solidFill>
              <a:srgbClr val="FFF5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77FD1B-A57A-2780-FBAA-BB928B143558}"/>
              </a:ext>
            </a:extLst>
          </p:cNvPr>
          <p:cNvSpPr/>
          <p:nvPr/>
        </p:nvSpPr>
        <p:spPr>
          <a:xfrm>
            <a:off x="927657" y="923961"/>
            <a:ext cx="2320636" cy="975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B617BE-A482-D83F-3258-E64AB4AE364C}"/>
              </a:ext>
            </a:extLst>
          </p:cNvPr>
          <p:cNvSpPr txBox="1"/>
          <p:nvPr/>
        </p:nvSpPr>
        <p:spPr>
          <a:xfrm>
            <a:off x="893021" y="2390054"/>
            <a:ext cx="638694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Quy ước dấu nào sau đây phù hợp với định luật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của nhiệt động lực học?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D28509-F51C-0417-D9FE-0CD2B2D65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00200" y="5983224"/>
            <a:ext cx="4724400" cy="4328021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71F7DC4-F2E7-EA21-0C18-A09AF5D978FA}"/>
              </a:ext>
            </a:extLst>
          </p:cNvPr>
          <p:cNvSpPr/>
          <p:nvPr/>
        </p:nvSpPr>
        <p:spPr>
          <a:xfrm>
            <a:off x="8892218" y="1247054"/>
            <a:ext cx="1143000" cy="1143000"/>
          </a:xfrm>
          <a:prstGeom prst="ellipse">
            <a:avLst/>
          </a:prstGeom>
          <a:solidFill>
            <a:srgbClr val="DEAF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AC47B-C8CE-57F5-459F-29CBF1149047}"/>
              </a:ext>
            </a:extLst>
          </p:cNvPr>
          <p:cNvSpPr txBox="1"/>
          <p:nvPr/>
        </p:nvSpPr>
        <p:spPr>
          <a:xfrm>
            <a:off x="10294986" y="885861"/>
            <a:ext cx="7086139" cy="18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0;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Q &lt; 0.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857C43-F182-56BE-1663-98FC3FE7109F}"/>
              </a:ext>
            </a:extLst>
          </p:cNvPr>
          <p:cNvSpPr/>
          <p:nvPr/>
        </p:nvSpPr>
        <p:spPr>
          <a:xfrm>
            <a:off x="8900596" y="5704452"/>
            <a:ext cx="1143000" cy="1143000"/>
          </a:xfrm>
          <a:prstGeom prst="ellipse">
            <a:avLst/>
          </a:prstGeom>
          <a:solidFill>
            <a:srgbClr val="DEAF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7A2422-D400-ADD2-3D4D-05B4C136DBD3}"/>
              </a:ext>
            </a:extLst>
          </p:cNvPr>
          <p:cNvSpPr txBox="1"/>
          <p:nvPr/>
        </p:nvSpPr>
        <p:spPr>
          <a:xfrm>
            <a:off x="10294986" y="5301772"/>
            <a:ext cx="705130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Vật thực hiện công: A &gt; 0; vật truyền nhiệt lượng: Q &gt; 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40CB77-4C45-EB93-65EF-347D58DCB665}"/>
              </a:ext>
            </a:extLst>
          </p:cNvPr>
          <p:cNvSpPr/>
          <p:nvPr/>
        </p:nvSpPr>
        <p:spPr>
          <a:xfrm>
            <a:off x="8892218" y="3434686"/>
            <a:ext cx="1143000" cy="1143000"/>
          </a:xfrm>
          <a:prstGeom prst="ellipse">
            <a:avLst/>
          </a:prstGeom>
          <a:solidFill>
            <a:srgbClr val="DEAF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1ECB98-6AF1-BDD1-90BA-E01D085A4DFA}"/>
              </a:ext>
            </a:extLst>
          </p:cNvPr>
          <p:cNvSpPr txBox="1"/>
          <p:nvPr/>
        </p:nvSpPr>
        <p:spPr>
          <a:xfrm>
            <a:off x="10294986" y="3045630"/>
            <a:ext cx="705130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Vật nhận công: A &gt; 0; vật nhận nhiệt lượng: Q &gt; 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C6EBF7-7515-B57F-8859-D48F16ABEAE7}"/>
              </a:ext>
            </a:extLst>
          </p:cNvPr>
          <p:cNvSpPr/>
          <p:nvPr/>
        </p:nvSpPr>
        <p:spPr>
          <a:xfrm>
            <a:off x="8900596" y="8016478"/>
            <a:ext cx="1143000" cy="1143000"/>
          </a:xfrm>
          <a:prstGeom prst="ellipse">
            <a:avLst/>
          </a:prstGeom>
          <a:solidFill>
            <a:srgbClr val="DEAF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6EC94D-6DB5-7579-44F5-2C0BD6289431}"/>
              </a:ext>
            </a:extLst>
          </p:cNvPr>
          <p:cNvSpPr txBox="1"/>
          <p:nvPr/>
        </p:nvSpPr>
        <p:spPr>
          <a:xfrm>
            <a:off x="10269039" y="7576216"/>
            <a:ext cx="709803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Vật thực hiện công: A &gt; 0; vật truyền nhiệt lượng: Q &lt; 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0A2D7B4-A3C4-4513-5DB3-47C1FF8EB0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CF039B67-E6A4-E3B7-4224-B043A016EAE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6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9" grpId="0" animBg="1"/>
      <p:bldP spid="21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1">
            <a:extLst>
              <a:ext uri="{FF2B5EF4-FFF2-40B4-BE49-F238E27FC236}">
                <a16:creationId xmlns:a16="http://schemas.microsoft.com/office/drawing/2014/main" id="{B3A9E2E5-3BD8-EE97-A140-3C7FF954F495}"/>
              </a:ext>
            </a:extLst>
          </p:cNvPr>
          <p:cNvSpPr/>
          <p:nvPr/>
        </p:nvSpPr>
        <p:spPr>
          <a:xfrm rot="-5400000">
            <a:off x="4696334" y="-1805979"/>
            <a:ext cx="8895333" cy="13898958"/>
          </a:xfrm>
          <a:custGeom>
            <a:avLst/>
            <a:gdLst/>
            <a:ahLst/>
            <a:cxnLst/>
            <a:rect l="l" t="t" r="r" b="b"/>
            <a:pathLst>
              <a:path w="8895333" h="13898958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AE5ECD-931E-1E04-EFEE-B6E493726F06}"/>
              </a:ext>
            </a:extLst>
          </p:cNvPr>
          <p:cNvSpPr txBox="1"/>
          <p:nvPr/>
        </p:nvSpPr>
        <p:spPr>
          <a:xfrm>
            <a:off x="3848100" y="2857500"/>
            <a:ext cx="1059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3F4128-7DBC-B476-FFC5-931172EAFDE2}"/>
              </a:ext>
            </a:extLst>
          </p:cNvPr>
          <p:cNvSpPr txBox="1"/>
          <p:nvPr/>
        </p:nvSpPr>
        <p:spPr>
          <a:xfrm>
            <a:off x="4800600" y="5369157"/>
            <a:ext cx="90678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đáp án đặt trước câu trả lời đúng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BB4F76-3E31-34D4-8F76-A35AEBF76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8370" y="7200900"/>
            <a:ext cx="3886200" cy="39301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43000" y="723900"/>
            <a:ext cx="15849600" cy="3429000"/>
          </a:xfrm>
          <a:prstGeom prst="roundRect">
            <a:avLst>
              <a:gd name="adj" fmla="val 91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x, y, z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000" y="4686300"/>
            <a:ext cx="7391400" cy="2057400"/>
            <a:chOff x="1143000" y="4686300"/>
            <a:chExt cx="7391400" cy="2057400"/>
          </a:xfrm>
        </p:grpSpPr>
        <p:sp>
          <p:nvSpPr>
            <p:cNvPr id="38" name="Rounded Rectangle 37"/>
            <p:cNvSpPr/>
            <p:nvPr/>
          </p:nvSpPr>
          <p:spPr>
            <a:xfrm>
              <a:off x="1143000" y="46863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 &lt; y &lt; x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 Same Side Corner Rectangle 38"/>
            <p:cNvSpPr/>
            <p:nvPr/>
          </p:nvSpPr>
          <p:spPr>
            <a:xfrm rot="16200000">
              <a:off x="685800" y="51435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5B5F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01199" y="4688840"/>
            <a:ext cx="7391400" cy="2057400"/>
            <a:chOff x="9601200" y="4688840"/>
            <a:chExt cx="7391400" cy="2057400"/>
          </a:xfrm>
        </p:grpSpPr>
        <p:sp>
          <p:nvSpPr>
            <p:cNvPr id="42" name="Rounded Rectangle 41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 &lt; y &lt; z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142999" y="7277100"/>
            <a:ext cx="7391400" cy="2057400"/>
            <a:chOff x="1142999" y="7277100"/>
            <a:chExt cx="7391400" cy="2057400"/>
          </a:xfrm>
        </p:grpSpPr>
        <p:sp>
          <p:nvSpPr>
            <p:cNvPr id="45" name="Rounded Rectangle 44"/>
            <p:cNvSpPr/>
            <p:nvPr/>
          </p:nvSpPr>
          <p:spPr>
            <a:xfrm>
              <a:off x="1142999" y="727710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 &lt; x &lt; z</a:t>
              </a:r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16200000">
              <a:off x="685799" y="773430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601199" y="7279640"/>
            <a:ext cx="7391400" cy="2057400"/>
            <a:chOff x="9601199" y="7279640"/>
            <a:chExt cx="7391400" cy="2057400"/>
          </a:xfrm>
        </p:grpSpPr>
        <p:sp>
          <p:nvSpPr>
            <p:cNvPr id="48" name="Rounded Rectangle 47"/>
            <p:cNvSpPr/>
            <p:nvPr/>
          </p:nvSpPr>
          <p:spPr>
            <a:xfrm>
              <a:off x="9601199" y="72796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&lt; z &lt; y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9143999" y="77368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01199" y="4686300"/>
            <a:ext cx="7391400" cy="2057400"/>
            <a:chOff x="9601200" y="4688840"/>
            <a:chExt cx="7391400" cy="2057400"/>
          </a:xfrm>
        </p:grpSpPr>
        <p:sp>
          <p:nvSpPr>
            <p:cNvPr id="61" name="Rounded Rectangle 60"/>
            <p:cNvSpPr/>
            <p:nvPr/>
          </p:nvSpPr>
          <p:spPr>
            <a:xfrm>
              <a:off x="9601200" y="4688840"/>
              <a:ext cx="7391400" cy="2057400"/>
            </a:xfrm>
            <a:prstGeom prst="roundRect">
              <a:avLst>
                <a:gd name="adj" fmla="val 9120"/>
              </a:avLst>
            </a:prstGeom>
            <a:solidFill>
              <a:srgbClr val="ABDB7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 &lt; y &lt; z</a:t>
              </a:r>
            </a:p>
          </p:txBody>
        </p:sp>
        <p:sp>
          <p:nvSpPr>
            <p:cNvPr id="62" name="Round Same Side Corner Rectangle 61"/>
            <p:cNvSpPr/>
            <p:nvPr/>
          </p:nvSpPr>
          <p:spPr>
            <a:xfrm rot="16200000">
              <a:off x="9144000" y="5146040"/>
              <a:ext cx="2057400" cy="1143000"/>
            </a:xfrm>
            <a:prstGeom prst="round2SameRect">
              <a:avLst>
                <a:gd name="adj1" fmla="val 14890"/>
                <a:gd name="adj2" fmla="val 0"/>
              </a:avLst>
            </a:prstGeom>
            <a:solidFill>
              <a:srgbClr val="FFF89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</a:t>
              </a:r>
            </a:p>
          </p:txBody>
        </p:sp>
      </p:grpSp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C7205EEC-9BF9-84FD-EE05-82C13B50E14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B22813E8-D06B-BFBE-4AE4-4D1C8D2B091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8180" y="2777490"/>
            <a:ext cx="11849100" cy="66675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9" name="ISPRING_QUIZ_SHAPE2">
            <a:extLst>
              <a:ext uri="{FF2B5EF4-FFF2-40B4-BE49-F238E27FC236}">
                <a16:creationId xmlns:a16="http://schemas.microsoft.com/office/drawing/2014/main" id="{5C7B0A72-10FD-CB28-1B0E-C487778A5107}"/>
              </a:ext>
            </a:extLst>
          </p:cNvPr>
          <p:cNvSpPr txBox="1"/>
          <p:nvPr/>
        </p:nvSpPr>
        <p:spPr>
          <a:xfrm>
            <a:off x="1097280" y="617220"/>
            <a:ext cx="1609343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1" name="ISPRING_QUIZ_SHAPE3">
            <a:extLst>
              <a:ext uri="{FF2B5EF4-FFF2-40B4-BE49-F238E27FC236}">
                <a16:creationId xmlns:a16="http://schemas.microsoft.com/office/drawing/2014/main" id="{A4D5B4C0-8066-C1BF-1971-DCF10BAACD6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5854" y="68834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2" name="ISPRING_QUIZ_SHAPE4">
            <a:extLst>
              <a:ext uri="{FF2B5EF4-FFF2-40B4-BE49-F238E27FC236}">
                <a16:creationId xmlns:a16="http://schemas.microsoft.com/office/drawing/2014/main" id="{891AF44B-519A-A89D-A830-5EF0A6E35342}"/>
              </a:ext>
            </a:extLst>
          </p:cNvPr>
          <p:cNvSpPr txBox="1"/>
          <p:nvPr/>
        </p:nvSpPr>
        <p:spPr>
          <a:xfrm>
            <a:off x="1097280" y="1645920"/>
            <a:ext cx="1609343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7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1">
            <a:extLst>
              <a:ext uri="{FF2B5EF4-FFF2-40B4-BE49-F238E27FC236}">
                <a16:creationId xmlns:a16="http://schemas.microsoft.com/office/drawing/2014/main" id="{B3A9E2E5-3BD8-EE97-A140-3C7FF954F495}"/>
              </a:ext>
            </a:extLst>
          </p:cNvPr>
          <p:cNvSpPr/>
          <p:nvPr/>
        </p:nvSpPr>
        <p:spPr>
          <a:xfrm rot="-5400000">
            <a:off x="4696334" y="-1805979"/>
            <a:ext cx="8895333" cy="13898958"/>
          </a:xfrm>
          <a:custGeom>
            <a:avLst/>
            <a:gdLst/>
            <a:ahLst/>
            <a:cxnLst/>
            <a:rect l="l" t="t" r="r" b="b"/>
            <a:pathLst>
              <a:path w="8895333" h="13898958">
                <a:moveTo>
                  <a:pt x="0" y="0"/>
                </a:moveTo>
                <a:lnTo>
                  <a:pt x="8895332" y="0"/>
                </a:lnTo>
                <a:lnTo>
                  <a:pt x="8895332" y="13898958"/>
                </a:lnTo>
                <a:lnTo>
                  <a:pt x="0" y="13898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AE5ECD-931E-1E04-EFEE-B6E493726F06}"/>
              </a:ext>
            </a:extLst>
          </p:cNvPr>
          <p:cNvSpPr txBox="1"/>
          <p:nvPr/>
        </p:nvSpPr>
        <p:spPr>
          <a:xfrm>
            <a:off x="3848100" y="2857500"/>
            <a:ext cx="1059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3F4128-7DBC-B476-FFC5-931172EAFDE2}"/>
              </a:ext>
            </a:extLst>
          </p:cNvPr>
          <p:cNvSpPr txBox="1"/>
          <p:nvPr/>
        </p:nvSpPr>
        <p:spPr>
          <a:xfrm>
            <a:off x="4902470" y="4838700"/>
            <a:ext cx="90678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BB4F76-3E31-34D4-8F76-A35AEBF76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8370" y="7200900"/>
            <a:ext cx="3886200" cy="3930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821691"/>
      </p:ext>
    </p:extLst>
  </p:cSld>
  <p:clrMapOvr>
    <a:masterClrMapping/>
  </p:clrMapOvr>
  <p:transition spd="med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7649" y="1016188"/>
            <a:ext cx="19663297" cy="9689911"/>
          </a:xfrm>
          <a:custGeom>
            <a:avLst/>
            <a:gdLst/>
            <a:ahLst/>
            <a:cxnLst/>
            <a:rect l="l" t="t" r="r" b="b"/>
            <a:pathLst>
              <a:path w="19663297" h="8042948">
                <a:moveTo>
                  <a:pt x="0" y="0"/>
                </a:moveTo>
                <a:lnTo>
                  <a:pt x="19663296" y="0"/>
                </a:lnTo>
                <a:lnTo>
                  <a:pt x="19663296" y="8042947"/>
                </a:lnTo>
                <a:lnTo>
                  <a:pt x="0" y="8042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15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69239-ED11-2515-7583-5F5C3A649C9A}"/>
              </a:ext>
            </a:extLst>
          </p:cNvPr>
          <p:cNvGrpSpPr/>
          <p:nvPr/>
        </p:nvGrpSpPr>
        <p:grpSpPr>
          <a:xfrm>
            <a:off x="1752599" y="4505999"/>
            <a:ext cx="15264451" cy="5256867"/>
            <a:chOff x="1752599" y="4505999"/>
            <a:chExt cx="15264451" cy="52568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FD3310-C9E9-0F81-9B8B-DACD3549D6B2}"/>
                </a:ext>
              </a:extLst>
            </p:cNvPr>
            <p:cNvSpPr txBox="1"/>
            <p:nvPr/>
          </p:nvSpPr>
          <p:spPr>
            <a:xfrm>
              <a:off x="1752599" y="4505999"/>
              <a:ext cx="13411200" cy="5179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marR="0" indent="-742950"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thay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nội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năng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miếng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loại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truyền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742950" marR="0" indent="-742950"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</a:pP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Nội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năng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miếng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loại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742950" marR="0" indent="-742950"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</a:pP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tiếp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xúc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giữa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miếng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loại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sàn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ma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742950" marR="0" indent="-742950"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cọ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xát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thời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đủ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thể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tạo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lửa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280E22-50C7-9CA3-7124-723EA649E55B}"/>
                </a:ext>
              </a:extLst>
            </p:cNvPr>
            <p:cNvSpPr/>
            <p:nvPr/>
          </p:nvSpPr>
          <p:spPr>
            <a:xfrm>
              <a:off x="16053746" y="5037663"/>
              <a:ext cx="963303" cy="9633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677366A-3878-1A12-015E-04D22746A1EF}"/>
                </a:ext>
              </a:extLst>
            </p:cNvPr>
            <p:cNvSpPr/>
            <p:nvPr/>
          </p:nvSpPr>
          <p:spPr>
            <a:xfrm>
              <a:off x="16053747" y="6278713"/>
              <a:ext cx="963303" cy="9633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9B7194-5A0E-C894-FCB8-88E8178F1CFF}"/>
                </a:ext>
              </a:extLst>
            </p:cNvPr>
            <p:cNvSpPr/>
            <p:nvPr/>
          </p:nvSpPr>
          <p:spPr>
            <a:xfrm>
              <a:off x="16053745" y="7541013"/>
              <a:ext cx="963303" cy="9633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DD06EF-0FF3-C3A4-3FF5-7844D8C318F8}"/>
                </a:ext>
              </a:extLst>
            </p:cNvPr>
            <p:cNvSpPr/>
            <p:nvPr/>
          </p:nvSpPr>
          <p:spPr>
            <a:xfrm>
              <a:off x="16053746" y="8799563"/>
              <a:ext cx="963303" cy="9633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C37DA0-2F59-6FB3-BBFF-176AF556D169}"/>
              </a:ext>
            </a:extLst>
          </p:cNvPr>
          <p:cNvSpPr txBox="1"/>
          <p:nvPr/>
        </p:nvSpPr>
        <p:spPr>
          <a:xfrm>
            <a:off x="1371600" y="1621823"/>
            <a:ext cx="13030201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cọ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Trong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6720C-B64C-11D6-AE93-021A960076CC}"/>
              </a:ext>
            </a:extLst>
          </p:cNvPr>
          <p:cNvSpPr txBox="1"/>
          <p:nvPr/>
        </p:nvSpPr>
        <p:spPr>
          <a:xfrm>
            <a:off x="16280564" y="516537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C8B6A5-9BA1-F228-DBEE-3741820EFD4C}"/>
              </a:ext>
            </a:extLst>
          </p:cNvPr>
          <p:cNvSpPr txBox="1"/>
          <p:nvPr/>
        </p:nvSpPr>
        <p:spPr>
          <a:xfrm>
            <a:off x="16280564" y="64257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99047-8DE0-176C-71B6-A4340851277E}"/>
              </a:ext>
            </a:extLst>
          </p:cNvPr>
          <p:cNvSpPr txBox="1"/>
          <p:nvPr/>
        </p:nvSpPr>
        <p:spPr>
          <a:xfrm>
            <a:off x="16257921" y="766684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419DD-883A-5596-92C6-51D6A75B20E3}"/>
              </a:ext>
            </a:extLst>
          </p:cNvPr>
          <p:cNvSpPr txBox="1"/>
          <p:nvPr/>
        </p:nvSpPr>
        <p:spPr>
          <a:xfrm>
            <a:off x="16294066" y="892727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87AD87-3267-3597-86BC-74C1A1AA2871}"/>
              </a:ext>
            </a:extLst>
          </p:cNvPr>
          <p:cNvSpPr/>
          <p:nvPr/>
        </p:nvSpPr>
        <p:spPr>
          <a:xfrm>
            <a:off x="0" y="0"/>
            <a:ext cx="18288000" cy="1485900"/>
          </a:xfrm>
          <a:prstGeom prst="rect">
            <a:avLst/>
          </a:prstGeom>
          <a:solidFill>
            <a:srgbClr val="FFE6BD"/>
          </a:solidFill>
          <a:ln>
            <a:solidFill>
              <a:srgbClr val="FFE6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6974D-322A-670D-57E3-1A24043F45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16667" r="43088" b="58821"/>
          <a:stretch/>
        </p:blipFill>
        <p:spPr>
          <a:xfrm flipH="1">
            <a:off x="15089450" y="37028"/>
            <a:ext cx="3196842" cy="2859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5726A3-74E5-067A-A1FF-7CB7FCAAE3D2}"/>
              </a:ext>
            </a:extLst>
          </p:cNvPr>
          <p:cNvSpPr txBox="1"/>
          <p:nvPr/>
        </p:nvSpPr>
        <p:spPr>
          <a:xfrm>
            <a:off x="0" y="723900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2B601B-D91E-29D8-800F-AE0A2538F1C3}"/>
              </a:ext>
            </a:extLst>
          </p:cNvPr>
          <p:cNvGrpSpPr/>
          <p:nvPr/>
        </p:nvGrpSpPr>
        <p:grpSpPr>
          <a:xfrm>
            <a:off x="800100" y="2476500"/>
            <a:ext cx="16687800" cy="6781800"/>
            <a:chOff x="762000" y="1670217"/>
            <a:chExt cx="16687800" cy="6781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E2174CD-BE11-469E-CAEC-0428729B62A7}"/>
                </a:ext>
              </a:extLst>
            </p:cNvPr>
            <p:cNvSpPr/>
            <p:nvPr/>
          </p:nvSpPr>
          <p:spPr>
            <a:xfrm>
              <a:off x="762000" y="2171700"/>
              <a:ext cx="16687800" cy="6280317"/>
            </a:xfrm>
            <a:prstGeom prst="roundRect">
              <a:avLst>
                <a:gd name="adj" fmla="val 7189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91486-6C7E-3691-0BF0-775A956C861A}"/>
                </a:ext>
              </a:extLst>
            </p:cNvPr>
            <p:cNvSpPr txBox="1"/>
            <p:nvPr/>
          </p:nvSpPr>
          <p:spPr>
            <a:xfrm>
              <a:off x="1068640" y="2806225"/>
              <a:ext cx="16074520" cy="4825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Lấy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túi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lọc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giống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nhẹ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túi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cốc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thuỷ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tinh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đựng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nguội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túi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cốc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thuỷ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tinh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đựng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nóng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túi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nằm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yên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đáy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cốc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Quan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mô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cấu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tạo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chất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xảy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cốc</a:t>
              </a:r>
              <a:r>
                <a: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9B653E-11E0-1CD7-1BB0-F2FD2DBB5690}"/>
                </a:ext>
              </a:extLst>
            </p:cNvPr>
            <p:cNvSpPr/>
            <p:nvPr/>
          </p:nvSpPr>
          <p:spPr>
            <a:xfrm>
              <a:off x="762000" y="1670217"/>
              <a:ext cx="4856018" cy="9751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 (SGK - tr.32)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3D6619-E8C6-4A03-832B-C05B83A58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855" y="8165911"/>
            <a:ext cx="2357854" cy="1813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3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EE5AA0-10E2-DAE1-C87C-401089BD029D}"/>
              </a:ext>
            </a:extLst>
          </p:cNvPr>
          <p:cNvGrpSpPr/>
          <p:nvPr/>
        </p:nvGrpSpPr>
        <p:grpSpPr>
          <a:xfrm>
            <a:off x="7106263" y="611148"/>
            <a:ext cx="3029809" cy="5254703"/>
            <a:chOff x="2514600" y="647700"/>
            <a:chExt cx="3029809" cy="52547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CCE470-454B-7A38-62DB-38BB067DC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3238500"/>
              <a:ext cx="1905000" cy="266390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F8F727-27FC-B403-422A-D7F791B9B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330295">
              <a:off x="2762812" y="1853908"/>
              <a:ext cx="899258" cy="164053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CB91B5-9024-4C38-622B-111985B1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4790" y="647700"/>
              <a:ext cx="2249619" cy="294495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18CCE2-E77F-E5F9-84E3-982A8053C50B}"/>
              </a:ext>
            </a:extLst>
          </p:cNvPr>
          <p:cNvGrpSpPr/>
          <p:nvPr/>
        </p:nvGrpSpPr>
        <p:grpSpPr>
          <a:xfrm>
            <a:off x="12496800" y="611148"/>
            <a:ext cx="3029809" cy="5254703"/>
            <a:chOff x="2514600" y="647700"/>
            <a:chExt cx="3029809" cy="525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EFE09C-8766-F67C-2BDA-829DF1285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3238500"/>
              <a:ext cx="1905000" cy="26639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54891E-DEBE-E04F-FAB8-C8BC3D3FF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4790" y="647700"/>
              <a:ext cx="2249619" cy="294495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78487C-7C50-BA00-F55E-09D1BB066ACB}"/>
              </a:ext>
            </a:extLst>
          </p:cNvPr>
          <p:cNvGrpSpPr/>
          <p:nvPr/>
        </p:nvGrpSpPr>
        <p:grpSpPr>
          <a:xfrm>
            <a:off x="1188836" y="765562"/>
            <a:ext cx="4157072" cy="2436386"/>
            <a:chOff x="838201" y="1119718"/>
            <a:chExt cx="4157072" cy="243638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ED196E-113D-A7F3-3E26-44D48F285F04}"/>
                </a:ext>
              </a:extLst>
            </p:cNvPr>
            <p:cNvSpPr/>
            <p:nvPr/>
          </p:nvSpPr>
          <p:spPr>
            <a:xfrm>
              <a:off x="838201" y="1119718"/>
              <a:ext cx="4157072" cy="2436386"/>
            </a:xfrm>
            <a:custGeom>
              <a:avLst/>
              <a:gdLst/>
              <a:ahLst/>
              <a:cxnLst/>
              <a:rect l="l" t="t" r="r" b="b"/>
              <a:pathLst>
                <a:path w="2945961" h="1745482">
                  <a:moveTo>
                    <a:pt x="0" y="0"/>
                  </a:moveTo>
                  <a:lnTo>
                    <a:pt x="2945961" y="0"/>
                  </a:lnTo>
                  <a:lnTo>
                    <a:pt x="2945961" y="1745481"/>
                  </a:lnTo>
                  <a:lnTo>
                    <a:pt x="0" y="1745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91EE29-E284-EC92-5537-935D340B4BD3}"/>
                </a:ext>
              </a:extLst>
            </p:cNvPr>
            <p:cNvSpPr txBox="1"/>
            <p:nvPr/>
          </p:nvSpPr>
          <p:spPr>
            <a:xfrm>
              <a:off x="1199291" y="1698905"/>
              <a:ext cx="3581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747442-A354-6957-CEBC-DFB0E7796A95}"/>
              </a:ext>
            </a:extLst>
          </p:cNvPr>
          <p:cNvGrpSpPr/>
          <p:nvPr/>
        </p:nvGrpSpPr>
        <p:grpSpPr>
          <a:xfrm>
            <a:off x="1600200" y="6219228"/>
            <a:ext cx="15087600" cy="1824923"/>
            <a:chOff x="1600200" y="6248849"/>
            <a:chExt cx="15087600" cy="18249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FCB35E-68E6-C867-5855-BB34E1F96984}"/>
                </a:ext>
              </a:extLst>
            </p:cNvPr>
            <p:cNvSpPr txBox="1"/>
            <p:nvPr/>
          </p:nvSpPr>
          <p:spPr>
            <a:xfrm>
              <a:off x="3352800" y="6248849"/>
              <a:ext cx="133350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tan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943071-6C3A-558A-74E6-D64B5AC7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0200" y="6667500"/>
              <a:ext cx="1160016" cy="115522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09B14B-A378-4EAD-D65B-1B5C1879EE5C}"/>
              </a:ext>
            </a:extLst>
          </p:cNvPr>
          <p:cNvGrpSpPr/>
          <p:nvPr/>
        </p:nvGrpSpPr>
        <p:grpSpPr>
          <a:xfrm>
            <a:off x="1600200" y="8479137"/>
            <a:ext cx="15773400" cy="1155222"/>
            <a:chOff x="1600200" y="8479137"/>
            <a:chExt cx="15773400" cy="11552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440783-909D-F3EA-57E3-4CDA9DAD4CBF}"/>
                </a:ext>
              </a:extLst>
            </p:cNvPr>
            <p:cNvSpPr txBox="1"/>
            <p:nvPr/>
          </p:nvSpPr>
          <p:spPr>
            <a:xfrm>
              <a:off x="3352800" y="8702805"/>
              <a:ext cx="14020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cốc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nhanh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cốc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nguội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CF97D4-9D48-0498-5019-245961E50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0200" y="8479137"/>
              <a:ext cx="1160016" cy="11552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06002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578487C-7C50-BA00-F55E-09D1BB066ACB}"/>
              </a:ext>
            </a:extLst>
          </p:cNvPr>
          <p:cNvGrpSpPr/>
          <p:nvPr/>
        </p:nvGrpSpPr>
        <p:grpSpPr>
          <a:xfrm>
            <a:off x="1020192" y="549716"/>
            <a:ext cx="3831136" cy="2133600"/>
            <a:chOff x="838201" y="1119718"/>
            <a:chExt cx="4157072" cy="243638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ED196E-113D-A7F3-3E26-44D48F285F04}"/>
                </a:ext>
              </a:extLst>
            </p:cNvPr>
            <p:cNvSpPr/>
            <p:nvPr/>
          </p:nvSpPr>
          <p:spPr>
            <a:xfrm>
              <a:off x="838201" y="1119718"/>
              <a:ext cx="4157072" cy="2436386"/>
            </a:xfrm>
            <a:custGeom>
              <a:avLst/>
              <a:gdLst/>
              <a:ahLst/>
              <a:cxnLst/>
              <a:rect l="l" t="t" r="r" b="b"/>
              <a:pathLst>
                <a:path w="2945961" h="1745482">
                  <a:moveTo>
                    <a:pt x="0" y="0"/>
                  </a:moveTo>
                  <a:lnTo>
                    <a:pt x="2945961" y="0"/>
                  </a:lnTo>
                  <a:lnTo>
                    <a:pt x="2945961" y="1745481"/>
                  </a:lnTo>
                  <a:lnTo>
                    <a:pt x="0" y="1745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91EE29-E284-EC92-5537-935D340B4BD3}"/>
                </a:ext>
              </a:extLst>
            </p:cNvPr>
            <p:cNvSpPr txBox="1"/>
            <p:nvPr/>
          </p:nvSpPr>
          <p:spPr>
            <a:xfrm>
              <a:off x="1199291" y="1698905"/>
              <a:ext cx="3581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DA75FA-4BEB-C242-D2C1-4A205AFEA0D4}"/>
              </a:ext>
            </a:extLst>
          </p:cNvPr>
          <p:cNvGrpSpPr/>
          <p:nvPr/>
        </p:nvGrpSpPr>
        <p:grpSpPr>
          <a:xfrm>
            <a:off x="1020192" y="2935927"/>
            <a:ext cx="16247616" cy="3671583"/>
            <a:chOff x="1020192" y="2935927"/>
            <a:chExt cx="16247616" cy="36715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943071-6C3A-558A-74E6-D64B5AC7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0192" y="4229100"/>
              <a:ext cx="1160016" cy="11552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27B8B6-2F02-0873-9179-FAEDC8719A41}"/>
                </a:ext>
              </a:extLst>
            </p:cNvPr>
            <p:cNvSpPr txBox="1"/>
            <p:nvPr/>
          </p:nvSpPr>
          <p:spPr>
            <a:xfrm>
              <a:off x="2490870" y="2935927"/>
              <a:ext cx="14776938" cy="367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mạnh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xa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xen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kẽ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912BDB-87E0-4157-A10D-10D0CE6A0966}"/>
              </a:ext>
            </a:extLst>
          </p:cNvPr>
          <p:cNvGrpSpPr/>
          <p:nvPr/>
        </p:nvGrpSpPr>
        <p:grpSpPr>
          <a:xfrm>
            <a:off x="1020192" y="6886105"/>
            <a:ext cx="16247616" cy="2748253"/>
            <a:chOff x="1020192" y="6886105"/>
            <a:chExt cx="16247616" cy="27482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CF97D4-9D48-0498-5019-245961E50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0192" y="7682621"/>
              <a:ext cx="1160016" cy="11552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2BC0D0-7CCE-E636-7F2E-8930FE7D1F99}"/>
                </a:ext>
              </a:extLst>
            </p:cNvPr>
            <p:cNvSpPr txBox="1"/>
            <p:nvPr/>
          </p:nvSpPr>
          <p:spPr>
            <a:xfrm>
              <a:off x="2525470" y="6886105"/>
              <a:ext cx="14742338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nguội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mạnh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tan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F1D84A7-D768-8F26-628F-265D92FAE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2800" y="652642"/>
            <a:ext cx="2699388" cy="1895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4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2748033" y="903781"/>
            <a:ext cx="12982615" cy="121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512F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12F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761868">
            <a:off x="12874636" y="7373538"/>
            <a:ext cx="1952137" cy="2323973"/>
          </a:xfrm>
          <a:custGeom>
            <a:avLst/>
            <a:gdLst/>
            <a:ahLst/>
            <a:cxnLst/>
            <a:rect l="l" t="t" r="r" b="b"/>
            <a:pathLst>
              <a:path w="1670392" h="1988562">
                <a:moveTo>
                  <a:pt x="0" y="0"/>
                </a:moveTo>
                <a:lnTo>
                  <a:pt x="1670392" y="0"/>
                </a:lnTo>
                <a:lnTo>
                  <a:pt x="1670392" y="1988562"/>
                </a:lnTo>
                <a:lnTo>
                  <a:pt x="0" y="198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935200" y="7685867"/>
            <a:ext cx="2108461" cy="2020288"/>
          </a:xfrm>
          <a:custGeom>
            <a:avLst/>
            <a:gdLst/>
            <a:ahLst/>
            <a:cxnLst/>
            <a:rect l="l" t="t" r="r" b="b"/>
            <a:pathLst>
              <a:path w="1804154" h="1728707">
                <a:moveTo>
                  <a:pt x="0" y="0"/>
                </a:moveTo>
                <a:lnTo>
                  <a:pt x="1804153" y="0"/>
                </a:lnTo>
                <a:lnTo>
                  <a:pt x="1804153" y="1728708"/>
                </a:lnTo>
                <a:lnTo>
                  <a:pt x="0" y="1728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53FCFA-582B-82FF-CC19-2BB3D3B74EA1}"/>
              </a:ext>
            </a:extLst>
          </p:cNvPr>
          <p:cNvGrpSpPr/>
          <p:nvPr/>
        </p:nvGrpSpPr>
        <p:grpSpPr>
          <a:xfrm>
            <a:off x="596811" y="2690623"/>
            <a:ext cx="5339186" cy="3826347"/>
            <a:chOff x="1290215" y="2684607"/>
            <a:chExt cx="5339186" cy="3826347"/>
          </a:xfrm>
        </p:grpSpPr>
        <p:grpSp>
          <p:nvGrpSpPr>
            <p:cNvPr id="2" name="Group 2"/>
            <p:cNvGrpSpPr/>
            <p:nvPr/>
          </p:nvGrpSpPr>
          <p:grpSpPr>
            <a:xfrm>
              <a:off x="1290215" y="2684607"/>
              <a:ext cx="5339186" cy="3826347"/>
              <a:chOff x="286384" y="0"/>
              <a:chExt cx="5846938" cy="326205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286384" y="0"/>
                <a:ext cx="5846938" cy="3262058"/>
              </a:xfrm>
              <a:custGeom>
                <a:avLst/>
                <a:gdLst/>
                <a:ahLst/>
                <a:cxnLst/>
                <a:rect l="l" t="t" r="r" b="b"/>
                <a:pathLst>
                  <a:path w="6638215" h="3262058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88285" y="12454"/>
                    </a:cubicBezTo>
                    <a:cubicBezTo>
                      <a:pt x="5160203" y="12671"/>
                      <a:pt x="6364147" y="0"/>
                      <a:pt x="6364147" y="0"/>
                    </a:cubicBezTo>
                    <a:cubicBezTo>
                      <a:pt x="6431611" y="0"/>
                      <a:pt x="6507548" y="0"/>
                      <a:pt x="6586321" y="85073"/>
                    </a:cubicBezTo>
                    <a:cubicBezTo>
                      <a:pt x="6629299" y="131488"/>
                      <a:pt x="6630367" y="240224"/>
                      <a:pt x="6630772" y="320281"/>
                    </a:cubicBezTo>
                    <a:cubicBezTo>
                      <a:pt x="6630772" y="320281"/>
                      <a:pt x="6629068" y="2076510"/>
                      <a:pt x="6629068" y="2499474"/>
                    </a:cubicBezTo>
                    <a:cubicBezTo>
                      <a:pt x="6629068" y="2713633"/>
                      <a:pt x="6638216" y="3012812"/>
                      <a:pt x="6638216" y="3012812"/>
                    </a:cubicBezTo>
                    <a:cubicBezTo>
                      <a:pt x="6638216" y="3141481"/>
                      <a:pt x="6634046" y="3262058"/>
                      <a:pt x="6381208" y="3253924"/>
                    </a:cubicBezTo>
                    <a:cubicBezTo>
                      <a:pt x="6381208" y="3253924"/>
                      <a:pt x="6004735" y="3233626"/>
                      <a:pt x="5309611" y="3241224"/>
                    </a:cubicBezTo>
                    <a:cubicBezTo>
                      <a:pt x="1787167" y="3249358"/>
                      <a:pt x="304023" y="3262058"/>
                      <a:pt x="304023" y="3262058"/>
                    </a:cubicBezTo>
                    <a:cubicBezTo>
                      <a:pt x="132548" y="3262058"/>
                      <a:pt x="4213" y="3160989"/>
                      <a:pt x="8532" y="2958442"/>
                    </a:cubicBezTo>
                    <a:cubicBezTo>
                      <a:pt x="8532" y="2958442"/>
                      <a:pt x="9630" y="2459901"/>
                      <a:pt x="4815" y="112739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5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494664" y="3034539"/>
              <a:ext cx="5011604" cy="2911629"/>
              <a:chOff x="1617796" y="2969682"/>
              <a:chExt cx="5011604" cy="2911629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1856987" y="3975468"/>
                <a:ext cx="477241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1" indent="0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Xem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dạng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buổi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học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512F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1617796" y="2969682"/>
                <a:ext cx="1037665" cy="972788"/>
                <a:chOff x="311685" y="-232421"/>
                <a:chExt cx="1383553" cy="1297051"/>
              </a:xfrm>
            </p:grpSpPr>
            <p:sp>
              <p:nvSpPr>
                <p:cNvPr id="16" name="Freeform 16"/>
                <p:cNvSpPr/>
                <p:nvPr/>
              </p:nvSpPr>
              <p:spPr>
                <a:xfrm rot="21420167" flipH="1" flipV="1">
                  <a:off x="311685" y="-232421"/>
                  <a:ext cx="1383553" cy="129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553" h="1297051">
                      <a:moveTo>
                        <a:pt x="1383552" y="1297051"/>
                      </a:moveTo>
                      <a:lnTo>
                        <a:pt x="0" y="1297051"/>
                      </a:lnTo>
                      <a:lnTo>
                        <a:pt x="0" y="0"/>
                      </a:lnTo>
                      <a:lnTo>
                        <a:pt x="1383552" y="0"/>
                      </a:lnTo>
                      <a:lnTo>
                        <a:pt x="1383552" y="1297051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t="-910" b="-910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663371" y="166719"/>
                  <a:ext cx="884437" cy="83629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468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5400" b="1" i="0" u="none" strike="noStrike" kern="1200" cap="none" spc="-117" normalizeH="0" baseline="0" noProof="0">
                      <a:ln>
                        <a:noFill/>
                      </a:ln>
                      <a:solidFill>
                        <a:srgbClr val="512F1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sz="5400" b="1" i="0" u="none" strike="noStrike" kern="1200" cap="none" spc="-117" normalizeH="0" baseline="0" noProof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6C3C09-F8FA-DBCC-0FE4-84B78C4D146D}"/>
              </a:ext>
            </a:extLst>
          </p:cNvPr>
          <p:cNvGrpSpPr/>
          <p:nvPr/>
        </p:nvGrpSpPr>
        <p:grpSpPr>
          <a:xfrm>
            <a:off x="6426255" y="2717644"/>
            <a:ext cx="5340630" cy="3826347"/>
            <a:chOff x="7073042" y="2684607"/>
            <a:chExt cx="5340630" cy="3826347"/>
          </a:xfrm>
        </p:grpSpPr>
        <p:grpSp>
          <p:nvGrpSpPr>
            <p:cNvPr id="4" name="Group 4"/>
            <p:cNvGrpSpPr/>
            <p:nvPr/>
          </p:nvGrpSpPr>
          <p:grpSpPr>
            <a:xfrm>
              <a:off x="7073042" y="2684607"/>
              <a:ext cx="5340630" cy="3826347"/>
              <a:chOff x="0" y="0"/>
              <a:chExt cx="4333317" cy="21541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4337530" cy="2154100"/>
              </a:xfrm>
              <a:custGeom>
                <a:avLst/>
                <a:gdLst/>
                <a:ahLst/>
                <a:cxnLst/>
                <a:rect l="l" t="t" r="r" b="b"/>
                <a:pathLst>
                  <a:path w="4337530" h="2154100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47323" y="12454"/>
                    </a:cubicBezTo>
                    <a:cubicBezTo>
                      <a:pt x="3150513" y="12671"/>
                      <a:pt x="4063462" y="0"/>
                      <a:pt x="4063462" y="0"/>
                    </a:cubicBezTo>
                    <a:cubicBezTo>
                      <a:pt x="4130925" y="0"/>
                      <a:pt x="4206863" y="0"/>
                      <a:pt x="4285636" y="85073"/>
                    </a:cubicBezTo>
                    <a:cubicBezTo>
                      <a:pt x="4328614" y="131488"/>
                      <a:pt x="4329682" y="240224"/>
                      <a:pt x="4330087" y="320281"/>
                    </a:cubicBezTo>
                    <a:cubicBezTo>
                      <a:pt x="4330087" y="320281"/>
                      <a:pt x="4328382" y="1159807"/>
                      <a:pt x="4328382" y="1391516"/>
                    </a:cubicBezTo>
                    <a:cubicBezTo>
                      <a:pt x="4328382" y="1605675"/>
                      <a:pt x="4337530" y="1904854"/>
                      <a:pt x="4337530" y="1904854"/>
                    </a:cubicBezTo>
                    <a:cubicBezTo>
                      <a:pt x="4337530" y="2033523"/>
                      <a:pt x="4333361" y="2154100"/>
                      <a:pt x="4080523" y="2145966"/>
                    </a:cubicBezTo>
                    <a:cubicBezTo>
                      <a:pt x="4080523" y="2145966"/>
                      <a:pt x="3704051" y="2125668"/>
                      <a:pt x="3229416" y="2133266"/>
                    </a:cubicBezTo>
                    <a:cubicBezTo>
                      <a:pt x="1369213" y="2141400"/>
                      <a:pt x="304023" y="2154100"/>
                      <a:pt x="304023" y="2154100"/>
                    </a:cubicBezTo>
                    <a:cubicBezTo>
                      <a:pt x="132548" y="2154100"/>
                      <a:pt x="4213" y="2053031"/>
                      <a:pt x="8532" y="1850484"/>
                    </a:cubicBezTo>
                    <a:cubicBezTo>
                      <a:pt x="8532" y="1850484"/>
                      <a:pt x="9630" y="1351943"/>
                      <a:pt x="4815" y="97129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5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84676" y="3008075"/>
              <a:ext cx="4108435" cy="2911629"/>
              <a:chOff x="10293365" y="2970950"/>
              <a:chExt cx="4108435" cy="2911629"/>
            </a:xfrm>
          </p:grpSpPr>
          <p:sp>
            <p:nvSpPr>
              <p:cNvPr id="21" name="TextBox 9"/>
              <p:cNvSpPr txBox="1"/>
              <p:nvPr/>
            </p:nvSpPr>
            <p:spPr>
              <a:xfrm>
                <a:off x="10532556" y="3976736"/>
                <a:ext cx="3869244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1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Hoàn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SBT</a:t>
                </a:r>
              </a:p>
            </p:txBody>
          </p:sp>
          <p:grpSp>
            <p:nvGrpSpPr>
              <p:cNvPr id="22" name="Group 15"/>
              <p:cNvGrpSpPr/>
              <p:nvPr/>
            </p:nvGrpSpPr>
            <p:grpSpPr>
              <a:xfrm>
                <a:off x="10293365" y="2970950"/>
                <a:ext cx="1037665" cy="972788"/>
                <a:chOff x="311685" y="-232421"/>
                <a:chExt cx="1383553" cy="1297051"/>
              </a:xfrm>
            </p:grpSpPr>
            <p:sp>
              <p:nvSpPr>
                <p:cNvPr id="23" name="Freeform 16"/>
                <p:cNvSpPr/>
                <p:nvPr/>
              </p:nvSpPr>
              <p:spPr>
                <a:xfrm rot="21420167" flipH="1" flipV="1">
                  <a:off x="311685" y="-232421"/>
                  <a:ext cx="1383553" cy="129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553" h="1297051">
                      <a:moveTo>
                        <a:pt x="1383552" y="1297051"/>
                      </a:moveTo>
                      <a:lnTo>
                        <a:pt x="0" y="1297051"/>
                      </a:lnTo>
                      <a:lnTo>
                        <a:pt x="0" y="0"/>
                      </a:lnTo>
                      <a:lnTo>
                        <a:pt x="1383552" y="0"/>
                      </a:lnTo>
                      <a:lnTo>
                        <a:pt x="1383552" y="1297051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t="-910" b="-910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17"/>
                <p:cNvSpPr txBox="1"/>
                <p:nvPr/>
              </p:nvSpPr>
              <p:spPr>
                <a:xfrm>
                  <a:off x="663371" y="166719"/>
                  <a:ext cx="884437" cy="83629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468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5400" b="1" i="0" u="none" strike="noStrike" kern="1200" cap="none" spc="-117" normalizeH="0" baseline="0" noProof="0">
                      <a:ln>
                        <a:noFill/>
                      </a:ln>
                      <a:solidFill>
                        <a:srgbClr val="512F1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sz="5400" b="1" i="0" u="none" strike="noStrike" kern="1200" cap="none" spc="-117" normalizeH="0" baseline="0" noProof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758" y="7059437"/>
            <a:ext cx="5605642" cy="332186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6FB00B2-E7E6-D976-2F31-86D73CFD385B}"/>
              </a:ext>
            </a:extLst>
          </p:cNvPr>
          <p:cNvGrpSpPr/>
          <p:nvPr/>
        </p:nvGrpSpPr>
        <p:grpSpPr>
          <a:xfrm>
            <a:off x="12177463" y="2631212"/>
            <a:ext cx="5334000" cy="3826347"/>
            <a:chOff x="12696975" y="2675717"/>
            <a:chExt cx="5334000" cy="3826347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34CB3C5-98FA-02FB-30E0-19CC20BF3DC0}"/>
                </a:ext>
              </a:extLst>
            </p:cNvPr>
            <p:cNvGrpSpPr/>
            <p:nvPr/>
          </p:nvGrpSpPr>
          <p:grpSpPr>
            <a:xfrm>
              <a:off x="12696975" y="2675717"/>
              <a:ext cx="5334000" cy="3826347"/>
              <a:chOff x="0" y="0"/>
              <a:chExt cx="4333317" cy="215410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8DB2CD3-5783-A18A-BC70-D6C6969834FA}"/>
                  </a:ext>
                </a:extLst>
              </p:cNvPr>
              <p:cNvSpPr/>
              <p:nvPr/>
            </p:nvSpPr>
            <p:spPr>
              <a:xfrm>
                <a:off x="-4213" y="0"/>
                <a:ext cx="4337530" cy="2154100"/>
              </a:xfrm>
              <a:custGeom>
                <a:avLst/>
                <a:gdLst/>
                <a:ahLst/>
                <a:cxnLst/>
                <a:rect l="l" t="t" r="r" b="b"/>
                <a:pathLst>
                  <a:path w="4337530" h="2154100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47323" y="12454"/>
                    </a:cubicBezTo>
                    <a:cubicBezTo>
                      <a:pt x="3150513" y="12671"/>
                      <a:pt x="4063462" y="0"/>
                      <a:pt x="4063462" y="0"/>
                    </a:cubicBezTo>
                    <a:cubicBezTo>
                      <a:pt x="4130925" y="0"/>
                      <a:pt x="4206863" y="0"/>
                      <a:pt x="4285636" y="85073"/>
                    </a:cubicBezTo>
                    <a:cubicBezTo>
                      <a:pt x="4328614" y="131488"/>
                      <a:pt x="4329682" y="240224"/>
                      <a:pt x="4330087" y="320281"/>
                    </a:cubicBezTo>
                    <a:cubicBezTo>
                      <a:pt x="4330087" y="320281"/>
                      <a:pt x="4328382" y="1159807"/>
                      <a:pt x="4328382" y="1391516"/>
                    </a:cubicBezTo>
                    <a:cubicBezTo>
                      <a:pt x="4328382" y="1605675"/>
                      <a:pt x="4337530" y="1904854"/>
                      <a:pt x="4337530" y="1904854"/>
                    </a:cubicBezTo>
                    <a:cubicBezTo>
                      <a:pt x="4337530" y="2033523"/>
                      <a:pt x="4333361" y="2154100"/>
                      <a:pt x="4080523" y="2145966"/>
                    </a:cubicBezTo>
                    <a:cubicBezTo>
                      <a:pt x="4080523" y="2145966"/>
                      <a:pt x="3704051" y="2125668"/>
                      <a:pt x="3229416" y="2133266"/>
                    </a:cubicBezTo>
                    <a:cubicBezTo>
                      <a:pt x="1369213" y="2141400"/>
                      <a:pt x="304023" y="2154100"/>
                      <a:pt x="304023" y="2154100"/>
                    </a:cubicBezTo>
                    <a:cubicBezTo>
                      <a:pt x="132548" y="2154100"/>
                      <a:pt x="4213" y="2053031"/>
                      <a:pt x="8532" y="1850484"/>
                    </a:cubicBezTo>
                    <a:cubicBezTo>
                      <a:pt x="8532" y="1850484"/>
                      <a:pt x="9630" y="1351943"/>
                      <a:pt x="4815" y="97129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5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1AB7F7-E96D-72B5-ED94-FC01BA1D450E}"/>
                </a:ext>
              </a:extLst>
            </p:cNvPr>
            <p:cNvGrpSpPr/>
            <p:nvPr/>
          </p:nvGrpSpPr>
          <p:grpSpPr>
            <a:xfrm>
              <a:off x="13057312" y="3005709"/>
              <a:ext cx="4844803" cy="2905105"/>
              <a:chOff x="10043513" y="2977474"/>
              <a:chExt cx="4844803" cy="29051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3FE940-DF53-3958-07EF-04F10CF3869D}"/>
                  </a:ext>
                </a:extLst>
              </p:cNvPr>
              <p:cNvSpPr txBox="1"/>
              <p:nvPr/>
            </p:nvSpPr>
            <p:spPr>
              <a:xfrm>
                <a:off x="10148805" y="3976736"/>
                <a:ext cx="4739511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1" indent="0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Chuẩn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bị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solidFill>
                      <a:srgbClr val="512F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512F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US" sz="4400" b="1" dirty="0">
                    <a:solidFill>
                      <a:srgbClr val="512F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II - </a:t>
                </a:r>
                <a:r>
                  <a:rPr lang="en-US" sz="4400" b="1" dirty="0" err="1">
                    <a:solidFill>
                      <a:srgbClr val="512F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512F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12F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7FFF8B8E-483F-C792-24E8-ACB73E374DB4}"/>
                  </a:ext>
                </a:extLst>
              </p:cNvPr>
              <p:cNvGrpSpPr/>
              <p:nvPr/>
            </p:nvGrpSpPr>
            <p:grpSpPr>
              <a:xfrm>
                <a:off x="10043513" y="2977474"/>
                <a:ext cx="1037665" cy="972788"/>
                <a:chOff x="-21451" y="-223722"/>
                <a:chExt cx="1383553" cy="1297051"/>
              </a:xfrm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AD342193-BDF8-F34B-EEEE-32D256CABA0C}"/>
                    </a:ext>
                  </a:extLst>
                </p:cNvPr>
                <p:cNvSpPr/>
                <p:nvPr/>
              </p:nvSpPr>
              <p:spPr>
                <a:xfrm rot="21420167" flipH="1" flipV="1">
                  <a:off x="-21451" y="-223722"/>
                  <a:ext cx="1383553" cy="129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553" h="1297051">
                      <a:moveTo>
                        <a:pt x="1383552" y="1297051"/>
                      </a:moveTo>
                      <a:lnTo>
                        <a:pt x="0" y="1297051"/>
                      </a:lnTo>
                      <a:lnTo>
                        <a:pt x="0" y="0"/>
                      </a:lnTo>
                      <a:lnTo>
                        <a:pt x="1383552" y="0"/>
                      </a:lnTo>
                      <a:lnTo>
                        <a:pt x="1383552" y="1297051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 t="-910" b="-910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Box 17">
                  <a:extLst>
                    <a:ext uri="{FF2B5EF4-FFF2-40B4-BE49-F238E27FC236}">
                      <a16:creationId xmlns:a16="http://schemas.microsoft.com/office/drawing/2014/main" id="{0406CD97-91F9-E099-A63C-FBC87B22D74A}"/>
                    </a:ext>
                  </a:extLst>
                </p:cNvPr>
                <p:cNvSpPr txBox="1"/>
                <p:nvPr/>
              </p:nvSpPr>
              <p:spPr>
                <a:xfrm>
                  <a:off x="330236" y="175418"/>
                  <a:ext cx="884437" cy="83629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468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spc="-117" dirty="0">
                      <a:solidFill>
                        <a:srgbClr val="512F1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kumimoji="0" lang="en-US" sz="5400" b="1" i="0" u="none" strike="noStrike" kern="1200" cap="none" spc="-117" normalizeH="0" baseline="0" noProof="0" dirty="0">
                    <a:ln>
                      <a:noFill/>
                    </a:ln>
                    <a:solidFill>
                      <a:srgbClr val="512F1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05017" y="3409652"/>
            <a:ext cx="22661247" cy="9269210"/>
          </a:xfrm>
          <a:custGeom>
            <a:avLst/>
            <a:gdLst/>
            <a:ahLst/>
            <a:cxnLst/>
            <a:rect l="l" t="t" r="r" b="b"/>
            <a:pathLst>
              <a:path w="22661247" h="9269210">
                <a:moveTo>
                  <a:pt x="0" y="0"/>
                </a:moveTo>
                <a:lnTo>
                  <a:pt x="22661247" y="0"/>
                </a:lnTo>
                <a:lnTo>
                  <a:pt x="22661247" y="9269210"/>
                </a:lnTo>
                <a:lnTo>
                  <a:pt x="0" y="9269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1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00991" y="1293363"/>
            <a:ext cx="16230600" cy="147732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b="1" spc="-183" dirty="0">
                <a:solidFill>
                  <a:srgbClr val="512F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</a:t>
            </a:r>
          </a:p>
        </p:txBody>
      </p:sp>
      <p:sp>
        <p:nvSpPr>
          <p:cNvPr id="11" name="Freeform 11"/>
          <p:cNvSpPr/>
          <p:nvPr/>
        </p:nvSpPr>
        <p:spPr>
          <a:xfrm>
            <a:off x="685800" y="876300"/>
            <a:ext cx="3637012" cy="3048000"/>
          </a:xfrm>
          <a:custGeom>
            <a:avLst/>
            <a:gdLst/>
            <a:ahLst/>
            <a:cxnLst/>
            <a:rect l="l" t="t" r="r" b="b"/>
            <a:pathLst>
              <a:path w="2394432" h="2006655">
                <a:moveTo>
                  <a:pt x="0" y="0"/>
                </a:moveTo>
                <a:lnTo>
                  <a:pt x="2394432" y="0"/>
                </a:lnTo>
                <a:lnTo>
                  <a:pt x="2394432" y="2006655"/>
                </a:lnTo>
                <a:lnTo>
                  <a:pt x="0" y="200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00DBD46-B8F0-FF20-6D06-5013DCBDBFCF}"/>
              </a:ext>
            </a:extLst>
          </p:cNvPr>
          <p:cNvSpPr txBox="1"/>
          <p:nvPr/>
        </p:nvSpPr>
        <p:spPr>
          <a:xfrm>
            <a:off x="1028700" y="3632420"/>
            <a:ext cx="16230600" cy="510909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6600" b="1" spc="-183" dirty="0">
                <a:solidFill>
                  <a:srgbClr val="512F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VẬT LÍ NHIỆT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887200" y="7048500"/>
            <a:ext cx="3459327" cy="2069307"/>
          </a:xfrm>
          <a:custGeom>
            <a:avLst/>
            <a:gdLst/>
            <a:ahLst/>
            <a:cxnLst/>
            <a:rect l="l" t="t" r="r" b="b"/>
            <a:pathLst>
              <a:path w="3459327" h="2069307">
                <a:moveTo>
                  <a:pt x="0" y="0"/>
                </a:moveTo>
                <a:lnTo>
                  <a:pt x="3459328" y="0"/>
                </a:lnTo>
                <a:lnTo>
                  <a:pt x="3459328" y="2069307"/>
                </a:lnTo>
                <a:lnTo>
                  <a:pt x="0" y="2069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320359" y="6267795"/>
            <a:ext cx="3858805" cy="3233872"/>
          </a:xfrm>
          <a:custGeom>
            <a:avLst/>
            <a:gdLst/>
            <a:ahLst/>
            <a:cxnLst/>
            <a:rect l="l" t="t" r="r" b="b"/>
            <a:pathLst>
              <a:path w="3858805" h="3233872">
                <a:moveTo>
                  <a:pt x="0" y="0"/>
                </a:moveTo>
                <a:lnTo>
                  <a:pt x="3858805" y="0"/>
                </a:lnTo>
                <a:lnTo>
                  <a:pt x="3858805" y="3233872"/>
                </a:lnTo>
                <a:lnTo>
                  <a:pt x="0" y="3233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061061" y="6439780"/>
            <a:ext cx="3814671" cy="2889902"/>
          </a:xfrm>
          <a:custGeom>
            <a:avLst/>
            <a:gdLst/>
            <a:ahLst/>
            <a:cxnLst/>
            <a:rect l="l" t="t" r="r" b="b"/>
            <a:pathLst>
              <a:path w="3814671" h="2889902">
                <a:moveTo>
                  <a:pt x="0" y="0"/>
                </a:moveTo>
                <a:lnTo>
                  <a:pt x="3814671" y="0"/>
                </a:lnTo>
                <a:lnTo>
                  <a:pt x="3814671" y="2889902"/>
                </a:lnTo>
                <a:lnTo>
                  <a:pt x="0" y="2889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07750" y="1505910"/>
            <a:ext cx="164725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12F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HẸN GẶP LẠI CẢ LỚP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12F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TIẾT HỌC TIẾP THEO!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4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966C07E-8A77-E39B-8333-48C2FA67C2C7}"/>
              </a:ext>
            </a:extLst>
          </p:cNvPr>
          <p:cNvGrpSpPr/>
          <p:nvPr/>
        </p:nvGrpSpPr>
        <p:grpSpPr>
          <a:xfrm>
            <a:off x="7620000" y="1143000"/>
            <a:ext cx="9522275" cy="8774473"/>
            <a:chOff x="7931558" y="1084405"/>
            <a:chExt cx="9522275" cy="8774473"/>
          </a:xfrm>
        </p:grpSpPr>
        <p:sp>
          <p:nvSpPr>
            <p:cNvPr id="2" name="Freeform 2"/>
            <p:cNvSpPr/>
            <p:nvPr/>
          </p:nvSpPr>
          <p:spPr>
            <a:xfrm rot="21288931" flipH="1" flipV="1">
              <a:off x="7931558" y="1084405"/>
              <a:ext cx="9522275" cy="8774473"/>
            </a:xfrm>
            <a:custGeom>
              <a:avLst/>
              <a:gdLst/>
              <a:ahLst/>
              <a:cxnLst/>
              <a:rect l="l" t="t" r="r" b="b"/>
              <a:pathLst>
                <a:path w="9208109" h="8632403">
                  <a:moveTo>
                    <a:pt x="9208109" y="8632403"/>
                  </a:moveTo>
                  <a:lnTo>
                    <a:pt x="0" y="8632403"/>
                  </a:lnTo>
                  <a:lnTo>
                    <a:pt x="0" y="0"/>
                  </a:lnTo>
                  <a:lnTo>
                    <a:pt x="9208109" y="0"/>
                  </a:lnTo>
                  <a:lnTo>
                    <a:pt x="9208109" y="8632403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910" b="-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B50154-9DCE-BED7-5E0D-E25BB53CF6EA}"/>
                </a:ext>
              </a:extLst>
            </p:cNvPr>
            <p:cNvSpPr txBox="1"/>
            <p:nvPr/>
          </p:nvSpPr>
          <p:spPr>
            <a:xfrm>
              <a:off x="9296400" y="3467100"/>
              <a:ext cx="7671247" cy="3685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70000"/>
                </a:lnSpc>
              </a:pP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vi-VN" sz="4800" dirty="0">
                  <a:latin typeface="Arial" panose="020B0604020202020204" pitchFamily="34" charset="0"/>
                  <a:cs typeface="Arial" panose="020B0604020202020204" pitchFamily="34" charset="0"/>
                </a:rPr>
                <a:t>ẽ sơ đồ thể hiện mối quan hệ giữa </a:t>
              </a:r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dirty="0">
                  <a:latin typeface="Arial" panose="020B0604020202020204" pitchFamily="34" charset="0"/>
                  <a:cs typeface="Arial" panose="020B0604020202020204" pitchFamily="34" charset="0"/>
                </a:rPr>
                <a:t>nội dung kiến thức </a:t>
              </a:r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800" dirty="0">
                  <a:latin typeface="Arial" panose="020B0604020202020204" pitchFamily="34" charset="0"/>
                  <a:cs typeface="Arial" panose="020B0604020202020204" pitchFamily="34" charset="0"/>
                </a:rPr>
                <a:t>chương I 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4D39B-DF12-41D0-D1C9-600FDCE26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726" y="3493251"/>
            <a:ext cx="5200074" cy="68399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F54C9C-2609-BDFF-A5EC-F0CCF519BAC0}"/>
              </a:ext>
            </a:extLst>
          </p:cNvPr>
          <p:cNvGrpSpPr/>
          <p:nvPr/>
        </p:nvGrpSpPr>
        <p:grpSpPr>
          <a:xfrm>
            <a:off x="1320290" y="1181100"/>
            <a:ext cx="7299470" cy="1075808"/>
            <a:chOff x="1137124" y="1257299"/>
            <a:chExt cx="7299470" cy="1075808"/>
          </a:xfrm>
        </p:grpSpPr>
        <p:sp>
          <p:nvSpPr>
            <p:cNvPr id="8" name="TextBox 8"/>
            <p:cNvSpPr txBox="1"/>
            <p:nvPr/>
          </p:nvSpPr>
          <p:spPr>
            <a:xfrm>
              <a:off x="2212931" y="1257300"/>
              <a:ext cx="6223663" cy="1075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000"/>
                </a:lnSpc>
              </a:pPr>
              <a:r>
                <a:rPr lang="en-US" sz="7200" b="1" u="none" strike="noStrike" dirty="0">
                  <a:solidFill>
                    <a:srgbClr val="512F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941724-DCEE-4455-F4DE-8A5BFA69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7124" y="1257299"/>
              <a:ext cx="1075807" cy="107580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E76157F-89C7-C8C8-00FE-8244FCB1DDFF}"/>
              </a:ext>
            </a:extLst>
          </p:cNvPr>
          <p:cNvGrpSpPr/>
          <p:nvPr/>
        </p:nvGrpSpPr>
        <p:grpSpPr>
          <a:xfrm>
            <a:off x="216477" y="495301"/>
            <a:ext cx="17855048" cy="9252903"/>
            <a:chOff x="216477" y="495301"/>
            <a:chExt cx="17855048" cy="925290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8BBF93E-2FF0-BB56-559A-2951A20E7A9B}"/>
                </a:ext>
              </a:extLst>
            </p:cNvPr>
            <p:cNvSpPr/>
            <p:nvPr/>
          </p:nvSpPr>
          <p:spPr>
            <a:xfrm>
              <a:off x="6248400" y="495301"/>
              <a:ext cx="5791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 LÍ NHIỆT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00F0A9-8A11-C497-0CFA-5BD345577584}"/>
                </a:ext>
              </a:extLst>
            </p:cNvPr>
            <p:cNvSpPr/>
            <p:nvPr/>
          </p:nvSpPr>
          <p:spPr>
            <a:xfrm>
              <a:off x="457200" y="1919097"/>
              <a:ext cx="5791200" cy="2719196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thang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Thang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T(K) = t</a:t>
              </a:r>
              <a:r>
                <a:rPr lang="en-US" sz="32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200" baseline="30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+ 273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59BB5E-1946-C3A9-B826-B238EE4C0E0E}"/>
                </a:ext>
              </a:extLst>
            </p:cNvPr>
            <p:cNvSpPr/>
            <p:nvPr/>
          </p:nvSpPr>
          <p:spPr>
            <a:xfrm>
              <a:off x="6781799" y="1889218"/>
              <a:ext cx="5791200" cy="2719196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trúc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trúc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lỏng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khí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E02BE2EC-9127-6FCE-4D95-5727DD63EF44}"/>
                    </a:ext>
                  </a:extLst>
                </p:cNvPr>
                <p:cNvSpPr/>
                <p:nvPr/>
              </p:nvSpPr>
              <p:spPr>
                <a:xfrm>
                  <a:off x="13120253" y="1919097"/>
                  <a:ext cx="4031673" cy="2719196"/>
                </a:xfrm>
                <a:prstGeom prst="roundRect">
                  <a:avLst/>
                </a:prstGeom>
                <a:solidFill>
                  <a:srgbClr val="FFE6BD"/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Nội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năng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 =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đ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30000"/>
                    </a:lnSpc>
                  </a:pP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U = f(T,V)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E02BE2EC-9127-6FCE-4D95-5727DD63EF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0253" y="1919097"/>
                  <a:ext cx="4031673" cy="271919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AB20FED-9E5F-4E2A-BE2D-2740FCF15717}"/>
                </a:ext>
              </a:extLst>
            </p:cNvPr>
            <p:cNvSpPr/>
            <p:nvPr/>
          </p:nvSpPr>
          <p:spPr>
            <a:xfrm>
              <a:off x="336839" y="5318616"/>
              <a:ext cx="6031922" cy="1696455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C (J/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kg.K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Q =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mc∆T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0E79394-3C6C-F9F3-4D9B-72693CC53A1E}"/>
                </a:ext>
              </a:extLst>
            </p:cNvPr>
            <p:cNvSpPr/>
            <p:nvPr/>
          </p:nvSpPr>
          <p:spPr>
            <a:xfrm>
              <a:off x="7784530" y="5272944"/>
              <a:ext cx="3595253" cy="1787801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∆U = A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BAA6A1-F1AE-F4D7-481E-218643FAA7DC}"/>
                </a:ext>
              </a:extLst>
            </p:cNvPr>
            <p:cNvSpPr/>
            <p:nvPr/>
          </p:nvSpPr>
          <p:spPr>
            <a:xfrm>
              <a:off x="11798880" y="5277135"/>
              <a:ext cx="6272645" cy="1787801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∆U = A + Q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4A0AC1-5976-B5D0-A63F-AD3A83AFA674}"/>
                </a:ext>
              </a:extLst>
            </p:cNvPr>
            <p:cNvSpPr/>
            <p:nvPr/>
          </p:nvSpPr>
          <p:spPr>
            <a:xfrm>
              <a:off x="13556673" y="7574334"/>
              <a:ext cx="3595253" cy="1787801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∆U = 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602365B-CF86-87FC-5285-2B226EEE110A}"/>
                    </a:ext>
                  </a:extLst>
                </p:cNvPr>
                <p:cNvSpPr/>
                <p:nvPr/>
              </p:nvSpPr>
              <p:spPr>
                <a:xfrm>
                  <a:off x="216477" y="7574334"/>
                  <a:ext cx="6556665" cy="2173870"/>
                </a:xfrm>
                <a:prstGeom prst="roundRect">
                  <a:avLst/>
                </a:prstGeom>
                <a:solidFill>
                  <a:srgbClr val="FFE6BD"/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32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Nóng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chảy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/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đông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đặc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4572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Nhiệt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nóng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chảy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riêng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(J/kg)</a:t>
                  </a:r>
                </a:p>
                <a:p>
                  <a:pPr marL="457200" indent="-457200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Nhiệt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lượng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Q = m</a:t>
                  </a:r>
                  <a:r>
                    <a:rPr lang="en-US" sz="3200" dirty="0">
                      <a:solidFill>
                        <a:schemeClr val="tx1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602365B-CF86-87FC-5285-2B226EEE11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77" y="7574334"/>
                  <a:ext cx="6556665" cy="2173870"/>
                </a:xfrm>
                <a:prstGeom prst="roundRect">
                  <a:avLst/>
                </a:prstGeom>
                <a:blipFill>
                  <a:blip r:embed="rId5"/>
                  <a:stretch>
                    <a:fillRect l="-370" b="-2493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2E4566-A122-A9F4-9702-3CCCCE88FAB5}"/>
                </a:ext>
              </a:extLst>
            </p:cNvPr>
            <p:cNvSpPr/>
            <p:nvPr/>
          </p:nvSpPr>
          <p:spPr>
            <a:xfrm>
              <a:off x="7051961" y="7574334"/>
              <a:ext cx="6096001" cy="2173870"/>
            </a:xfrm>
            <a:prstGeom prst="roundRect">
              <a:avLst/>
            </a:prstGeom>
            <a:solidFill>
              <a:srgbClr val="FFE6BD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ngưng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hơi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L(J/kg)</a:t>
              </a:r>
            </a:p>
            <a:p>
              <a:pPr marL="457200" indent="-4572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Q = mL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64F90155-4BAE-83C9-ADFA-C88BB552BB7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rot="10800000" flipV="1">
              <a:off x="3352800" y="914401"/>
              <a:ext cx="2895600" cy="1004696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E344CB25-8CB1-7520-E741-DE2C56D836F5}"/>
                </a:ext>
              </a:extLst>
            </p:cNvPr>
            <p:cNvCxnSpPr>
              <a:stCxn id="5" idx="3"/>
              <a:endCxn id="10" idx="0"/>
            </p:cNvCxnSpPr>
            <p:nvPr/>
          </p:nvCxnSpPr>
          <p:spPr>
            <a:xfrm>
              <a:off x="12039600" y="914401"/>
              <a:ext cx="3096490" cy="1004696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3B81FD7-CC87-301C-DAB0-FBC63E281AD6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>
              <a:off x="3352800" y="4638293"/>
              <a:ext cx="0" cy="6803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049D74-8A44-2A47-15D8-0125F091DA36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15136089" y="4638293"/>
              <a:ext cx="1" cy="63465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5262E48-B031-BC22-01EC-E38F9FF10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36088" y="7060745"/>
              <a:ext cx="1" cy="5093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5B5A39F-351C-731A-BFC8-34A0980E1539}"/>
                </a:ext>
              </a:extLst>
            </p:cNvPr>
            <p:cNvCxnSpPr>
              <a:stCxn id="14" idx="1"/>
              <a:endCxn id="13" idx="3"/>
            </p:cNvCxnSpPr>
            <p:nvPr/>
          </p:nvCxnSpPr>
          <p:spPr>
            <a:xfrm flipH="1" flipV="1">
              <a:off x="11379783" y="6166845"/>
              <a:ext cx="419097" cy="4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C062F6E-5087-35CB-634B-E542E948DA34}"/>
                </a:ext>
              </a:extLst>
            </p:cNvPr>
            <p:cNvCxnSpPr/>
            <p:nvPr/>
          </p:nvCxnSpPr>
          <p:spPr>
            <a:xfrm flipV="1">
              <a:off x="7543800" y="4608414"/>
              <a:ext cx="0" cy="29659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A681B2-A5EB-A1A1-B9D5-B2FD83331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9123" y="4638293"/>
              <a:ext cx="902277" cy="29360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9860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311069" flipH="1" flipV="1">
            <a:off x="-456080" y="398378"/>
            <a:ext cx="9208109" cy="8632403"/>
          </a:xfrm>
          <a:custGeom>
            <a:avLst/>
            <a:gdLst/>
            <a:ahLst/>
            <a:cxnLst/>
            <a:rect l="l" t="t" r="r" b="b"/>
            <a:pathLst>
              <a:path w="9208109" h="8632403">
                <a:moveTo>
                  <a:pt x="9208109" y="8632403"/>
                </a:moveTo>
                <a:lnTo>
                  <a:pt x="0" y="8632403"/>
                </a:lnTo>
                <a:lnTo>
                  <a:pt x="0" y="0"/>
                </a:lnTo>
                <a:lnTo>
                  <a:pt x="9208109" y="0"/>
                </a:lnTo>
                <a:lnTo>
                  <a:pt x="9208109" y="86324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10" b="-91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063079-B0B6-2EC3-1B9B-794551677599}"/>
              </a:ext>
            </a:extLst>
          </p:cNvPr>
          <p:cNvGrpSpPr/>
          <p:nvPr/>
        </p:nvGrpSpPr>
        <p:grpSpPr>
          <a:xfrm>
            <a:off x="2820226" y="6026106"/>
            <a:ext cx="3276600" cy="3737900"/>
            <a:chOff x="2632537" y="2036146"/>
            <a:chExt cx="5220966" cy="5956006"/>
          </a:xfrm>
        </p:grpSpPr>
        <p:sp>
          <p:nvSpPr>
            <p:cNvPr id="6" name="Freeform 6"/>
            <p:cNvSpPr/>
            <p:nvPr/>
          </p:nvSpPr>
          <p:spPr>
            <a:xfrm>
              <a:off x="2632537" y="4403924"/>
              <a:ext cx="5220966" cy="3588228"/>
            </a:xfrm>
            <a:custGeom>
              <a:avLst/>
              <a:gdLst/>
              <a:ahLst/>
              <a:cxnLst/>
              <a:rect l="l" t="t" r="r" b="b"/>
              <a:pathLst>
                <a:path w="5220966" h="3588228">
                  <a:moveTo>
                    <a:pt x="0" y="0"/>
                  </a:moveTo>
                  <a:lnTo>
                    <a:pt x="5220966" y="0"/>
                  </a:lnTo>
                  <a:lnTo>
                    <a:pt x="5220966" y="3588228"/>
                  </a:lnTo>
                  <a:lnTo>
                    <a:pt x="0" y="3588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278887">
              <a:off x="3613335" y="2036146"/>
              <a:ext cx="4098974" cy="3651073"/>
            </a:xfrm>
            <a:custGeom>
              <a:avLst/>
              <a:gdLst/>
              <a:ahLst/>
              <a:cxnLst/>
              <a:rect l="l" t="t" r="r" b="b"/>
              <a:pathLst>
                <a:path w="4098974" h="3651073">
                  <a:moveTo>
                    <a:pt x="0" y="0"/>
                  </a:moveTo>
                  <a:lnTo>
                    <a:pt x="4098974" y="0"/>
                  </a:lnTo>
                  <a:lnTo>
                    <a:pt x="4098974" y="3651073"/>
                  </a:lnTo>
                  <a:lnTo>
                    <a:pt x="0" y="3651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80D8B5-BA6A-A017-5A98-0469F07131C1}"/>
              </a:ext>
            </a:extLst>
          </p:cNvPr>
          <p:cNvSpPr txBox="1"/>
          <p:nvPr/>
        </p:nvSpPr>
        <p:spPr>
          <a:xfrm>
            <a:off x="1902587" y="2492227"/>
            <a:ext cx="5638800" cy="2817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Các lưu ý khi giải bài tập vật lí nhiệt: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692A0-28C9-D7B7-17E4-9003BB8D306B}"/>
              </a:ext>
            </a:extLst>
          </p:cNvPr>
          <p:cNvSpPr txBox="1"/>
          <p:nvPr/>
        </p:nvSpPr>
        <p:spPr>
          <a:xfrm>
            <a:off x="10298953" y="800100"/>
            <a:ext cx="6807607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ABD81-D7E6-E3C3-922B-EC561997E04A}"/>
              </a:ext>
            </a:extLst>
          </p:cNvPr>
          <p:cNvSpPr txBox="1"/>
          <p:nvPr/>
        </p:nvSpPr>
        <p:spPr>
          <a:xfrm>
            <a:off x="10298952" y="4834247"/>
            <a:ext cx="6807607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sang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EC8A95AB-02BF-6F12-8391-715E5D33AC4E}"/>
              </a:ext>
            </a:extLst>
          </p:cNvPr>
          <p:cNvSpPr/>
          <p:nvPr/>
        </p:nvSpPr>
        <p:spPr>
          <a:xfrm rot="-1419706" flipV="1">
            <a:off x="7600625" y="2131195"/>
            <a:ext cx="2367415" cy="722062"/>
          </a:xfrm>
          <a:custGeom>
            <a:avLst/>
            <a:gdLst/>
            <a:ahLst/>
            <a:cxnLst/>
            <a:rect l="l" t="t" r="r" b="b"/>
            <a:pathLst>
              <a:path w="1690104" h="515482">
                <a:moveTo>
                  <a:pt x="0" y="515482"/>
                </a:moveTo>
                <a:lnTo>
                  <a:pt x="1690104" y="515482"/>
                </a:lnTo>
                <a:lnTo>
                  <a:pt x="1690104" y="0"/>
                </a:lnTo>
                <a:lnTo>
                  <a:pt x="0" y="0"/>
                </a:lnTo>
                <a:lnTo>
                  <a:pt x="0" y="51548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75E2A9B-B66C-E4DB-B5DB-2D88A0EED2E9}"/>
              </a:ext>
            </a:extLst>
          </p:cNvPr>
          <p:cNvSpPr/>
          <p:nvPr/>
        </p:nvSpPr>
        <p:spPr>
          <a:xfrm rot="1419706">
            <a:off x="7582396" y="6624533"/>
            <a:ext cx="2367415" cy="722062"/>
          </a:xfrm>
          <a:custGeom>
            <a:avLst/>
            <a:gdLst/>
            <a:ahLst/>
            <a:cxnLst/>
            <a:rect l="l" t="t" r="r" b="b"/>
            <a:pathLst>
              <a:path w="1690104" h="515482">
                <a:moveTo>
                  <a:pt x="0" y="515482"/>
                </a:moveTo>
                <a:lnTo>
                  <a:pt x="1690104" y="515482"/>
                </a:lnTo>
                <a:lnTo>
                  <a:pt x="1690104" y="0"/>
                </a:lnTo>
                <a:lnTo>
                  <a:pt x="0" y="0"/>
                </a:lnTo>
                <a:lnTo>
                  <a:pt x="0" y="51548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6">
            <a:extLst>
              <a:ext uri="{FF2B5EF4-FFF2-40B4-BE49-F238E27FC236}">
                <a16:creationId xmlns:a16="http://schemas.microsoft.com/office/drawing/2014/main" id="{C21A0F64-695A-7DEF-702F-56DA452BCCCB}"/>
              </a:ext>
            </a:extLst>
          </p:cNvPr>
          <p:cNvSpPr/>
          <p:nvPr/>
        </p:nvSpPr>
        <p:spPr>
          <a:xfrm>
            <a:off x="917121" y="6143709"/>
            <a:ext cx="4261757" cy="3429000"/>
          </a:xfrm>
          <a:prstGeom prst="roundRect">
            <a:avLst>
              <a:gd name="adj" fmla="val 9120"/>
            </a:avLst>
          </a:prstGeom>
          <a:solidFill>
            <a:srgbClr val="FFF1D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6FEA4-3B5A-5F45-3106-68B2E850F6F6}"/>
              </a:ext>
            </a:extLst>
          </p:cNvPr>
          <p:cNvGrpSpPr/>
          <p:nvPr/>
        </p:nvGrpSpPr>
        <p:grpSpPr>
          <a:xfrm>
            <a:off x="6324600" y="0"/>
            <a:ext cx="5638800" cy="1333500"/>
            <a:chOff x="5905500" y="-17318"/>
            <a:chExt cx="5638800" cy="1333500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4B139027-9A55-0372-60FA-3FE49979E6AB}"/>
                </a:ext>
              </a:extLst>
            </p:cNvPr>
            <p:cNvSpPr/>
            <p:nvPr/>
          </p:nvSpPr>
          <p:spPr>
            <a:xfrm flipV="1">
              <a:off x="5905500" y="-17318"/>
              <a:ext cx="5638800" cy="1333500"/>
            </a:xfrm>
            <a:prstGeom prst="round2SameRect">
              <a:avLst>
                <a:gd name="adj1" fmla="val 30303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2A6833-437B-B9D9-8DAC-9C421021EDE8}"/>
                </a:ext>
              </a:extLst>
            </p:cNvPr>
            <p:cNvSpPr txBox="1"/>
            <p:nvPr/>
          </p:nvSpPr>
          <p:spPr>
            <a:xfrm>
              <a:off x="6286500" y="314421"/>
              <a:ext cx="487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863D48-5462-74B8-EBF4-B58A22ABB418}"/>
              </a:ext>
            </a:extLst>
          </p:cNvPr>
          <p:cNvSpPr txBox="1"/>
          <p:nvPr/>
        </p:nvSpPr>
        <p:spPr>
          <a:xfrm>
            <a:off x="5524500" y="6432787"/>
            <a:ext cx="11925300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ΔU = A + Q = 100 + 10 = 110 (kJ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24D7B6-86F0-41A2-9853-B36C1B205E21}"/>
              </a:ext>
            </a:extLst>
          </p:cNvPr>
          <p:cNvGrpSpPr/>
          <p:nvPr/>
        </p:nvGrpSpPr>
        <p:grpSpPr>
          <a:xfrm>
            <a:off x="727364" y="1670217"/>
            <a:ext cx="16722436" cy="3815606"/>
            <a:chOff x="727364" y="1670217"/>
            <a:chExt cx="16722436" cy="381560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05705F-E7C5-3988-5B2E-CBBAEF06A2EE}"/>
                </a:ext>
              </a:extLst>
            </p:cNvPr>
            <p:cNvSpPr/>
            <p:nvPr/>
          </p:nvSpPr>
          <p:spPr>
            <a:xfrm>
              <a:off x="762000" y="2171700"/>
              <a:ext cx="16687800" cy="33141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C7772-72C5-02CE-D6F8-057B87795302}"/>
                </a:ext>
              </a:extLst>
            </p:cNvPr>
            <p:cNvSpPr txBox="1"/>
            <p:nvPr/>
          </p:nvSpPr>
          <p:spPr>
            <a:xfrm>
              <a:off x="1340644" y="2531179"/>
              <a:ext cx="15606712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khí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10 kJ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lên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thời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lớn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100 kJ.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thiên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khí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3D8CA2-5EEB-7F19-796C-47F3F90B87D3}"/>
                </a:ext>
              </a:extLst>
            </p:cNvPr>
            <p:cNvSpPr/>
            <p:nvPr/>
          </p:nvSpPr>
          <p:spPr>
            <a:xfrm>
              <a:off x="727364" y="1670217"/>
              <a:ext cx="2320636" cy="97515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1: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C6783B-81C2-5B69-F27C-D735788A8ED1}"/>
              </a:ext>
            </a:extLst>
          </p:cNvPr>
          <p:cNvSpPr txBox="1"/>
          <p:nvPr/>
        </p:nvSpPr>
        <p:spPr>
          <a:xfrm>
            <a:off x="9677400" y="560536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830CE76E-78AD-39A7-87C7-A1392B880FC3}"/>
              </a:ext>
            </a:extLst>
          </p:cNvPr>
          <p:cNvSpPr/>
          <p:nvPr/>
        </p:nvSpPr>
        <p:spPr>
          <a:xfrm rot="18054504">
            <a:off x="16063229" y="4326828"/>
            <a:ext cx="2075385" cy="1848604"/>
          </a:xfrm>
          <a:custGeom>
            <a:avLst/>
            <a:gdLst/>
            <a:ahLst/>
            <a:cxnLst/>
            <a:rect l="l" t="t" r="r" b="b"/>
            <a:pathLst>
              <a:path w="2680967" h="2388013">
                <a:moveTo>
                  <a:pt x="0" y="0"/>
                </a:moveTo>
                <a:lnTo>
                  <a:pt x="2680967" y="0"/>
                </a:lnTo>
                <a:lnTo>
                  <a:pt x="2680967" y="2388013"/>
                </a:lnTo>
                <a:lnTo>
                  <a:pt x="0" y="2388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4E4B-1C60-D2C2-0D20-CA6185632C5A}"/>
              </a:ext>
            </a:extLst>
          </p:cNvPr>
          <p:cNvSpPr txBox="1"/>
          <p:nvPr/>
        </p:nvSpPr>
        <p:spPr>
          <a:xfrm>
            <a:off x="898526" y="6293171"/>
            <a:ext cx="3997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E2AD6-6BC4-27C7-70B2-E052C2FA6743}"/>
              </a:ext>
            </a:extLst>
          </p:cNvPr>
          <p:cNvSpPr txBox="1"/>
          <p:nvPr/>
        </p:nvSpPr>
        <p:spPr>
          <a:xfrm>
            <a:off x="1578956" y="7228262"/>
            <a:ext cx="29846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= 10 kJ </a:t>
            </a:r>
          </a:p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100 kJ</a:t>
            </a:r>
          </a:p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ΔU =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0385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E59F38-138F-DBD2-960A-8CC8789B8C66}"/>
              </a:ext>
            </a:extLst>
          </p:cNvPr>
          <p:cNvSpPr/>
          <p:nvPr/>
        </p:nvSpPr>
        <p:spPr>
          <a:xfrm>
            <a:off x="1156855" y="853830"/>
            <a:ext cx="2320636" cy="975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8BE6F3-5EE0-B03A-74AF-8E9F722C64FB}"/>
              </a:ext>
            </a:extLst>
          </p:cNvPr>
          <p:cNvGrpSpPr/>
          <p:nvPr/>
        </p:nvGrpSpPr>
        <p:grpSpPr>
          <a:xfrm>
            <a:off x="1143000" y="1638300"/>
            <a:ext cx="15882257" cy="7880842"/>
            <a:chOff x="1143000" y="1638300"/>
            <a:chExt cx="15882257" cy="78808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FD4E5E-EFD3-A5DE-6678-3B9DD66CC604}"/>
                </a:ext>
              </a:extLst>
            </p:cNvPr>
            <p:cNvSpPr txBox="1"/>
            <p:nvPr/>
          </p:nvSpPr>
          <p:spPr>
            <a:xfrm>
              <a:off x="1175657" y="1638300"/>
              <a:ext cx="15849600" cy="3086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7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cấp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25 J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khí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xi-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lanh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nằm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ngang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khí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nở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đẩy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pit-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tông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xi-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lanh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10 cm.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F0E32D-1261-E420-6755-70831B9034A6}"/>
                </a:ext>
              </a:extLst>
            </p:cNvPr>
            <p:cNvSpPr txBox="1"/>
            <p:nvPr/>
          </p:nvSpPr>
          <p:spPr>
            <a:xfrm>
              <a:off x="1143000" y="5371212"/>
              <a:ext cx="9906000" cy="4147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70000"/>
                </a:lnSpc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lực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ma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giữa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pit-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20 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chuyển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pit-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ACE7B-F7DD-A74C-91E4-7AFC568B0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9" b="25873"/>
          <a:stretch/>
        </p:blipFill>
        <p:spPr>
          <a:xfrm>
            <a:off x="14478000" y="113593"/>
            <a:ext cx="3211800" cy="1981200"/>
          </a:xfrm>
          <a:prstGeom prst="rect">
            <a:avLst/>
          </a:prstGeom>
        </p:spPr>
      </p:pic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17E689CA-4E6B-76E7-6158-A8073B4AF7F9}"/>
              </a:ext>
            </a:extLst>
          </p:cNvPr>
          <p:cNvSpPr/>
          <p:nvPr/>
        </p:nvSpPr>
        <p:spPr>
          <a:xfrm>
            <a:off x="11734800" y="5241471"/>
            <a:ext cx="4261757" cy="3429000"/>
          </a:xfrm>
          <a:prstGeom prst="roundRect">
            <a:avLst>
              <a:gd name="adj" fmla="val 9120"/>
            </a:avLst>
          </a:prstGeom>
          <a:solidFill>
            <a:srgbClr val="FFF1D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DD6AB-247D-886A-2E66-C103B6C9B54D}"/>
              </a:ext>
            </a:extLst>
          </p:cNvPr>
          <p:cNvSpPr txBox="1"/>
          <p:nvPr/>
        </p:nvSpPr>
        <p:spPr>
          <a:xfrm>
            <a:off x="11795024" y="5666665"/>
            <a:ext cx="3997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BEB3D-3ED6-2642-DA2E-67C89AB81189}"/>
              </a:ext>
            </a:extLst>
          </p:cNvPr>
          <p:cNvSpPr txBox="1"/>
          <p:nvPr/>
        </p:nvSpPr>
        <p:spPr>
          <a:xfrm>
            <a:off x="12599074" y="6468305"/>
            <a:ext cx="29846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= 25 J </a:t>
            </a:r>
          </a:p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= 20 N</a:t>
            </a:r>
          </a:p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ΔU =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33398-F866-1A86-38DB-1462687ABC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99" y="5095422"/>
            <a:ext cx="5410200" cy="4212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8184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1312" y="1562100"/>
            <a:ext cx="18950623" cy="8724900"/>
          </a:xfrm>
          <a:custGeom>
            <a:avLst/>
            <a:gdLst/>
            <a:ahLst/>
            <a:cxnLst/>
            <a:rect l="l" t="t" r="r" b="b"/>
            <a:pathLst>
              <a:path w="22661247" h="9269210">
                <a:moveTo>
                  <a:pt x="0" y="0"/>
                </a:moveTo>
                <a:lnTo>
                  <a:pt x="22661247" y="0"/>
                </a:lnTo>
                <a:lnTo>
                  <a:pt x="22661247" y="9269210"/>
                </a:lnTo>
                <a:lnTo>
                  <a:pt x="0" y="9269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1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BE73F-F42A-1230-E695-DAA2DF8C3028}"/>
              </a:ext>
            </a:extLst>
          </p:cNvPr>
          <p:cNvSpPr txBox="1"/>
          <p:nvPr/>
        </p:nvSpPr>
        <p:spPr>
          <a:xfrm>
            <a:off x="7810499" y="4953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E41532-A8E4-D6F4-1D1A-290BE0603467}"/>
              </a:ext>
            </a:extLst>
          </p:cNvPr>
          <p:cNvSpPr txBox="1"/>
          <p:nvPr/>
        </p:nvSpPr>
        <p:spPr>
          <a:xfrm>
            <a:off x="1371599" y="2498580"/>
            <a:ext cx="15544800" cy="695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= Fs = 20.0,1 = 2 (J).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ΔU = A + Q.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-2 J;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= +25 J.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ΔU = -2 + 25 = 23 (J).</a:t>
            </a:r>
          </a:p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ΔU = 23 J.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578B39-89F4-3D43-1171-82E857C8E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07342"/>
            <a:ext cx="1752600" cy="2032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F5993-A7E9-FAAD-6C0B-38992D47C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365374"/>
            <a:ext cx="2542252" cy="2719052"/>
          </a:xfrm>
          <a:prstGeom prst="rect">
            <a:avLst/>
          </a:prstGeom>
        </p:spPr>
      </p:pic>
      <p:sp>
        <p:nvSpPr>
          <p:cNvPr id="4" name="Rounded Rectangle 36">
            <a:extLst>
              <a:ext uri="{FF2B5EF4-FFF2-40B4-BE49-F238E27FC236}">
                <a16:creationId xmlns:a16="http://schemas.microsoft.com/office/drawing/2014/main" id="{2C20E16C-9D85-380F-63C8-0D34BB28F29D}"/>
              </a:ext>
            </a:extLst>
          </p:cNvPr>
          <p:cNvSpPr/>
          <p:nvPr/>
        </p:nvSpPr>
        <p:spPr>
          <a:xfrm>
            <a:off x="13261521" y="1197743"/>
            <a:ext cx="4261757" cy="3429000"/>
          </a:xfrm>
          <a:prstGeom prst="roundRect">
            <a:avLst>
              <a:gd name="adj" fmla="val 9120"/>
            </a:avLst>
          </a:prstGeom>
          <a:solidFill>
            <a:srgbClr val="FFF1D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C5B4F-59DC-CAE4-574E-0CF2517E0FD4}"/>
              </a:ext>
            </a:extLst>
          </p:cNvPr>
          <p:cNvSpPr txBox="1"/>
          <p:nvPr/>
        </p:nvSpPr>
        <p:spPr>
          <a:xfrm>
            <a:off x="13321745" y="1622937"/>
            <a:ext cx="3997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6A1B0-E9AA-C002-26AF-34463D7F2D9E}"/>
              </a:ext>
            </a:extLst>
          </p:cNvPr>
          <p:cNvSpPr txBox="1"/>
          <p:nvPr/>
        </p:nvSpPr>
        <p:spPr>
          <a:xfrm>
            <a:off x="14125795" y="2424577"/>
            <a:ext cx="29846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 = 25 J </a:t>
            </a:r>
          </a:p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= 20 N</a:t>
            </a:r>
          </a:p>
          <a:p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ΔU =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946C48-2CE9-252C-A0E6-5AC5460912D1}"/>
              </a:ext>
            </a:extLst>
          </p:cNvPr>
          <p:cNvSpPr/>
          <p:nvPr/>
        </p:nvSpPr>
        <p:spPr>
          <a:xfrm>
            <a:off x="1156855" y="853830"/>
            <a:ext cx="2320636" cy="975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D8CDEE-326B-8BA4-7AF9-E58AC86E3B10}"/>
              </a:ext>
            </a:extLst>
          </p:cNvPr>
          <p:cNvGrpSpPr/>
          <p:nvPr/>
        </p:nvGrpSpPr>
        <p:grpSpPr>
          <a:xfrm>
            <a:off x="914400" y="2400300"/>
            <a:ext cx="10591800" cy="7162800"/>
            <a:chOff x="914400" y="2400300"/>
            <a:chExt cx="10591800" cy="7162800"/>
          </a:xfrm>
        </p:grpSpPr>
        <p:grpSp>
          <p:nvGrpSpPr>
            <p:cNvPr id="4" name="Group 4"/>
            <p:cNvGrpSpPr/>
            <p:nvPr/>
          </p:nvGrpSpPr>
          <p:grpSpPr>
            <a:xfrm>
              <a:off x="914400" y="2400300"/>
              <a:ext cx="10591800" cy="7162800"/>
              <a:chOff x="0" y="0"/>
              <a:chExt cx="7109054" cy="434230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7113266" cy="4342309"/>
              </a:xfrm>
              <a:custGeom>
                <a:avLst/>
                <a:gdLst/>
                <a:ahLst/>
                <a:cxnLst/>
                <a:rect l="l" t="t" r="r" b="b"/>
                <a:pathLst>
                  <a:path w="7113266" h="434230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96744" y="12454"/>
                    </a:cubicBezTo>
                    <a:cubicBezTo>
                      <a:pt x="5575168" y="12671"/>
                      <a:pt x="6839198" y="0"/>
                      <a:pt x="6839198" y="0"/>
                    </a:cubicBezTo>
                    <a:cubicBezTo>
                      <a:pt x="6906662" y="0"/>
                      <a:pt x="6982599" y="0"/>
                      <a:pt x="7061372" y="85073"/>
                    </a:cubicBezTo>
                    <a:cubicBezTo>
                      <a:pt x="7104350" y="131488"/>
                      <a:pt x="7105418" y="240224"/>
                      <a:pt x="7105823" y="320281"/>
                    </a:cubicBezTo>
                    <a:cubicBezTo>
                      <a:pt x="7105823" y="320281"/>
                      <a:pt x="7104119" y="2970288"/>
                      <a:pt x="7104119" y="3579725"/>
                    </a:cubicBezTo>
                    <a:cubicBezTo>
                      <a:pt x="7104119" y="3793883"/>
                      <a:pt x="7113267" y="4093062"/>
                      <a:pt x="7113267" y="4093062"/>
                    </a:cubicBezTo>
                    <a:cubicBezTo>
                      <a:pt x="7113267" y="4221731"/>
                      <a:pt x="7109097" y="4342309"/>
                      <a:pt x="6856259" y="4334174"/>
                    </a:cubicBezTo>
                    <a:cubicBezTo>
                      <a:pt x="6856259" y="4334174"/>
                      <a:pt x="6479787" y="4313876"/>
                      <a:pt x="5739135" y="4321474"/>
                    </a:cubicBezTo>
                    <a:cubicBezTo>
                      <a:pt x="1873467" y="4329609"/>
                      <a:pt x="304023" y="4342309"/>
                      <a:pt x="304023" y="4342309"/>
                    </a:cubicBezTo>
                    <a:cubicBezTo>
                      <a:pt x="132548" y="4342309"/>
                      <a:pt x="4213" y="4241240"/>
                      <a:pt x="8532" y="4038692"/>
                    </a:cubicBezTo>
                    <a:cubicBezTo>
                      <a:pt x="8532" y="4038692"/>
                      <a:pt x="9630" y="3540151"/>
                      <a:pt x="4815" y="127959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5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3397E9-7540-22BD-A1FE-6C6826D775D8}"/>
                </a:ext>
              </a:extLst>
            </p:cNvPr>
            <p:cNvSpPr txBox="1"/>
            <p:nvPr/>
          </p:nvSpPr>
          <p:spPr>
            <a:xfrm>
              <a:off x="1333824" y="2760914"/>
              <a:ext cx="9746672" cy="6441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Muốn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30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lít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40</a:t>
              </a:r>
              <a:r>
                <a:rPr lang="en-US" sz="4000" baseline="30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đổ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bao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lít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sôi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áp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suất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bao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nhiêu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lít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10</a:t>
              </a:r>
              <a:r>
                <a:rPr lang="en-US" sz="4000" baseline="30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C?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riêng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 kg/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lít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;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bỏ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qua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thay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riêng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trao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bên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A7A3A1-00D7-63E3-E055-632CE1C61407}"/>
              </a:ext>
            </a:extLst>
          </p:cNvPr>
          <p:cNvGrpSpPr/>
          <p:nvPr/>
        </p:nvGrpSpPr>
        <p:grpSpPr>
          <a:xfrm>
            <a:off x="12728100" y="-952500"/>
            <a:ext cx="6248400" cy="7647717"/>
            <a:chOff x="10862287" y="0"/>
            <a:chExt cx="7791984" cy="7954015"/>
          </a:xfrm>
        </p:grpSpPr>
        <p:sp>
          <p:nvSpPr>
            <p:cNvPr id="3" name="Freeform 3"/>
            <p:cNvSpPr/>
            <p:nvPr/>
          </p:nvSpPr>
          <p:spPr>
            <a:xfrm rot="-2219565" flipH="1" flipV="1">
              <a:off x="10862287" y="649199"/>
              <a:ext cx="7791984" cy="7304816"/>
            </a:xfrm>
            <a:custGeom>
              <a:avLst/>
              <a:gdLst/>
              <a:ahLst/>
              <a:cxnLst/>
              <a:rect l="l" t="t" r="r" b="b"/>
              <a:pathLst>
                <a:path w="7190812" h="6741230">
                  <a:moveTo>
                    <a:pt x="7190812" y="6741230"/>
                  </a:moveTo>
                  <a:lnTo>
                    <a:pt x="0" y="6741230"/>
                  </a:lnTo>
                  <a:lnTo>
                    <a:pt x="0" y="0"/>
                  </a:lnTo>
                  <a:lnTo>
                    <a:pt x="7190812" y="0"/>
                  </a:lnTo>
                  <a:lnTo>
                    <a:pt x="7190812" y="674123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910" b="-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24C579-B7D7-8545-3900-E642A08ECAA8}"/>
                </a:ext>
              </a:extLst>
            </p:cNvPr>
            <p:cNvGrpSpPr/>
            <p:nvPr/>
          </p:nvGrpSpPr>
          <p:grpSpPr>
            <a:xfrm>
              <a:off x="13309295" y="0"/>
              <a:ext cx="4133575" cy="6941465"/>
              <a:chOff x="13309295" y="0"/>
              <a:chExt cx="4133575" cy="6941465"/>
            </a:xfrm>
          </p:grpSpPr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509067A8-3AFD-D1F1-92AF-F61E9D1570B1}"/>
                  </a:ext>
                </a:extLst>
              </p:cNvPr>
              <p:cNvSpPr/>
              <p:nvPr/>
            </p:nvSpPr>
            <p:spPr>
              <a:xfrm>
                <a:off x="13309295" y="4301607"/>
                <a:ext cx="1953495" cy="2639858"/>
              </a:xfrm>
              <a:custGeom>
                <a:avLst/>
                <a:gdLst/>
                <a:ahLst/>
                <a:cxnLst/>
                <a:rect l="l" t="t" r="r" b="b"/>
                <a:pathLst>
                  <a:path w="3044952" h="4114800">
                    <a:moveTo>
                      <a:pt x="0" y="0"/>
                    </a:moveTo>
                    <a:lnTo>
                      <a:pt x="3044952" y="0"/>
                    </a:lnTo>
                    <a:lnTo>
                      <a:pt x="304495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30365F15-A42C-6082-5D71-16CC9FC1783F}"/>
                  </a:ext>
                </a:extLst>
              </p:cNvPr>
              <p:cNvSpPr/>
              <p:nvPr/>
            </p:nvSpPr>
            <p:spPr>
              <a:xfrm>
                <a:off x="13733870" y="0"/>
                <a:ext cx="3709000" cy="5279716"/>
              </a:xfrm>
              <a:custGeom>
                <a:avLst/>
                <a:gdLst/>
                <a:ahLst/>
                <a:cxnLst/>
                <a:rect l="l" t="t" r="r" b="b"/>
                <a:pathLst>
                  <a:path w="5781294" h="8229600">
                    <a:moveTo>
                      <a:pt x="0" y="0"/>
                    </a:moveTo>
                    <a:lnTo>
                      <a:pt x="5781294" y="0"/>
                    </a:lnTo>
                    <a:lnTo>
                      <a:pt x="5781294" y="8229600"/>
                    </a:lnTo>
                    <a:lnTo>
                      <a:pt x="0" y="8229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B6A1B4DD-6D0F-7F57-CBE8-E22C5D9DDDDE}"/>
              </a:ext>
            </a:extLst>
          </p:cNvPr>
          <p:cNvSpPr/>
          <p:nvPr/>
        </p:nvSpPr>
        <p:spPr>
          <a:xfrm>
            <a:off x="12559479" y="6166757"/>
            <a:ext cx="4585521" cy="3429000"/>
          </a:xfrm>
          <a:prstGeom prst="roundRect">
            <a:avLst>
              <a:gd name="adj" fmla="val 9120"/>
            </a:avLst>
          </a:prstGeom>
          <a:solidFill>
            <a:srgbClr val="FFF1D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16C2C-B1DD-BD33-DF30-92FE8C2F142B}"/>
              </a:ext>
            </a:extLst>
          </p:cNvPr>
          <p:cNvSpPr txBox="1"/>
          <p:nvPr/>
        </p:nvSpPr>
        <p:spPr>
          <a:xfrm>
            <a:off x="12829733" y="6315448"/>
            <a:ext cx="3997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D2A71-D416-F36F-AA6F-92DB952781FD}"/>
                  </a:ext>
                </a:extLst>
              </p:cNvPr>
              <p:cNvSpPr txBox="1"/>
              <p:nvPr/>
            </p:nvSpPr>
            <p:spPr>
              <a:xfrm>
                <a:off x="13035073" y="6982587"/>
                <a:ext cx="3991503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4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30 </a:t>
                </a:r>
              </a:p>
              <a:p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D2A71-D416-F36F-AA6F-92DB9527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73" y="6982587"/>
                <a:ext cx="3991503" cy="2554545"/>
              </a:xfrm>
              <a:prstGeom prst="rect">
                <a:avLst/>
              </a:prstGeom>
              <a:blipFill>
                <a:blip r:embed="rId9"/>
                <a:stretch>
                  <a:fillRect l="-5344" t="-4296" r="-381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BFC0E8E-9023-4887-8912-A97D3E90EF86}"/>
  <p:tag name="ISPRING_RESOURCE_FOLDER" val="D:\UEd\Phương tiện dạy học Vật lí\cuối kì\b7_bai_tap_ve_vat_li_nhiet\"/>
  <p:tag name="ISPRING_PRESENTATION_PATH" val="D:\UEd\Phương tiện dạy học Vật lí\cuối kì\b7_bai_tap_ve_vat_li_nhiet.pptx"/>
  <p:tag name="ISPRING_PROJECT_FOLDER_UPDATED" val="1"/>
  <p:tag name="ISPRING_PROJECT_VERSION" val="9.3"/>
  <p:tag name="ISPRING_SCREEN_RECS_UPDATED" val="D:\UEd\Phương tiện dạy học Vật lí\cuối kì\b7_bai_tap_ve_vat_li_nhiet\"/>
  <p:tag name="ISPRING_PRESENTATION_INFO_2" val="&lt;?xml version=&quot;1.0&quot; encoding=&quot;UTF-8&quot; standalone=&quot;no&quot; ?&gt;&#10;&lt;presentation2&gt;&#10;&#10;  &lt;slides&gt;&#10;    &lt;slide id=&quot;{E0703CD8-20DA-4474-AEDF-643AB2576B5F}&quot; pptId=&quot;256&quot;/&gt;&#10;    &lt;slide id=&quot;{EDDF339A-2044-4B1F-8AD2-F3019D634064}&quot; pptId=&quot;266&quot;/&gt;&#10;    &lt;slide id=&quot;{4475D83B-D823-4B71-BCCA-051F5D270B47}&quot; pptId=&quot;257&quot;/&gt;&#10;    &lt;slide id=&quot;{25A7AAF1-E571-40ED-A5DE-C2101F4680BB}&quot; pptId=&quot;280&quot;/&gt;&#10;    &lt;slide id=&quot;{DF7B511D-E21E-4A82-8468-1DCF007ABF9F}&quot; pptId=&quot;269&quot;/&gt;&#10;    &lt;slide id=&quot;{E6E0F653-7DFE-450A-AE1D-516961C38CC7}&quot; pptId=&quot;282&quot;/&gt;&#10;    &lt;slide id=&quot;{DA919A61-6D20-4E71-8191-00E525F96C25}&quot; pptId=&quot;284&quot;/&gt;&#10;    &lt;slide id=&quot;{16B2CB3E-5791-4314-B57E-965143CDD0D0}&quot; pptId=&quot;261&quot;/&gt;&#10;    &lt;slide id=&quot;{23F7BAB2-3B9B-47FA-AEBE-74C6BAC57643}&quot; pptId=&quot;259&quot;/&gt;&#10;    &lt;slide id=&quot;{20DFA232-3287-4F68-BC4E-AD0FC29CF3E7}&quot; pptId=&quot;288&quot;/&gt;&#10;    &lt;slide id=&quot;{7A1F9736-E350-46AF-85A8-552994199C04}&quot; pptId=&quot;263&quot;/&gt;&#10;    &lt;slide id=&quot;{7EAEB06C-2CA3-4FF5-B796-CF799C640B1D}&quot; pptId=&quot;260&quot;/&gt;&#10;    &lt;slide id=&quot;{E3552775-07C3-4247-953D-9B66433757E9}&quot; pptId=&quot;291&quot;/&gt;&#10;    &lt;slide id=&quot;{A30FD4DE-4D5F-448F-B15D-22BA02CA5AC2}&quot; pptId=&quot;316&quot;/&gt;&#10;    &lt;slide id=&quot;{F35AF20E-4F97-4E87-BF0F-32655C0A2C17}&quot; pptId=&quot;277&quot;/&gt;&#10;    &lt;slide id=&quot;{D0FF02E3-59CB-4C32-B160-1EA36A9FE204}&quot; pptId=&quot;287&quot;/&gt;&#10;    &lt;slide id=&quot;{C7B9C4BE-76C8-45F7-BDDA-AAB3497109D4}&quot; pptId=&quot;305&quot;/&gt;&#10;    &lt;slide id=&quot;{68DD37A2-20B8-4E75-AB88-CAFBA22EABFE}&quot; pptId=&quot;309&quot;/&gt;&#10;    &lt;slide id=&quot;{78EDD930-E0F4-48B7-90E6-C5BBBF786451}&quot; pptId=&quot;314&quot;/&gt;&#10;    &lt;slide id=&quot;{80F3B1B3-65C4-431F-88C3-B66FE3C8C7FB}&quot; pptId=&quot;315&quot;/&gt;&#10;  &lt;/slides&gt;&#10;&#10;  &lt;narration&gt;&#10;    &lt;audioTracks&gt;&#10;      &lt;audioTrack muted=&quot;false&quot; name=&quot;Audio 15&quot; resource=&quot;30da78d1&quot; slideId=&quot;{E0703CD8-20DA-4474-AEDF-643AB2576B5F}&quot; startTime=&quot;0&quot; volume=&quot;1&quot;&gt;&#10;        &lt;audio channels=&quot;1&quot; format=&quot;s16&quot; sampleRate=&quot;44100&quot;/&gt;&#10;      &lt;/audioTrack&gt;&#10;      &lt;audioTrack muted=&quot;false&quot; name=&quot;Audio 16&quot; resource=&quot;78509f57&quot; slideId=&quot;{EDDF339A-2044-4B1F-8AD2-F3019D634064}&quot; startTime=&quot;0&quot; volume=&quot;1&quot;&gt;&#10;        &lt;audio channels=&quot;1&quot; format=&quot;s16&quot; sampleRate=&quot;44100&quot;/&gt;&#10;      &lt;/audioTrack&gt;&#10;      &lt;audioTrack muted=&quot;false&quot; name=&quot;Audio 17&quot; resource=&quot;15807439&quot; slideId=&quot;{4475D83B-D823-4B71-BCCA-051F5D270B47}&quot; startTime=&quot;0&quot; volume=&quot;1&quot;&gt;&#10;        &lt;audio channels=&quot;1&quot; format=&quot;s16&quot; sampleRate=&quot;44100&quot;/&gt;&#10;      &lt;/audioTrack&gt;&#10;      &lt;audioTrack muted=&quot;false&quot; name=&quot;Audio 18&quot; resource=&quot;114d56f1&quot; slideId=&quot;{25A7AAF1-E571-40ED-A5DE-C2101F4680BB}&quot; startTime=&quot;0&quot; volume=&quot;1&quot;&gt;&#10;        &lt;audio channels=&quot;1&quot; format=&quot;s16&quot; sampleRate=&quot;44100&quot;/&gt;&#10;      &lt;/audioTrack&gt;&#10;      &lt;audioTrack muted=&quot;false&quot; name=&quot;Audio 19&quot; resource=&quot;de3e7505&quot; slideId=&quot;{DF7B511D-E21E-4A82-8468-1DCF007ABF9F}&quot; startTime=&quot;0&quot; volume=&quot;1&quot;&gt;&#10;        &lt;audio channels=&quot;1&quot; format=&quot;s16&quot; sampleRate=&quot;44100&quot;/&gt;&#10;      &lt;/audioTrack&gt;&#10;      &lt;audioTrack muted=&quot;false&quot; name=&quot;Audio 20&quot; resource=&quot;85b384fc&quot; slideId=&quot;{E6E0F653-7DFE-450A-AE1D-516961C38CC7}&quot; startTime=&quot;0&quot; volume=&quot;1&quot;&gt;&#10;        &lt;audio channels=&quot;1&quot; format=&quot;s16&quot; sampleRate=&quot;44100&quot;/&gt;&#10;      &lt;/audioTrack&gt;&#10;      &lt;audioTrack muted=&quot;false&quot; name=&quot;Audio 21&quot; resource=&quot;86244d01&quot; slideId=&quot;{DA919A61-6D20-4E71-8191-00E525F96C25}&quot; startTime=&quot;0&quot; volume=&quot;1&quot;&gt;&#10;        &lt;audio channels=&quot;1&quot; format=&quot;s16&quot; sampleRate=&quot;44100&quot;/&gt;&#10;      &lt;/audioTrack&gt;&#10;      &lt;audioTrack muted=&quot;false&quot; name=&quot;Audio 22&quot; resource=&quot;74c00ee7&quot; slideId=&quot;{16B2CB3E-5791-4314-B57E-965143CDD0D0}&quot; startTime=&quot;0&quot; volume=&quot;1&quot;&gt;&#10;        &lt;audio channels=&quot;1&quot; format=&quot;s16&quot; sampleRate=&quot;44100&quot;/&gt;&#10;      &lt;/audioTrack&gt;&#10;      &lt;audioTrack muted=&quot;false&quot; name=&quot;Audio 23&quot; resource=&quot;68f34f39&quot; slideId=&quot;{23F7BAB2-3B9B-47FA-AEBE-74C6BAC57643}&quot; startTime=&quot;0&quot; volume=&quot;1&quot;&gt;&#10;        &lt;audio channels=&quot;1&quot; format=&quot;s16&quot; sampleRate=&quot;44100&quot;/&gt;&#10;      &lt;/audioTrack&gt;&#10;      &lt;audioTrack muted=&quot;false&quot; name=&quot;Audio 24&quot; resource=&quot;bb9b2783&quot; slideId=&quot;{20DFA232-3287-4F68-BC4E-AD0FC29CF3E7}&quot; startTime=&quot;0&quot; volume=&quot;1&quot;&gt;&#10;        &lt;audio channels=&quot;1&quot; format=&quot;s16&quot; sampleRate=&quot;44100&quot;/&gt;&#10;      &lt;/audioTrack&gt;&#10;      &lt;audioTrack muted=&quot;false&quot; name=&quot;Audio 25&quot; resource=&quot;7d14f358&quot; slideId=&quot;{7A1F9736-E350-46AF-85A8-552994199C04}&quot; startTime=&quot;0&quot; volume=&quot;1&quot;&gt;&#10;        &lt;audio channels=&quot;1&quot; format=&quot;s16&quot; sampleRate=&quot;44100&quot;/&gt;&#10;      &lt;/audioTrack&gt;&#10;      &lt;audioTrack muted=&quot;false&quot; name=&quot;Audio 26&quot; resource=&quot;8dbf71d7&quot; slideId=&quot;{7EAEB06C-2CA3-4FF5-B796-CF799C640B1D}&quot; startTime=&quot;0&quot; volume=&quot;1&quot;&gt;&#10;        &lt;audio channels=&quot;1&quot; format=&quot;s16&quot; sampleRate=&quot;44100&quot;/&gt;&#10;      &lt;/audioTrack&gt;&#10;      &lt;audioTrack muted=&quot;false&quot; name=&quot;Audio 27&quot; resource=&quot;8aa9facf&quot; slideId=&quot;{E3552775-07C3-4247-953D-9B66433757E9}&quot; startTime=&quot;0&quot; volume=&quot;1&quot;&gt;&#10;        &lt;audio channels=&quot;1&quot; format=&quot;s16&quot; sampleRate=&quot;44100&quot;/&gt;&#10;      &lt;/audioTrack&gt;&#10;      &lt;audioTrack muted=&quot;false&quot; name=&quot;Audio 28&quot; resource=&quot;6ddeb6c2&quot; slideId=&quot;{A30FD4DE-4D5F-448F-B15D-22BA02CA5AC2}&quot; startTime=&quot;0&quot; volume=&quot;1&quot;&gt;&#10;        &lt;audio channels=&quot;1&quot; format=&quot;s16&quot; sampleRate=&quot;44100&quot;/&gt;&#10;      &lt;/audioTrack&gt;&#10;      &lt;audioTrack muted=&quot;false&quot; name=&quot;Audio 29&quot; resource=&quot;208796dc&quot; slideId=&quot;{F35AF20E-4F97-4E87-BF0F-32655C0A2C17}&quot; startTime=&quot;0&quot; volume=&quot;1&quot;&gt;&#10;        &lt;audio channels=&quot;1&quot; format=&quot;s16&quot; sampleRate=&quot;44100&quot;/&gt;&#10;      &lt;/audioTrack&gt;&#10;      &lt;audioTrack muted=&quot;false&quot; name=&quot;Audio 30&quot; resource=&quot;9c1e0bd7&quot; slideId=&quot;{D0FF02E3-59CB-4C32-B160-1EA36A9FE204}&quot; startTime=&quot;0&quot; volume=&quot;1&quot;&gt;&#10;        &lt;audio channels=&quot;1&quot; format=&quot;s16&quot; sampleRate=&quot;44100&quot;/&gt;&#10;      &lt;/audioTrack&gt;&#10;      &lt;audioTrack muted=&quot;false&quot; name=&quot;Audio 31&quot; resource=&quot;752dff44&quot; slideId=&quot;{C7B9C4BE-76C8-45F7-BDDA-AAB3497109D4}&quot; startTime=&quot;0&quot; volume=&quot;1&quot;&gt;&#10;        &lt;audio channels=&quot;1&quot; format=&quot;s16&quot; sampleRate=&quot;44100&quot;/&gt;&#10;      &lt;/audioTrack&gt;&#10;      &lt;audioTrack muted=&quot;false&quot; name=&quot;Audio 32&quot; resource=&quot;bdd7ba85&quot; slideId=&quot;{68DD37A2-20B8-4E75-AB88-CAFBA22EABFE}&quot; startTime=&quot;0&quot; volume=&quot;1&quot;&gt;&#10;        &lt;audio channels=&quot;1&quot; format=&quot;s16&quot; sampleRate=&quot;44100&quot;/&gt;&#10;      &lt;/audioTrack&gt;&#10;      &lt;audioTrack muted=&quot;false&quot; name=&quot;Audio 33&quot; resource=&quot;2881c780&quot; slideId=&quot;{78EDD930-E0F4-48B7-90E6-C5BBBF786451}&quot; startTime=&quot;0&quot; volume=&quot;1&quot;&gt;&#10;        &lt;audio channels=&quot;1&quot; format=&quot;s16&quot; sampleRate=&quot;44100&quot;/&gt;&#10;      &lt;/audioTrack&gt;&#10;      &lt;audioTrack muted=&quot;false&quot; name=&quot;Audio 34&quot; resource=&quot;71087fba&quot; slideId=&quot;{80F3B1B3-65C4-431F-88C3-B66FE3C8C7FB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ADD4EE51-8F3F-4526-AD05-0347EE62B8F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*\uFFFD\u0004\uFFFD{97D16828-5A51-4266-AF3C-099839972F09}&quot;,&quot;D:\\UEd\\Phương tiện dạy học Vật lí\\cuối kì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80.000000"/>
  <p:tag name="ISPRING_PRESENTATION_TITLE" val="b7_bai_tap_ve_vat_li_nhie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3.624"/>
  <p:tag name="TIMING" val="|1.153|0.855|24.375"/>
  <p:tag name="ISPRING_SLIDE_ID_2" val="{23F7BAB2-3B9B-47FA-AEBE-74C6BAC57643}"/>
  <p:tag name="GENSWF_SLIDE_UID" val="{D6B40B69-ACE6-4294-B792-9CA0EA6F0CED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203"/>
  <p:tag name="TIMING" val="|0.526|0.697|0.76|0.653|1.046|0.981|0.672|0.663|0.994|2.14"/>
  <p:tag name="ISPRING_SLIDE_ID_2" val="{20DFA232-3287-4F68-BC4E-AD0FC29CF3E7}"/>
  <p:tag name="GENSWF_SLIDE_UID" val="{2941D59B-52EF-4CEF-8716-C510D59D7F96}: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592"/>
  <p:tag name="TIMING" val="|0.441|1.151|6.627"/>
  <p:tag name="ISPRING_SLIDE_ID_2" val="{7A1F9736-E350-46AF-85A8-552994199C04}"/>
  <p:tag name="GENSWF_SLIDE_UID" val="{3A3DE2CA-76DE-4BEB-BF95-FC34620F0D28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854"/>
  <p:tag name="ISPRING_SLIDE_ID_2" val="{7EAEB06C-2CA3-4FF5-B796-CF799C640B1D}"/>
  <p:tag name="GENSWF_SLIDE_UID" val="{C09344B1-D28C-4589-9595-A88EE98AD606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UEd\Phương tiện dạy học Vật lí\cuối kì\b7_bai_tap_ve_vat_li_nhiet\quiz\quiz1.quiz"/>
  <p:tag name="ISPRING_QUIZ_RELATIVE_PATH" val="b7_bai_tap_ve_vat_li_nhiet\quiz\quiz1.quiz"/>
  <p:tag name="GENSWF_ADVANCE_TIME" val="7.835"/>
  <p:tag name="TIMING" val="|2.104|2.107"/>
  <p:tag name="ISPRING_SLIDE_ID_2" val="{E3552775-07C3-4247-953D-9B66433757E9}"/>
  <p:tag name="GENSWF_SLIDE_UID" val="{0C5383EE-1CC5-4927-9669-8541D4CCCB46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133"/>
  <p:tag name="ISPRING_SLIDE_ID_2" val="{A30FD4DE-4D5F-448F-B15D-22BA02CA5AC2}"/>
  <p:tag name="GENSWF_SLIDE_UID" val="{C5EE562B-1292-44FA-BCCE-93E627814C80}:3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116"/>
  <p:tag name="TIMING" val="|0.692|13.088|3.005|5.609|4.266"/>
  <p:tag name="ISPRING_SLIDE_ID_2" val="{F35AF20E-4F97-4E87-BF0F-32655C0A2C17}"/>
  <p:tag name="GENSWF_SLIDE_UID" val="{7C3858F2-7E41-4822-BBA1-5D449993EB14}:2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059"/>
  <p:tag name="TIMING" val="|0.729"/>
  <p:tag name="ISPRING_SLIDE_ID_2" val="{D0FF02E3-59CB-4C32-B160-1EA36A9FE204}"/>
  <p:tag name="GENSWF_SLIDE_UID" val="{48E3C248-40B4-4D47-B82B-71D361C3669E}:2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009"/>
  <p:tag name="TIMING" val="|0.873|0.959|1.76"/>
  <p:tag name="ISPRING_SLIDE_ID_2" val="{C7B9C4BE-76C8-45F7-BDDA-AAB3497109D4}"/>
  <p:tag name="GENSWF_SLIDE_UID" val="{988FB4B9-4758-4459-887E-D347C756A7FE}: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761"/>
  <p:tag name="TIMING" val="|0.467|1.181|15.102"/>
  <p:tag name="ISPRING_SLIDE_ID_2" val="{68DD37A2-20B8-4E75-AB88-CAFBA22EABFE}"/>
  <p:tag name="GENSWF_SLIDE_UID" val="{04170D11-A391-4ADA-89D3-0263DD4D7647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HAS_SCREEN_REC" val="1"/>
  <p:tag name="GENSWF_ADVANCE_TIME" val="2.960"/>
  <p:tag name="ISPRING_SLIDE_ID_2" val="{E0703CD8-20DA-4474-AEDF-643AB2576B5F}"/>
  <p:tag name="GENSWF_SLIDE_UID" val="{8A79AD34-5BE0-4151-BE61-3DF7250864B8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8EDD930-E0F4-48B7-90E6-C5BBBF786451}"/>
  <p:tag name="GENSWF_ADVANCE_TIME" val="17.873"/>
  <p:tag name="TIMING" val="|4.427"/>
  <p:tag name="GENSWF_SLIDE_UID" val="{2D1FBC47-2237-4ABF-BA1B-D43BB45353AA}:3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0F3B1B3-65C4-431F-88C3-B66FE3C8C7FB}"/>
  <p:tag name="GENSWF_ADVANCE_TIME" val="5.460"/>
  <p:tag name="GENSWF_SLIDE_UID" val="{C25BB0F8-FABF-4372-90F8-303F170A8132}: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227"/>
  <p:tag name="ISPRING_SLIDE_ID_2" val="{EDDF339A-2044-4B1F-8AD2-F3019D634064}"/>
  <p:tag name="GENSWF_SLIDE_UID" val="{6A973FC5-A812-42E0-B466-F1A3EEED3065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411"/>
  <p:tag name="TIMING" val="|1.21|0.767"/>
  <p:tag name="ISPRING_SLIDE_ID_2" val="{4475D83B-D823-4B71-BCCA-051F5D270B47}"/>
  <p:tag name="GENSWF_SLIDE_UID" val="{8924AC9F-24CA-4B06-823C-45A64C50A094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4.438"/>
  <p:tag name="TIMING" val="|3.499"/>
  <p:tag name="ISPRING_SLIDE_ID_2" val="{25A7AAF1-E571-40ED-A5DE-C2101F4680BB}"/>
  <p:tag name="GENSWF_SLIDE_UID" val="{B2BF0915-E630-4EB4-896D-EB5C2404622E}:2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682"/>
  <p:tag name="TIMING" val="|1.803|4.559|5.743"/>
  <p:tag name="ISPRING_SLIDE_ID_2" val="{DF7B511D-E21E-4A82-8468-1DCF007ABF9F}"/>
  <p:tag name="GENSWF_SLIDE_UID" val="{112678F1-0271-4D25-8872-99E55C5738FC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6.704"/>
  <p:tag name="TIMING" val="|0.778|1.309|11.87|9.032|1.814|4.628"/>
  <p:tag name="ISPRING_SLIDE_ID_2" val="{E6E0F653-7DFE-450A-AE1D-516961C38CC7}"/>
  <p:tag name="GENSWF_SLIDE_UID" val="{2F09F342-8E3B-49CB-9E39-D2FB2D589A4F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771"/>
  <p:tag name="TIMING" val="|0.328|21.636|1.181"/>
  <p:tag name="ISPRING_SLIDE_ID_2" val="{DA919A61-6D20-4E71-8191-00E525F96C25}"/>
  <p:tag name="GENSWF_SLIDE_UID" val="{A4268AB2-B768-489B-9E3C-F83F30DF502C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5.414"/>
  <p:tag name="TIMING" val="|0.619|0.925|1.025|3.83|5.589|4.505"/>
  <p:tag name="ISPRING_SLIDE_ID_2" val="{16B2CB3E-5791-4314-B57E-965143CDD0D0}"/>
  <p:tag name="GENSWF_SLIDE_UID" val="{C856D7AD-49E0-498C-AC43-BEDD69B209C3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1418</Words>
  <Application>Microsoft Office PowerPoint</Application>
  <PresentationFormat>Custom</PresentationFormat>
  <Paragraphs>159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Segoe UI Semibold</vt:lpstr>
      <vt:lpstr>Calibri</vt:lpstr>
      <vt:lpstr>Segoe UI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b7_bai_tap_ve_vat_li_nhiet</dc:title>
  <dc:creator>VnTeach.Com</dc:creator>
  <cp:keywords>VnTeach.Com</cp:keywords>
  <cp:lastModifiedBy>Hiền Dương</cp:lastModifiedBy>
  <cp:revision>32</cp:revision>
  <dcterms:created xsi:type="dcterms:W3CDTF">2006-08-16T00:00:00Z</dcterms:created>
  <dcterms:modified xsi:type="dcterms:W3CDTF">2025-06-03T09:53:13Z</dcterms:modified>
  <dc:identifier>DAGH-pxslA0</dc:identifier>
</cp:coreProperties>
</file>