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webextensions/webextension1.xml" ContentType="application/vnd.ms-office.webextension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62" r:id="rId2"/>
    <p:sldId id="263" r:id="rId3"/>
    <p:sldId id="264" r:id="rId4"/>
    <p:sldId id="265" r:id="rId5"/>
    <p:sldId id="267" r:id="rId6"/>
    <p:sldId id="266" r:id="rId7"/>
    <p:sldId id="256" r:id="rId8"/>
    <p:sldId id="257" r:id="rId9"/>
    <p:sldId id="258" r:id="rId10"/>
    <p:sldId id="259" r:id="rId11"/>
    <p:sldId id="260" r:id="rId12"/>
    <p:sldId id="261" r:id="rId13"/>
  </p:sldIdLst>
  <p:sldSz cx="9753600" cy="7315200"/>
  <p:notesSz cx="6858000" cy="9144000"/>
  <p:embeddedFontLst>
    <p:embeddedFont>
      <p:font typeface="Baloo Thambi" panose="020B0604020202020204" charset="0"/>
      <p:regular r:id="rId15"/>
    </p:embeddedFont>
    <p:embeddedFont>
      <p:font typeface="Montserrat Bold" panose="00000800000000000000" pitchFamily="2" charset="0"/>
      <p:regular r:id="rId16"/>
      <p:bold r:id="rId17"/>
    </p:embeddedFont>
    <p:embeddedFont>
      <p:font typeface="Open Sans Bold" panose="020B0806030504020204" pitchFamily="34" charset="0"/>
      <p:regular r:id="rId18"/>
      <p:bold r:id="rId19"/>
    </p:embeddedFont>
  </p:embeddedFontLst>
  <p:custDataLst>
    <p:tags r:id="rId2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70962FC-FA22-46B4-BC20-41869B16AF62}" v="44" dt="2024-04-04T06:01:07.31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159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200" d="100"/>
        <a:sy n="2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E9D53-EBF4-45EC-BE75-08D612EF2529}" type="datetimeFigureOut">
              <a:rPr lang="vi-VN" smtClean="0"/>
              <a:t>09/07/2024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535460-24A0-4C32-8F83-56A76D0D357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01070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35460-24A0-4C32-8F83-56A76D0D3571}" type="slidenum">
              <a:rPr lang="vi-VN" smtClean="0"/>
              <a:t>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30385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35460-24A0-4C32-8F83-56A76D0D3571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604378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35460-24A0-4C32-8F83-56A76D0D3571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44811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35460-24A0-4C32-8F83-56A76D0D3571}" type="slidenum">
              <a:rPr lang="vi-VN" smtClean="0"/>
              <a:t>12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14362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35460-24A0-4C32-8F83-56A76D0D3571}" type="slidenum">
              <a:rPr lang="vi-VN" smtClean="0"/>
              <a:t>2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67577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35460-24A0-4C32-8F83-56A76D0D3571}" type="slidenum">
              <a:rPr lang="vi-VN" smtClean="0"/>
              <a:t>3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45827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35460-24A0-4C32-8F83-56A76D0D3571}" type="slidenum">
              <a:rPr lang="vi-VN" smtClean="0"/>
              <a:t>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49234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35460-24A0-4C32-8F83-56A76D0D3571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428755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35460-24A0-4C32-8F83-56A76D0D3571}" type="slidenum">
              <a:rPr lang="vi-VN" smtClean="0"/>
              <a:t>6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69794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35460-24A0-4C32-8F83-56A76D0D3571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313954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35460-24A0-4C32-8F83-56A76D0D3571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78690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535460-24A0-4C32-8F83-56A76D0D3571}" type="slidenum">
              <a:rPr lang="vi-VN" smtClean="0"/>
              <a:t>9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28619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sv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sv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45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6" Type="http://schemas.openxmlformats.org/officeDocument/2006/relationships/image" Target="../media/image34.svg"/><Relationship Id="rId5" Type="http://schemas.openxmlformats.org/officeDocument/2006/relationships/image" Target="../media/image33.png"/><Relationship Id="rId10" Type="http://schemas.openxmlformats.org/officeDocument/2006/relationships/image" Target="../media/image36.svg"/><Relationship Id="rId4" Type="http://schemas.openxmlformats.org/officeDocument/2006/relationships/image" Target="../media/image27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49.jpeg"/><Relationship Id="rId3" Type="http://schemas.openxmlformats.org/officeDocument/2006/relationships/video" Target="../media/media3.mp4"/><Relationship Id="rId7" Type="http://schemas.openxmlformats.org/officeDocument/2006/relationships/image" Target="../media/image47.png"/><Relationship Id="rId12" Type="http://schemas.openxmlformats.org/officeDocument/2006/relationships/image" Target="../media/image36.svg"/><Relationship Id="rId2" Type="http://schemas.microsoft.com/office/2007/relationships/media" Target="../media/media3.mp4"/><Relationship Id="rId1" Type="http://schemas.openxmlformats.org/officeDocument/2006/relationships/tags" Target="../tags/tag12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notesSlide" Target="../notesSlides/notesSlide11.xml"/><Relationship Id="rId10" Type="http://schemas.openxmlformats.org/officeDocument/2006/relationships/image" Target="../media/image34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8.sv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52.png"/><Relationship Id="rId12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51.svg"/><Relationship Id="rId11" Type="http://schemas.openxmlformats.org/officeDocument/2006/relationships/image" Target="../media/image56.svg"/><Relationship Id="rId5" Type="http://schemas.openxmlformats.org/officeDocument/2006/relationships/image" Target="../media/image50.png"/><Relationship Id="rId15" Type="http://schemas.openxmlformats.org/officeDocument/2006/relationships/image" Target="../media/image60.svg"/><Relationship Id="rId10" Type="http://schemas.openxmlformats.org/officeDocument/2006/relationships/image" Target="../media/image55.png"/><Relationship Id="rId4" Type="http://schemas.openxmlformats.org/officeDocument/2006/relationships/image" Target="../media/image27.png"/><Relationship Id="rId9" Type="http://schemas.openxmlformats.org/officeDocument/2006/relationships/image" Target="../media/image54.svg"/><Relationship Id="rId1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sv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svg"/><Relationship Id="rId12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8.png"/><Relationship Id="rId11" Type="http://schemas.openxmlformats.org/officeDocument/2006/relationships/image" Target="../media/image13.sv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3.xml"/><Relationship Id="rId7" Type="http://schemas.microsoft.com/office/2011/relationships/webextension" Target="../webextensions/webextension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6" Type="http://schemas.openxmlformats.org/officeDocument/2006/relationships/image" Target="../media/image16.png"/><Relationship Id="rId5" Type="http://schemas.openxmlformats.org/officeDocument/2006/relationships/image" Target="../media/image9.svg"/><Relationship Id="rId10" Type="http://schemas.openxmlformats.org/officeDocument/2006/relationships/image" Target="../media/image19.svg"/><Relationship Id="rId4" Type="http://schemas.openxmlformats.org/officeDocument/2006/relationships/image" Target="../media/image8.png"/><Relationship Id="rId9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6" Type="http://schemas.openxmlformats.org/officeDocument/2006/relationships/image" Target="../media/image16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2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6.xml"/><Relationship Id="rId6" Type="http://schemas.openxmlformats.org/officeDocument/2006/relationships/image" Target="../media/image23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sv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16.png"/><Relationship Id="rId5" Type="http://schemas.openxmlformats.org/officeDocument/2006/relationships/image" Target="../media/image9.svg"/><Relationship Id="rId4" Type="http://schemas.openxmlformats.org/officeDocument/2006/relationships/image" Target="../media/image8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9.sv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video" Target="../media/media2.mp4"/><Relationship Id="rId7" Type="http://schemas.openxmlformats.org/officeDocument/2006/relationships/image" Target="../media/image33.png"/><Relationship Id="rId2" Type="http://schemas.microsoft.com/office/2007/relationships/media" Target="../media/media2.mp4"/><Relationship Id="rId1" Type="http://schemas.openxmlformats.org/officeDocument/2006/relationships/tags" Target="../tags/tag9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notesSlide" Target="../notesSlides/notesSlide8.xml"/><Relationship Id="rId10" Type="http://schemas.openxmlformats.org/officeDocument/2006/relationships/image" Target="../media/image36.sv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2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4.svg"/><Relationship Id="rId12" Type="http://schemas.openxmlformats.org/officeDocument/2006/relationships/image" Target="../media/image41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6" Type="http://schemas.openxmlformats.org/officeDocument/2006/relationships/image" Target="../media/image33.png"/><Relationship Id="rId11" Type="http://schemas.openxmlformats.org/officeDocument/2006/relationships/image" Target="../media/image36.svg"/><Relationship Id="rId5" Type="http://schemas.openxmlformats.org/officeDocument/2006/relationships/image" Target="../media/image27.png"/><Relationship Id="rId15" Type="http://schemas.openxmlformats.org/officeDocument/2006/relationships/image" Target="../media/image44.svg"/><Relationship Id="rId10" Type="http://schemas.openxmlformats.org/officeDocument/2006/relationships/image" Target="../media/image35.png"/><Relationship Id="rId4" Type="http://schemas.openxmlformats.org/officeDocument/2006/relationships/image" Target="../media/image38.jpeg"/><Relationship Id="rId9" Type="http://schemas.openxmlformats.org/officeDocument/2006/relationships/image" Target="../media/image40.svg"/><Relationship Id="rId1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838200"/>
            <a:ext cx="9976238" cy="563880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960"/>
          </a:p>
        </p:txBody>
      </p:sp>
      <p:grpSp>
        <p:nvGrpSpPr>
          <p:cNvPr id="3" name="Group 3"/>
          <p:cNvGrpSpPr/>
          <p:nvPr/>
        </p:nvGrpSpPr>
        <p:grpSpPr>
          <a:xfrm>
            <a:off x="577035" y="1951801"/>
            <a:ext cx="8627925" cy="3900359"/>
            <a:chOff x="0" y="0"/>
            <a:chExt cx="4068862" cy="183937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068862" cy="1839379"/>
            </a:xfrm>
            <a:custGeom>
              <a:avLst/>
              <a:gdLst/>
              <a:ahLst/>
              <a:cxnLst/>
              <a:rect l="l" t="t" r="r" b="b"/>
              <a:pathLst>
                <a:path w="4068862" h="1839379">
                  <a:moveTo>
                    <a:pt x="24407" y="0"/>
                  </a:moveTo>
                  <a:lnTo>
                    <a:pt x="4044455" y="0"/>
                  </a:lnTo>
                  <a:cubicBezTo>
                    <a:pt x="4050928" y="0"/>
                    <a:pt x="4057136" y="2571"/>
                    <a:pt x="4061714" y="7149"/>
                  </a:cubicBezTo>
                  <a:cubicBezTo>
                    <a:pt x="4066291" y="11726"/>
                    <a:pt x="4068862" y="17934"/>
                    <a:pt x="4068862" y="24407"/>
                  </a:cubicBezTo>
                  <a:lnTo>
                    <a:pt x="4068862" y="1814972"/>
                  </a:lnTo>
                  <a:cubicBezTo>
                    <a:pt x="4068862" y="1821445"/>
                    <a:pt x="4066291" y="1827653"/>
                    <a:pt x="4061714" y="1832230"/>
                  </a:cubicBezTo>
                  <a:cubicBezTo>
                    <a:pt x="4057136" y="1836807"/>
                    <a:pt x="4050928" y="1839379"/>
                    <a:pt x="4044455" y="1839379"/>
                  </a:cubicBezTo>
                  <a:lnTo>
                    <a:pt x="24407" y="1839379"/>
                  </a:lnTo>
                  <a:cubicBezTo>
                    <a:pt x="17934" y="1839379"/>
                    <a:pt x="11726" y="1836807"/>
                    <a:pt x="7149" y="1832230"/>
                  </a:cubicBezTo>
                  <a:cubicBezTo>
                    <a:pt x="2571" y="1827653"/>
                    <a:pt x="0" y="1821445"/>
                    <a:pt x="0" y="1814972"/>
                  </a:cubicBezTo>
                  <a:lnTo>
                    <a:pt x="0" y="24407"/>
                  </a:lnTo>
                  <a:cubicBezTo>
                    <a:pt x="0" y="17934"/>
                    <a:pt x="2571" y="11726"/>
                    <a:pt x="7149" y="7149"/>
                  </a:cubicBezTo>
                  <a:cubicBezTo>
                    <a:pt x="11726" y="2571"/>
                    <a:pt x="17934" y="0"/>
                    <a:pt x="24407" y="0"/>
                  </a:cubicBezTo>
                  <a:close/>
                </a:path>
              </a:pathLst>
            </a:custGeom>
            <a:solidFill>
              <a:srgbClr val="FFEDED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 sz="96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068862" cy="1877479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 sz="960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09557" y="1524162"/>
            <a:ext cx="7553802" cy="855278"/>
            <a:chOff x="0" y="0"/>
            <a:chExt cx="1406886" cy="159294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06886" cy="159294"/>
            </a:xfrm>
            <a:custGeom>
              <a:avLst/>
              <a:gdLst/>
              <a:ahLst/>
              <a:cxnLst/>
              <a:rect l="l" t="t" r="r" b="b"/>
              <a:pathLst>
                <a:path w="1406886" h="159294">
                  <a:moveTo>
                    <a:pt x="1406886" y="0"/>
                  </a:moveTo>
                  <a:lnTo>
                    <a:pt x="0" y="0"/>
                  </a:lnTo>
                  <a:lnTo>
                    <a:pt x="101600" y="79647"/>
                  </a:lnTo>
                  <a:lnTo>
                    <a:pt x="0" y="159294"/>
                  </a:lnTo>
                  <a:lnTo>
                    <a:pt x="1406886" y="159294"/>
                  </a:lnTo>
                  <a:lnTo>
                    <a:pt x="1305286" y="79647"/>
                  </a:lnTo>
                  <a:lnTo>
                    <a:pt x="1406886" y="0"/>
                  </a:lnTo>
                  <a:close/>
                </a:path>
              </a:pathLst>
            </a:custGeom>
            <a:solidFill>
              <a:srgbClr val="DBE0C2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 sz="960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88900" y="-38100"/>
              <a:ext cx="1229086" cy="197394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 sz="960"/>
            </a:p>
          </p:txBody>
        </p:sp>
      </p:grpSp>
      <p:sp>
        <p:nvSpPr>
          <p:cNvPr id="9" name="Freeform 9"/>
          <p:cNvSpPr/>
          <p:nvPr/>
        </p:nvSpPr>
        <p:spPr>
          <a:xfrm>
            <a:off x="-338484" y="4737595"/>
            <a:ext cx="1419647" cy="511073"/>
          </a:xfrm>
          <a:custGeom>
            <a:avLst/>
            <a:gdLst/>
            <a:ahLst/>
            <a:cxnLst/>
            <a:rect l="l" t="t" r="r" b="b"/>
            <a:pathLst>
              <a:path w="2661839" h="958262">
                <a:moveTo>
                  <a:pt x="0" y="0"/>
                </a:moveTo>
                <a:lnTo>
                  <a:pt x="2661838" y="0"/>
                </a:lnTo>
                <a:lnTo>
                  <a:pt x="2661838" y="958262"/>
                </a:lnTo>
                <a:lnTo>
                  <a:pt x="0" y="9582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960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8377097" y="2024056"/>
            <a:ext cx="1655726" cy="1647447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41180" y="2688236"/>
            <a:ext cx="7335917" cy="13129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Aft>
                <a:spcPts val="200"/>
              </a:spcAft>
            </a:pPr>
            <a:r>
              <a:rPr lang="en-US" sz="2133" b="1" dirty="0">
                <a:solidFill>
                  <a:srgbClr val="483A00"/>
                </a:solidFill>
              </a:rPr>
              <a:t>Trong </a:t>
            </a:r>
            <a:r>
              <a:rPr lang="en-US" sz="2133" b="1" dirty="0" err="1">
                <a:solidFill>
                  <a:srgbClr val="483A00"/>
                </a:solidFill>
              </a:rPr>
              <a:t>một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lần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đi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công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tác</a:t>
            </a:r>
            <a:r>
              <a:rPr lang="en-US" sz="2133" b="1" dirty="0">
                <a:solidFill>
                  <a:srgbClr val="483A00"/>
                </a:solidFill>
              </a:rPr>
              <a:t>, </a:t>
            </a:r>
            <a:r>
              <a:rPr lang="en-US" sz="2133" b="1" dirty="0" err="1">
                <a:solidFill>
                  <a:srgbClr val="483A00"/>
                </a:solidFill>
              </a:rPr>
              <a:t>mẹ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của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bạn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Thư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bị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đau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bụng</a:t>
            </a:r>
            <a:r>
              <a:rPr lang="en-US" sz="2133" b="1" dirty="0">
                <a:solidFill>
                  <a:srgbClr val="483A00"/>
                </a:solidFill>
              </a:rPr>
              <a:t>. </a:t>
            </a:r>
            <a:r>
              <a:rPr lang="en-US" sz="2133" b="1" dirty="0" err="1">
                <a:solidFill>
                  <a:srgbClr val="483A00"/>
                </a:solidFill>
              </a:rPr>
              <a:t>Nên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mẹ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bạn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Thư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đã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đến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bệnh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viện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gần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đó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để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khám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và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được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bác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sĩ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siêu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âm</a:t>
            </a:r>
            <a:r>
              <a:rPr lang="en-US" sz="2133" b="1" dirty="0">
                <a:solidFill>
                  <a:srgbClr val="483A00"/>
                </a:solidFill>
              </a:rPr>
              <a:t>. Sau </a:t>
            </a:r>
            <a:r>
              <a:rPr lang="en-US" sz="2133" b="1" dirty="0" err="1">
                <a:solidFill>
                  <a:srgbClr val="483A00"/>
                </a:solidFill>
              </a:rPr>
              <a:t>đó</a:t>
            </a:r>
            <a:r>
              <a:rPr lang="en-US" sz="2133" b="1" dirty="0">
                <a:solidFill>
                  <a:srgbClr val="483A00"/>
                </a:solidFill>
              </a:rPr>
              <a:t>, </a:t>
            </a:r>
            <a:r>
              <a:rPr lang="en-US" sz="2133" b="1" dirty="0" err="1">
                <a:solidFill>
                  <a:srgbClr val="483A00"/>
                </a:solidFill>
              </a:rPr>
              <a:t>vì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lí</a:t>
            </a:r>
            <a:r>
              <a:rPr lang="en-US" sz="2133" b="1" dirty="0">
                <a:solidFill>
                  <a:srgbClr val="483A00"/>
                </a:solidFill>
              </a:rPr>
              <a:t> do </a:t>
            </a:r>
            <a:r>
              <a:rPr lang="en-US" sz="2133" b="1" dirty="0" err="1">
                <a:solidFill>
                  <a:srgbClr val="483A00"/>
                </a:solidFill>
              </a:rPr>
              <a:t>công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việc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nên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mẹ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bạn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Thư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không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thể</a:t>
            </a:r>
            <a:r>
              <a:rPr lang="en-US" sz="2133" b="1" dirty="0">
                <a:solidFill>
                  <a:srgbClr val="483A00"/>
                </a:solidFill>
              </a:rPr>
              <a:t> ở </a:t>
            </a:r>
            <a:r>
              <a:rPr lang="en-US" sz="2133" b="1" dirty="0" err="1">
                <a:solidFill>
                  <a:srgbClr val="483A00"/>
                </a:solidFill>
              </a:rPr>
              <a:t>lại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chờ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kết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quả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và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đề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nghị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bác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sĩ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gửi</a:t>
            </a:r>
            <a:r>
              <a:rPr lang="en-US" sz="2133" b="1" dirty="0">
                <a:solidFill>
                  <a:srgbClr val="483A00"/>
                </a:solidFill>
              </a:rPr>
              <a:t> qua Gmail </a:t>
            </a:r>
            <a:r>
              <a:rPr lang="en-US" sz="2133" b="1" dirty="0" err="1">
                <a:solidFill>
                  <a:srgbClr val="483A00"/>
                </a:solidFill>
              </a:rPr>
              <a:t>kết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quả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cho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mình</a:t>
            </a:r>
            <a:endParaRPr lang="en-US" sz="2133" b="1" dirty="0">
              <a:solidFill>
                <a:srgbClr val="483A00"/>
              </a:solidFill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1668655" y="1684151"/>
            <a:ext cx="6435606" cy="6229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95"/>
              </a:lnSpc>
            </a:pPr>
            <a:r>
              <a:rPr lang="en-US" sz="5048" b="1" dirty="0" err="1">
                <a:solidFill>
                  <a:srgbClr val="483A00"/>
                </a:solidFill>
              </a:rPr>
              <a:t>Khởi</a:t>
            </a:r>
            <a:r>
              <a:rPr lang="en-US" sz="5048" b="1" dirty="0">
                <a:solidFill>
                  <a:srgbClr val="483A00"/>
                </a:solidFill>
              </a:rPr>
              <a:t> </a:t>
            </a:r>
            <a:r>
              <a:rPr lang="en-US" sz="5048" b="1" dirty="0" err="1">
                <a:solidFill>
                  <a:srgbClr val="483A00"/>
                </a:solidFill>
              </a:rPr>
              <a:t>động</a:t>
            </a:r>
            <a:endParaRPr lang="en-US" sz="5048" b="1" dirty="0">
              <a:solidFill>
                <a:srgbClr val="483A00"/>
              </a:solidFill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1109557" y="4308928"/>
            <a:ext cx="8067009" cy="11301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986"/>
              </a:lnSpc>
              <a:spcBef>
                <a:spcPct val="0"/>
              </a:spcBef>
            </a:pPr>
            <a:r>
              <a:rPr lang="en-US" sz="2133" b="1" dirty="0" err="1">
                <a:solidFill>
                  <a:srgbClr val="483A00"/>
                </a:solidFill>
              </a:rPr>
              <a:t>Từ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đó</a:t>
            </a:r>
            <a:r>
              <a:rPr lang="en-US" sz="2133" b="1" dirty="0">
                <a:solidFill>
                  <a:srgbClr val="483A00"/>
                </a:solidFill>
              </a:rPr>
              <a:t>, </a:t>
            </a:r>
            <a:r>
              <a:rPr lang="en-US" sz="2133" b="1" dirty="0" err="1">
                <a:solidFill>
                  <a:srgbClr val="483A00"/>
                </a:solidFill>
              </a:rPr>
              <a:t>bạn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Thư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có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một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thắc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mắc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tại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sao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tài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liệu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được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bác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sĩ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gửi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cho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mẹ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như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thế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nào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và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tại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sao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máy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siêu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âm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có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thể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giúp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bác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sĩ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quan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sát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được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các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hình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ảnh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cơ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quan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bên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trong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cơ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thể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mà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không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cần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phẫu</a:t>
            </a:r>
            <a:r>
              <a:rPr lang="en-US" sz="2133" b="1" dirty="0">
                <a:solidFill>
                  <a:srgbClr val="483A00"/>
                </a:solidFill>
              </a:rPr>
              <a:t> </a:t>
            </a:r>
            <a:r>
              <a:rPr lang="en-US" sz="2133" b="1" dirty="0" err="1">
                <a:solidFill>
                  <a:srgbClr val="483A00"/>
                </a:solidFill>
              </a:rPr>
              <a:t>thuật</a:t>
            </a:r>
            <a:r>
              <a:rPr lang="en-US" sz="2133" b="1" dirty="0">
                <a:solidFill>
                  <a:srgbClr val="483A00"/>
                </a:solidFill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97">
        <p159:morph option="byObject"/>
      </p:transition>
    </mc:Choice>
    <mc:Fallback xmlns="">
      <p:transition spd="slow" advTm="29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A52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78805">
            <a:off x="1785583" y="-3000897"/>
            <a:ext cx="9819794" cy="13927340"/>
          </a:xfrm>
          <a:custGeom>
            <a:avLst/>
            <a:gdLst/>
            <a:ahLst/>
            <a:cxnLst/>
            <a:rect l="l" t="t" r="r" b="b"/>
            <a:pathLst>
              <a:path w="9819794" h="13927340">
                <a:moveTo>
                  <a:pt x="0" y="0"/>
                </a:moveTo>
                <a:lnTo>
                  <a:pt x="9819794" y="0"/>
                </a:lnTo>
                <a:lnTo>
                  <a:pt x="9819794" y="13927340"/>
                </a:lnTo>
                <a:lnTo>
                  <a:pt x="0" y="139273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6651" t="-1747" r="-16651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3437135">
            <a:off x="8565123" y="2534454"/>
            <a:ext cx="641246" cy="613264"/>
          </a:xfrm>
          <a:custGeom>
            <a:avLst/>
            <a:gdLst/>
            <a:ahLst/>
            <a:cxnLst/>
            <a:rect l="l" t="t" r="r" b="b"/>
            <a:pathLst>
              <a:path w="641246" h="613264">
                <a:moveTo>
                  <a:pt x="0" y="0"/>
                </a:moveTo>
                <a:lnTo>
                  <a:pt x="641245" y="0"/>
                </a:lnTo>
                <a:lnTo>
                  <a:pt x="641245" y="613264"/>
                </a:lnTo>
                <a:lnTo>
                  <a:pt x="0" y="6132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 rot="-5857654">
            <a:off x="-947154" y="3070967"/>
            <a:ext cx="2218627" cy="794672"/>
          </a:xfrm>
          <a:custGeom>
            <a:avLst/>
            <a:gdLst/>
            <a:ahLst/>
            <a:cxnLst/>
            <a:rect l="l" t="t" r="r" b="b"/>
            <a:pathLst>
              <a:path w="2218627" h="794672">
                <a:moveTo>
                  <a:pt x="0" y="0"/>
                </a:moveTo>
                <a:lnTo>
                  <a:pt x="2218627" y="0"/>
                </a:lnTo>
                <a:lnTo>
                  <a:pt x="2218627" y="794672"/>
                </a:lnTo>
                <a:lnTo>
                  <a:pt x="0" y="79467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171587" y="3896369"/>
            <a:ext cx="757214" cy="724172"/>
          </a:xfrm>
          <a:custGeom>
            <a:avLst/>
            <a:gdLst/>
            <a:ahLst/>
            <a:cxnLst/>
            <a:rect l="l" t="t" r="r" b="b"/>
            <a:pathLst>
              <a:path w="757214" h="724172">
                <a:moveTo>
                  <a:pt x="0" y="0"/>
                </a:moveTo>
                <a:lnTo>
                  <a:pt x="757214" y="0"/>
                </a:lnTo>
                <a:lnTo>
                  <a:pt x="757214" y="724172"/>
                </a:lnTo>
                <a:lnTo>
                  <a:pt x="0" y="7241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6" name="Freeform 6"/>
          <p:cNvSpPr/>
          <p:nvPr/>
        </p:nvSpPr>
        <p:spPr>
          <a:xfrm>
            <a:off x="8678891" y="402891"/>
            <a:ext cx="704835" cy="657259"/>
          </a:xfrm>
          <a:custGeom>
            <a:avLst/>
            <a:gdLst/>
            <a:ahLst/>
            <a:cxnLst/>
            <a:rect l="l" t="t" r="r" b="b"/>
            <a:pathLst>
              <a:path w="704835" h="657259">
                <a:moveTo>
                  <a:pt x="0" y="0"/>
                </a:moveTo>
                <a:lnTo>
                  <a:pt x="704835" y="0"/>
                </a:lnTo>
                <a:lnTo>
                  <a:pt x="704835" y="657258"/>
                </a:lnTo>
                <a:lnTo>
                  <a:pt x="0" y="6572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7" name="Group 7"/>
          <p:cNvGrpSpPr/>
          <p:nvPr/>
        </p:nvGrpSpPr>
        <p:grpSpPr>
          <a:xfrm>
            <a:off x="855216" y="163463"/>
            <a:ext cx="8696700" cy="896687"/>
            <a:chOff x="0" y="0"/>
            <a:chExt cx="6513513" cy="67158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513513" cy="671586"/>
            </a:xfrm>
            <a:custGeom>
              <a:avLst/>
              <a:gdLst/>
              <a:ahLst/>
              <a:cxnLst/>
              <a:rect l="l" t="t" r="r" b="b"/>
              <a:pathLst>
                <a:path w="6513513" h="671586">
                  <a:moveTo>
                    <a:pt x="6389053" y="671586"/>
                  </a:moveTo>
                  <a:lnTo>
                    <a:pt x="124460" y="671586"/>
                  </a:lnTo>
                  <a:cubicBezTo>
                    <a:pt x="55880" y="671586"/>
                    <a:pt x="0" y="615706"/>
                    <a:pt x="0" y="54712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389053" y="0"/>
                  </a:lnTo>
                  <a:cubicBezTo>
                    <a:pt x="6457633" y="0"/>
                    <a:pt x="6513513" y="55880"/>
                    <a:pt x="6513513" y="124460"/>
                  </a:cubicBezTo>
                  <a:lnTo>
                    <a:pt x="6513513" y="547126"/>
                  </a:lnTo>
                  <a:cubicBezTo>
                    <a:pt x="6513513" y="615706"/>
                    <a:pt x="6457633" y="671586"/>
                    <a:pt x="6389053" y="671586"/>
                  </a:cubicBezTo>
                  <a:close/>
                </a:path>
              </a:pathLst>
            </a:custGeom>
            <a:solidFill>
              <a:srgbClr val="D8B2AE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803215" y="186559"/>
            <a:ext cx="8748701" cy="576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4"/>
              </a:lnSpc>
            </a:pPr>
            <a:r>
              <a:rPr lang="en-US" sz="3699" dirty="0">
                <a:solidFill>
                  <a:srgbClr val="FF3131"/>
                </a:solidFill>
                <a:latin typeface="Montserrat Bold"/>
              </a:rPr>
              <a:t>So </a:t>
            </a:r>
            <a:r>
              <a:rPr lang="en-US" sz="3699" dirty="0" err="1">
                <a:solidFill>
                  <a:srgbClr val="FF3131"/>
                </a:solidFill>
                <a:latin typeface="Montserrat Bold"/>
              </a:rPr>
              <a:t>sánh</a:t>
            </a:r>
            <a:r>
              <a:rPr lang="en-US" sz="3699" dirty="0">
                <a:solidFill>
                  <a:srgbClr val="FF3131"/>
                </a:solidFill>
                <a:latin typeface="Montserrat Bold"/>
              </a:rPr>
              <a:t> </a:t>
            </a:r>
            <a:r>
              <a:rPr lang="en-US" sz="3699" dirty="0" err="1">
                <a:solidFill>
                  <a:srgbClr val="FF3131"/>
                </a:solidFill>
                <a:latin typeface="Montserrat Bold"/>
              </a:rPr>
              <a:t>sóng</a:t>
            </a:r>
            <a:r>
              <a:rPr lang="en-US" sz="3699" dirty="0">
                <a:solidFill>
                  <a:srgbClr val="FF3131"/>
                </a:solidFill>
                <a:latin typeface="Montserrat Bold"/>
              </a:rPr>
              <a:t> </a:t>
            </a:r>
            <a:r>
              <a:rPr lang="en-US" sz="3699" dirty="0" err="1">
                <a:solidFill>
                  <a:srgbClr val="FF3131"/>
                </a:solidFill>
                <a:latin typeface="Montserrat Bold"/>
              </a:rPr>
              <a:t>ngang</a:t>
            </a:r>
            <a:r>
              <a:rPr lang="en-US" sz="3699" dirty="0">
                <a:solidFill>
                  <a:srgbClr val="FF3131"/>
                </a:solidFill>
                <a:latin typeface="Montserrat Bold"/>
              </a:rPr>
              <a:t> </a:t>
            </a:r>
            <a:r>
              <a:rPr lang="en-US" sz="3699" dirty="0" err="1">
                <a:solidFill>
                  <a:srgbClr val="FF3131"/>
                </a:solidFill>
                <a:latin typeface="Montserrat Bold"/>
              </a:rPr>
              <a:t>và</a:t>
            </a:r>
            <a:r>
              <a:rPr lang="en-US" sz="3699" dirty="0">
                <a:solidFill>
                  <a:srgbClr val="FF3131"/>
                </a:solidFill>
                <a:latin typeface="Montserrat Bold"/>
              </a:rPr>
              <a:t> </a:t>
            </a:r>
            <a:r>
              <a:rPr lang="en-US" sz="3699" dirty="0" err="1">
                <a:solidFill>
                  <a:srgbClr val="FF3131"/>
                </a:solidFill>
                <a:latin typeface="Montserrat Bold"/>
              </a:rPr>
              <a:t>sóng</a:t>
            </a:r>
            <a:r>
              <a:rPr lang="en-US" sz="3699" dirty="0">
                <a:solidFill>
                  <a:srgbClr val="FF3131"/>
                </a:solidFill>
                <a:latin typeface="Montserrat Bold"/>
              </a:rPr>
              <a:t> </a:t>
            </a:r>
            <a:r>
              <a:rPr lang="en-US" sz="3699" dirty="0" err="1">
                <a:solidFill>
                  <a:srgbClr val="FF3131"/>
                </a:solidFill>
                <a:latin typeface="Montserrat Bold"/>
              </a:rPr>
              <a:t>dọc</a:t>
            </a:r>
            <a:endParaRPr lang="en-US" sz="3699" dirty="0">
              <a:solidFill>
                <a:srgbClr val="FF3131"/>
              </a:solidFill>
              <a:latin typeface="Montserrat Bold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162160" y="1654230"/>
            <a:ext cx="6718885" cy="1814073"/>
            <a:chOff x="0" y="0"/>
            <a:chExt cx="5032201" cy="13586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32201" cy="1358675"/>
            </a:xfrm>
            <a:custGeom>
              <a:avLst/>
              <a:gdLst/>
              <a:ahLst/>
              <a:cxnLst/>
              <a:rect l="l" t="t" r="r" b="b"/>
              <a:pathLst>
                <a:path w="5032201" h="1358675">
                  <a:moveTo>
                    <a:pt x="4907741" y="1358675"/>
                  </a:moveTo>
                  <a:lnTo>
                    <a:pt x="124460" y="1358675"/>
                  </a:lnTo>
                  <a:cubicBezTo>
                    <a:pt x="55880" y="1358675"/>
                    <a:pt x="0" y="1302795"/>
                    <a:pt x="0" y="12342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07741" y="0"/>
                  </a:lnTo>
                  <a:cubicBezTo>
                    <a:pt x="4976321" y="0"/>
                    <a:pt x="5032201" y="55880"/>
                    <a:pt x="5032201" y="124460"/>
                  </a:cubicBezTo>
                  <a:lnTo>
                    <a:pt x="5032201" y="1234215"/>
                  </a:lnTo>
                  <a:cubicBezTo>
                    <a:pt x="5032201" y="1302795"/>
                    <a:pt x="4976321" y="1358675"/>
                    <a:pt x="4907741" y="1358675"/>
                  </a:cubicBezTo>
                  <a:close/>
                </a:path>
              </a:pathLst>
            </a:custGeom>
            <a:solidFill>
              <a:srgbClr val="D8B2AE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342782" y="3962773"/>
            <a:ext cx="9209134" cy="3220280"/>
            <a:chOff x="0" y="0"/>
            <a:chExt cx="6897308" cy="24118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897308" cy="2411873"/>
            </a:xfrm>
            <a:custGeom>
              <a:avLst/>
              <a:gdLst/>
              <a:ahLst/>
              <a:cxnLst/>
              <a:rect l="l" t="t" r="r" b="b"/>
              <a:pathLst>
                <a:path w="6897308" h="2411873">
                  <a:moveTo>
                    <a:pt x="6772848" y="2411873"/>
                  </a:moveTo>
                  <a:lnTo>
                    <a:pt x="124460" y="2411873"/>
                  </a:lnTo>
                  <a:cubicBezTo>
                    <a:pt x="55880" y="2411873"/>
                    <a:pt x="0" y="2355993"/>
                    <a:pt x="0" y="2287413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72848" y="0"/>
                  </a:lnTo>
                  <a:cubicBezTo>
                    <a:pt x="6841427" y="0"/>
                    <a:pt x="6897308" y="55880"/>
                    <a:pt x="6897308" y="124460"/>
                  </a:cubicBezTo>
                  <a:lnTo>
                    <a:pt x="6897308" y="2287413"/>
                  </a:lnTo>
                  <a:cubicBezTo>
                    <a:pt x="6897308" y="2355993"/>
                    <a:pt x="6841427" y="2411873"/>
                    <a:pt x="6772848" y="2411873"/>
                  </a:cubicBezTo>
                  <a:close/>
                </a:path>
              </a:pathLst>
            </a:custGeom>
            <a:solidFill>
              <a:srgbClr val="D8B2AE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13622" y="1741393"/>
            <a:ext cx="6357640" cy="15351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171"/>
              </a:lnSpc>
            </a:pP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Giống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nhau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:</a:t>
            </a:r>
          </a:p>
          <a:p>
            <a:pPr>
              <a:lnSpc>
                <a:spcPts val="4171"/>
              </a:lnSpc>
            </a:pP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Đều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là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sự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lan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truyền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dao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động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trong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môi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trường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vật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chất</a:t>
            </a:r>
            <a:endParaRPr lang="en-US" sz="2799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5" name="TextBox 15"/>
          <p:cNvSpPr txBox="1"/>
          <p:nvPr/>
        </p:nvSpPr>
        <p:spPr>
          <a:xfrm>
            <a:off x="513622" y="3925503"/>
            <a:ext cx="9038294" cy="2989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1"/>
              </a:lnSpc>
            </a:pP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Khác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nhau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: </a:t>
            </a:r>
          </a:p>
          <a:p>
            <a:pPr marL="604519" lvl="1" indent="-302260">
              <a:lnSpc>
                <a:spcPts val="4871"/>
              </a:lnSpc>
              <a:buFont typeface="Arial"/>
              <a:buChar char="•"/>
            </a:pP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Sóng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ngang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: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Có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phương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dao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động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của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các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phần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tử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vuông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góc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với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phương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truyền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sóng</a:t>
            </a:r>
            <a:endParaRPr lang="en-US" sz="2799" dirty="0">
              <a:solidFill>
                <a:srgbClr val="000000"/>
              </a:solidFill>
              <a:latin typeface="Montserrat Bold"/>
            </a:endParaRPr>
          </a:p>
          <a:p>
            <a:pPr marL="604519" lvl="1" indent="-302260">
              <a:lnSpc>
                <a:spcPts val="4871"/>
              </a:lnSpc>
              <a:buFont typeface="Arial"/>
              <a:buChar char="•"/>
            </a:pP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Sóng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dọc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: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Có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phương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dao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động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của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các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phần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tử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trùng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với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phương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truyền</a:t>
            </a:r>
            <a:r>
              <a:rPr lang="en-US" sz="27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799" dirty="0" err="1">
                <a:solidFill>
                  <a:srgbClr val="000000"/>
                </a:solidFill>
                <a:latin typeface="Montserrat Bold"/>
              </a:rPr>
              <a:t>sóng</a:t>
            </a:r>
            <a:endParaRPr lang="en-US" sz="2799" dirty="0">
              <a:solidFill>
                <a:srgbClr val="000000"/>
              </a:solidFill>
              <a:latin typeface="Montserrat Bold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63979">
            <a:off x="-2417372" y="-769315"/>
            <a:ext cx="9655672" cy="8622919"/>
          </a:xfrm>
          <a:custGeom>
            <a:avLst/>
            <a:gdLst/>
            <a:ahLst/>
            <a:cxnLst/>
            <a:rect l="l" t="t" r="r" b="b"/>
            <a:pathLst>
              <a:path w="9655672" h="8622919">
                <a:moveTo>
                  <a:pt x="0" y="0"/>
                </a:moveTo>
                <a:lnTo>
                  <a:pt x="9655671" y="0"/>
                </a:lnTo>
                <a:lnTo>
                  <a:pt x="9655671" y="8622920"/>
                </a:lnTo>
                <a:lnTo>
                  <a:pt x="0" y="862292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t="-10609" b="-10609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6926017" y="5383987"/>
            <a:ext cx="3901440" cy="936346"/>
          </a:xfrm>
          <a:custGeom>
            <a:avLst/>
            <a:gdLst/>
            <a:ahLst/>
            <a:cxnLst/>
            <a:rect l="l" t="t" r="r" b="b"/>
            <a:pathLst>
              <a:path w="3901440" h="936346">
                <a:moveTo>
                  <a:pt x="0" y="0"/>
                </a:moveTo>
                <a:lnTo>
                  <a:pt x="3901440" y="0"/>
                </a:lnTo>
                <a:lnTo>
                  <a:pt x="3901440" y="936346"/>
                </a:lnTo>
                <a:lnTo>
                  <a:pt x="0" y="93634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Freeform 4"/>
          <p:cNvSpPr/>
          <p:nvPr/>
        </p:nvSpPr>
        <p:spPr>
          <a:xfrm>
            <a:off x="0" y="5287200"/>
            <a:ext cx="1181475" cy="1129920"/>
          </a:xfrm>
          <a:custGeom>
            <a:avLst/>
            <a:gdLst/>
            <a:ahLst/>
            <a:cxnLst/>
            <a:rect l="l" t="t" r="r" b="b"/>
            <a:pathLst>
              <a:path w="1181475" h="1129920">
                <a:moveTo>
                  <a:pt x="0" y="0"/>
                </a:moveTo>
                <a:lnTo>
                  <a:pt x="1181475" y="0"/>
                </a:lnTo>
                <a:lnTo>
                  <a:pt x="1181475" y="1129920"/>
                </a:lnTo>
                <a:lnTo>
                  <a:pt x="0" y="112992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5" name="Freeform 5"/>
          <p:cNvSpPr/>
          <p:nvPr/>
        </p:nvSpPr>
        <p:spPr>
          <a:xfrm>
            <a:off x="4026963" y="1842657"/>
            <a:ext cx="757214" cy="724172"/>
          </a:xfrm>
          <a:custGeom>
            <a:avLst/>
            <a:gdLst/>
            <a:ahLst/>
            <a:cxnLst/>
            <a:rect l="l" t="t" r="r" b="b"/>
            <a:pathLst>
              <a:path w="757214" h="724172">
                <a:moveTo>
                  <a:pt x="0" y="0"/>
                </a:moveTo>
                <a:lnTo>
                  <a:pt x="757214" y="0"/>
                </a:lnTo>
                <a:lnTo>
                  <a:pt x="757214" y="724172"/>
                </a:lnTo>
                <a:lnTo>
                  <a:pt x="0" y="72417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6" name="Group 6"/>
          <p:cNvGrpSpPr/>
          <p:nvPr/>
        </p:nvGrpSpPr>
        <p:grpSpPr>
          <a:xfrm>
            <a:off x="8510701" y="-250933"/>
            <a:ext cx="1041215" cy="1569982"/>
            <a:chOff x="0" y="0"/>
            <a:chExt cx="660400" cy="9957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60400" cy="995775"/>
            </a:xfrm>
            <a:custGeom>
              <a:avLst/>
              <a:gdLst/>
              <a:ahLst/>
              <a:cxnLst/>
              <a:rect l="l" t="t" r="r" b="b"/>
              <a:pathLst>
                <a:path w="660400" h="995775">
                  <a:moveTo>
                    <a:pt x="535940" y="995775"/>
                  </a:moveTo>
                  <a:lnTo>
                    <a:pt x="124460" y="995775"/>
                  </a:lnTo>
                  <a:cubicBezTo>
                    <a:pt x="55880" y="995775"/>
                    <a:pt x="0" y="939895"/>
                    <a:pt x="0" y="8713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871315"/>
                  </a:lnTo>
                  <a:cubicBezTo>
                    <a:pt x="660400" y="939895"/>
                    <a:pt x="604520" y="995775"/>
                    <a:pt x="535940" y="99577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8" name="Freeform 8"/>
          <p:cNvSpPr/>
          <p:nvPr/>
        </p:nvSpPr>
        <p:spPr>
          <a:xfrm>
            <a:off x="8678891" y="402891"/>
            <a:ext cx="704835" cy="657259"/>
          </a:xfrm>
          <a:custGeom>
            <a:avLst/>
            <a:gdLst/>
            <a:ahLst/>
            <a:cxnLst/>
            <a:rect l="l" t="t" r="r" b="b"/>
            <a:pathLst>
              <a:path w="704835" h="657259">
                <a:moveTo>
                  <a:pt x="0" y="0"/>
                </a:moveTo>
                <a:lnTo>
                  <a:pt x="704835" y="0"/>
                </a:lnTo>
                <a:lnTo>
                  <a:pt x="704835" y="657258"/>
                </a:lnTo>
                <a:lnTo>
                  <a:pt x="0" y="65725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9" name="Picture 9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rcRect l="10064" r="10064"/>
          <a:stretch>
            <a:fillRect/>
          </a:stretch>
        </p:blipFill>
        <p:spPr>
          <a:xfrm>
            <a:off x="-1852210" y="-544662"/>
            <a:ext cx="11605810" cy="8173613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590738" y="259124"/>
            <a:ext cx="7919964" cy="1402558"/>
            <a:chOff x="0" y="0"/>
            <a:chExt cx="5023310" cy="88958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023310" cy="889586"/>
            </a:xfrm>
            <a:custGeom>
              <a:avLst/>
              <a:gdLst/>
              <a:ahLst/>
              <a:cxnLst/>
              <a:rect l="l" t="t" r="r" b="b"/>
              <a:pathLst>
                <a:path w="5023310" h="889586">
                  <a:moveTo>
                    <a:pt x="4898850" y="889585"/>
                  </a:moveTo>
                  <a:lnTo>
                    <a:pt x="124460" y="889585"/>
                  </a:lnTo>
                  <a:cubicBezTo>
                    <a:pt x="55880" y="889585"/>
                    <a:pt x="0" y="833706"/>
                    <a:pt x="0" y="76512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898851" y="0"/>
                  </a:lnTo>
                  <a:cubicBezTo>
                    <a:pt x="4967431" y="0"/>
                    <a:pt x="5023310" y="55880"/>
                    <a:pt x="5023310" y="124460"/>
                  </a:cubicBezTo>
                  <a:lnTo>
                    <a:pt x="5023310" y="765126"/>
                  </a:lnTo>
                  <a:cubicBezTo>
                    <a:pt x="5023310" y="833706"/>
                    <a:pt x="4967431" y="889586"/>
                    <a:pt x="4898851" y="889586"/>
                  </a:cubicBezTo>
                  <a:close/>
                </a:path>
              </a:pathLst>
            </a:custGeom>
            <a:solidFill>
              <a:srgbClr val="D8B2AE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969344" y="393366"/>
            <a:ext cx="7428975" cy="1067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0"/>
              </a:lnSpc>
            </a:pPr>
            <a:r>
              <a:rPr lang="en-US" sz="3500">
                <a:solidFill>
                  <a:srgbClr val="000000"/>
                </a:solidFill>
                <a:latin typeface="Montserrat Bold"/>
              </a:rPr>
              <a:t>3. Quá trình truyền năng lượng bởi sóng</a:t>
            </a: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60917">
            <a:off x="-67987" y="4507170"/>
            <a:ext cx="9820254" cy="11141650"/>
          </a:xfrm>
          <a:custGeom>
            <a:avLst/>
            <a:gdLst/>
            <a:ahLst/>
            <a:cxnLst/>
            <a:rect l="l" t="t" r="r" b="b"/>
            <a:pathLst>
              <a:path w="9820254" h="11141650">
                <a:moveTo>
                  <a:pt x="0" y="0"/>
                </a:moveTo>
                <a:lnTo>
                  <a:pt x="9820253" y="0"/>
                </a:lnTo>
                <a:lnTo>
                  <a:pt x="9820253" y="11141650"/>
                </a:lnTo>
                <a:lnTo>
                  <a:pt x="0" y="1114165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804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 rot="-3983294">
            <a:off x="-1186185" y="268392"/>
            <a:ext cx="2218627" cy="794672"/>
          </a:xfrm>
          <a:custGeom>
            <a:avLst/>
            <a:gdLst/>
            <a:ahLst/>
            <a:cxnLst/>
            <a:rect l="l" t="t" r="r" b="b"/>
            <a:pathLst>
              <a:path w="2218627" h="794672">
                <a:moveTo>
                  <a:pt x="0" y="0"/>
                </a:moveTo>
                <a:lnTo>
                  <a:pt x="2218626" y="0"/>
                </a:lnTo>
                <a:lnTo>
                  <a:pt x="2218626" y="794672"/>
                </a:lnTo>
                <a:lnTo>
                  <a:pt x="0" y="79467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4" name="Group 4"/>
          <p:cNvGrpSpPr/>
          <p:nvPr/>
        </p:nvGrpSpPr>
        <p:grpSpPr>
          <a:xfrm>
            <a:off x="1031382" y="665728"/>
            <a:ext cx="7362447" cy="1175590"/>
            <a:chOff x="0" y="0"/>
            <a:chExt cx="6163663" cy="9841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163663" cy="984176"/>
            </a:xfrm>
            <a:custGeom>
              <a:avLst/>
              <a:gdLst/>
              <a:ahLst/>
              <a:cxnLst/>
              <a:rect l="l" t="t" r="r" b="b"/>
              <a:pathLst>
                <a:path w="6163663" h="984176">
                  <a:moveTo>
                    <a:pt x="6039203" y="984175"/>
                  </a:moveTo>
                  <a:lnTo>
                    <a:pt x="124460" y="984175"/>
                  </a:lnTo>
                  <a:cubicBezTo>
                    <a:pt x="55880" y="984175"/>
                    <a:pt x="0" y="928296"/>
                    <a:pt x="0" y="8597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039203" y="0"/>
                  </a:lnTo>
                  <a:cubicBezTo>
                    <a:pt x="6107783" y="0"/>
                    <a:pt x="6163663" y="55880"/>
                    <a:pt x="6163663" y="124460"/>
                  </a:cubicBezTo>
                  <a:lnTo>
                    <a:pt x="6163663" y="859716"/>
                  </a:lnTo>
                  <a:cubicBezTo>
                    <a:pt x="6163663" y="928296"/>
                    <a:pt x="6107783" y="984176"/>
                    <a:pt x="6039203" y="984176"/>
                  </a:cubicBezTo>
                  <a:close/>
                </a:path>
              </a:pathLst>
            </a:custGeom>
            <a:solidFill>
              <a:srgbClr val="D8B2AE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Freeform 6"/>
          <p:cNvSpPr/>
          <p:nvPr/>
        </p:nvSpPr>
        <p:spPr>
          <a:xfrm>
            <a:off x="513238" y="2204848"/>
            <a:ext cx="8366212" cy="4106430"/>
          </a:xfrm>
          <a:custGeom>
            <a:avLst/>
            <a:gdLst/>
            <a:ahLst/>
            <a:cxnLst/>
            <a:rect l="l" t="t" r="r" b="b"/>
            <a:pathLst>
              <a:path w="8366212" h="4106430">
                <a:moveTo>
                  <a:pt x="0" y="0"/>
                </a:moveTo>
                <a:lnTo>
                  <a:pt x="8366212" y="0"/>
                </a:lnTo>
                <a:lnTo>
                  <a:pt x="8366212" y="4106430"/>
                </a:lnTo>
                <a:lnTo>
                  <a:pt x="0" y="410643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162030" y="856858"/>
            <a:ext cx="1135577" cy="984460"/>
          </a:xfrm>
          <a:custGeom>
            <a:avLst/>
            <a:gdLst/>
            <a:ahLst/>
            <a:cxnLst/>
            <a:rect l="l" t="t" r="r" b="b"/>
            <a:pathLst>
              <a:path w="1135577" h="984460">
                <a:moveTo>
                  <a:pt x="0" y="0"/>
                </a:moveTo>
                <a:lnTo>
                  <a:pt x="1135577" y="0"/>
                </a:lnTo>
                <a:lnTo>
                  <a:pt x="1135577" y="984460"/>
                </a:lnTo>
                <a:lnTo>
                  <a:pt x="0" y="9844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>
            <a:off x="7042088" y="0"/>
            <a:ext cx="2304144" cy="992877"/>
          </a:xfrm>
          <a:custGeom>
            <a:avLst/>
            <a:gdLst/>
            <a:ahLst/>
            <a:cxnLst/>
            <a:rect l="l" t="t" r="r" b="b"/>
            <a:pathLst>
              <a:path w="2304144" h="992877">
                <a:moveTo>
                  <a:pt x="0" y="0"/>
                </a:moveTo>
                <a:lnTo>
                  <a:pt x="2304144" y="0"/>
                </a:lnTo>
                <a:lnTo>
                  <a:pt x="2304144" y="992877"/>
                </a:lnTo>
                <a:lnTo>
                  <a:pt x="0" y="99287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>
            <a:off x="7881004" y="5307356"/>
            <a:ext cx="1996892" cy="2007844"/>
          </a:xfrm>
          <a:custGeom>
            <a:avLst/>
            <a:gdLst/>
            <a:ahLst/>
            <a:cxnLst/>
            <a:rect l="l" t="t" r="r" b="b"/>
            <a:pathLst>
              <a:path w="1996892" h="2007844">
                <a:moveTo>
                  <a:pt x="0" y="0"/>
                </a:moveTo>
                <a:lnTo>
                  <a:pt x="1996892" y="0"/>
                </a:lnTo>
                <a:lnTo>
                  <a:pt x="1996892" y="2007844"/>
                </a:lnTo>
                <a:lnTo>
                  <a:pt x="0" y="200784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0" name="Freeform 10"/>
          <p:cNvSpPr/>
          <p:nvPr/>
        </p:nvSpPr>
        <p:spPr>
          <a:xfrm>
            <a:off x="-1220902" y="6311278"/>
            <a:ext cx="3901440" cy="2186391"/>
          </a:xfrm>
          <a:custGeom>
            <a:avLst/>
            <a:gdLst/>
            <a:ahLst/>
            <a:cxnLst/>
            <a:rect l="l" t="t" r="r" b="b"/>
            <a:pathLst>
              <a:path w="3901440" h="2186391">
                <a:moveTo>
                  <a:pt x="0" y="0"/>
                </a:moveTo>
                <a:lnTo>
                  <a:pt x="3901440" y="0"/>
                </a:lnTo>
                <a:lnTo>
                  <a:pt x="3901440" y="2186391"/>
                </a:lnTo>
                <a:lnTo>
                  <a:pt x="0" y="218639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1" name="TextBox 11"/>
          <p:cNvSpPr txBox="1"/>
          <p:nvPr/>
        </p:nvSpPr>
        <p:spPr>
          <a:xfrm>
            <a:off x="1297607" y="908090"/>
            <a:ext cx="6896554" cy="742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 spc="2" dirty="0" err="1">
                <a:solidFill>
                  <a:srgbClr val="000000"/>
                </a:solidFill>
                <a:latin typeface="Open Sans Bold"/>
              </a:rPr>
              <a:t>Tại</a:t>
            </a:r>
            <a:r>
              <a:rPr lang="en-US" sz="2499" spc="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499" spc="2" dirty="0" err="1">
                <a:solidFill>
                  <a:srgbClr val="000000"/>
                </a:solidFill>
                <a:latin typeface="Open Sans Bold"/>
              </a:rPr>
              <a:t>sao</a:t>
            </a:r>
            <a:r>
              <a:rPr lang="en-US" sz="2499" spc="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499" spc="2" dirty="0" err="1">
                <a:solidFill>
                  <a:srgbClr val="000000"/>
                </a:solidFill>
                <a:latin typeface="Open Sans Bold"/>
              </a:rPr>
              <a:t>dù</a:t>
            </a:r>
            <a:r>
              <a:rPr lang="en-US" sz="2499" spc="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499" spc="2" dirty="0" err="1">
                <a:solidFill>
                  <a:srgbClr val="000000"/>
                </a:solidFill>
                <a:latin typeface="Open Sans Bold"/>
              </a:rPr>
              <a:t>không</a:t>
            </a:r>
            <a:r>
              <a:rPr lang="en-US" sz="2499" spc="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499" spc="2" dirty="0" err="1">
                <a:solidFill>
                  <a:srgbClr val="000000"/>
                </a:solidFill>
                <a:latin typeface="Open Sans Bold"/>
              </a:rPr>
              <a:t>nhìn</a:t>
            </a:r>
            <a:r>
              <a:rPr lang="en-US" sz="2499" spc="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499" spc="2" dirty="0" err="1">
                <a:solidFill>
                  <a:srgbClr val="000000"/>
                </a:solidFill>
                <a:latin typeface="Open Sans Bold"/>
              </a:rPr>
              <a:t>thấy</a:t>
            </a:r>
            <a:r>
              <a:rPr lang="en-US" sz="2499" spc="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499" spc="2" dirty="0" err="1">
                <a:solidFill>
                  <a:srgbClr val="000000"/>
                </a:solidFill>
                <a:latin typeface="Open Sans Bold"/>
              </a:rPr>
              <a:t>sóng</a:t>
            </a:r>
            <a:r>
              <a:rPr lang="en-US" sz="2499" spc="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499" spc="2" dirty="0" err="1">
                <a:solidFill>
                  <a:srgbClr val="000000"/>
                </a:solidFill>
                <a:latin typeface="Open Sans Bold"/>
              </a:rPr>
              <a:t>âm</a:t>
            </a:r>
            <a:r>
              <a:rPr lang="en-US" sz="2499" spc="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499" spc="2" dirty="0" err="1">
                <a:solidFill>
                  <a:srgbClr val="000000"/>
                </a:solidFill>
                <a:latin typeface="Open Sans Bold"/>
              </a:rPr>
              <a:t>nhưng</a:t>
            </a:r>
            <a:r>
              <a:rPr lang="en-US" sz="2499" spc="2" dirty="0">
                <a:solidFill>
                  <a:srgbClr val="000000"/>
                </a:solidFill>
                <a:latin typeface="Open Sans Bold"/>
              </a:rPr>
              <a:t> tai ta </a:t>
            </a:r>
            <a:r>
              <a:rPr lang="en-US" sz="2499" spc="2" dirty="0" err="1">
                <a:solidFill>
                  <a:srgbClr val="000000"/>
                </a:solidFill>
                <a:latin typeface="Open Sans Bold"/>
              </a:rPr>
              <a:t>có</a:t>
            </a:r>
            <a:r>
              <a:rPr lang="en-US" sz="2499" spc="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499" spc="2" dirty="0" err="1">
                <a:solidFill>
                  <a:srgbClr val="000000"/>
                </a:solidFill>
                <a:latin typeface="Open Sans Bold"/>
              </a:rPr>
              <a:t>thể</a:t>
            </a:r>
            <a:r>
              <a:rPr lang="en-US" sz="2499" spc="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499" spc="2" dirty="0" err="1">
                <a:solidFill>
                  <a:srgbClr val="000000"/>
                </a:solidFill>
                <a:latin typeface="Open Sans Bold"/>
              </a:rPr>
              <a:t>nghe</a:t>
            </a:r>
            <a:r>
              <a:rPr lang="en-US" sz="2499" spc="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499" spc="2" dirty="0" err="1">
                <a:solidFill>
                  <a:srgbClr val="000000"/>
                </a:solidFill>
                <a:latin typeface="Open Sans Bold"/>
              </a:rPr>
              <a:t>được</a:t>
            </a:r>
            <a:r>
              <a:rPr lang="en-US" sz="2499" spc="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499" spc="2" dirty="0" err="1">
                <a:solidFill>
                  <a:srgbClr val="000000"/>
                </a:solidFill>
                <a:latin typeface="Open Sans Bold"/>
              </a:rPr>
              <a:t>sóng</a:t>
            </a:r>
            <a:r>
              <a:rPr lang="en-US" sz="2499" spc="2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2499" spc="2" dirty="0" err="1">
                <a:solidFill>
                  <a:srgbClr val="000000"/>
                </a:solidFill>
                <a:latin typeface="Open Sans Bold"/>
              </a:rPr>
              <a:t>âm</a:t>
            </a:r>
            <a:r>
              <a:rPr lang="en-US" sz="2499" spc="2" dirty="0">
                <a:solidFill>
                  <a:srgbClr val="000000"/>
                </a:solidFill>
                <a:latin typeface="Open Sans Bold"/>
              </a:rPr>
              <a:t>?</a:t>
            </a: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326645" y="-690478"/>
            <a:ext cx="10842245" cy="9453478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960"/>
          </a:p>
        </p:txBody>
      </p:sp>
      <p:sp>
        <p:nvSpPr>
          <p:cNvPr id="4" name="Freeform 4"/>
          <p:cNvSpPr/>
          <p:nvPr/>
        </p:nvSpPr>
        <p:spPr>
          <a:xfrm>
            <a:off x="914400" y="1066799"/>
            <a:ext cx="8077200" cy="5105401"/>
          </a:xfrm>
          <a:custGeom>
            <a:avLst/>
            <a:gdLst/>
            <a:ahLst/>
            <a:cxnLst/>
            <a:rect l="l" t="t" r="r" b="b"/>
            <a:pathLst>
              <a:path w="15240152" h="8562194">
                <a:moveTo>
                  <a:pt x="0" y="0"/>
                </a:moveTo>
                <a:lnTo>
                  <a:pt x="15240152" y="0"/>
                </a:lnTo>
                <a:lnTo>
                  <a:pt x="15240152" y="8562194"/>
                </a:lnTo>
                <a:lnTo>
                  <a:pt x="0" y="85621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960"/>
          </a:p>
        </p:txBody>
      </p:sp>
      <p:grpSp>
        <p:nvGrpSpPr>
          <p:cNvPr id="5" name="Group 5"/>
          <p:cNvGrpSpPr/>
          <p:nvPr/>
        </p:nvGrpSpPr>
        <p:grpSpPr>
          <a:xfrm>
            <a:off x="1658877" y="1874458"/>
            <a:ext cx="6435847" cy="3566284"/>
            <a:chOff x="0" y="0"/>
            <a:chExt cx="2850029" cy="157928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850029" cy="1579282"/>
            </a:xfrm>
            <a:custGeom>
              <a:avLst/>
              <a:gdLst/>
              <a:ahLst/>
              <a:cxnLst/>
              <a:rect l="l" t="t" r="r" b="b"/>
              <a:pathLst>
                <a:path w="2850029" h="1579282">
                  <a:moveTo>
                    <a:pt x="32720" y="0"/>
                  </a:moveTo>
                  <a:lnTo>
                    <a:pt x="2817309" y="0"/>
                  </a:lnTo>
                  <a:cubicBezTo>
                    <a:pt x="2835380" y="0"/>
                    <a:pt x="2850029" y="14649"/>
                    <a:pt x="2850029" y="32720"/>
                  </a:cubicBezTo>
                  <a:lnTo>
                    <a:pt x="2850029" y="1546562"/>
                  </a:lnTo>
                  <a:cubicBezTo>
                    <a:pt x="2850029" y="1564633"/>
                    <a:pt x="2835380" y="1579282"/>
                    <a:pt x="2817309" y="1579282"/>
                  </a:cubicBezTo>
                  <a:lnTo>
                    <a:pt x="32720" y="1579282"/>
                  </a:lnTo>
                  <a:cubicBezTo>
                    <a:pt x="14649" y="1579282"/>
                    <a:pt x="0" y="1564633"/>
                    <a:pt x="0" y="1546562"/>
                  </a:cubicBezTo>
                  <a:lnTo>
                    <a:pt x="0" y="32720"/>
                  </a:lnTo>
                  <a:cubicBezTo>
                    <a:pt x="0" y="14649"/>
                    <a:pt x="14649" y="0"/>
                    <a:pt x="32720" y="0"/>
                  </a:cubicBezTo>
                  <a:close/>
                </a:path>
              </a:pathLst>
            </a:custGeom>
            <a:solidFill>
              <a:srgbClr val="EFF1E7"/>
            </a:solidFill>
            <a:ln w="76200" cap="rnd">
              <a:solidFill>
                <a:srgbClr val="483A00"/>
              </a:solidFill>
              <a:prstDash val="solid"/>
              <a:round/>
            </a:ln>
          </p:spPr>
          <p:txBody>
            <a:bodyPr/>
            <a:lstStyle/>
            <a:p>
              <a:endParaRPr lang="vi-VN" sz="96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850029" cy="1617382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 sz="960"/>
            </a:p>
          </p:txBody>
        </p:sp>
      </p:grpSp>
      <p:sp>
        <p:nvSpPr>
          <p:cNvPr id="8" name="Freeform 8"/>
          <p:cNvSpPr/>
          <p:nvPr/>
        </p:nvSpPr>
        <p:spPr>
          <a:xfrm>
            <a:off x="1348042" y="4861508"/>
            <a:ext cx="1005714" cy="700342"/>
          </a:xfrm>
          <a:custGeom>
            <a:avLst/>
            <a:gdLst/>
            <a:ahLst/>
            <a:cxnLst/>
            <a:rect l="l" t="t" r="r" b="b"/>
            <a:pathLst>
              <a:path w="1885713" h="1313142">
                <a:moveTo>
                  <a:pt x="0" y="0"/>
                </a:moveTo>
                <a:lnTo>
                  <a:pt x="1885713" y="0"/>
                </a:lnTo>
                <a:lnTo>
                  <a:pt x="1885713" y="1313141"/>
                </a:lnTo>
                <a:lnTo>
                  <a:pt x="0" y="13131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960"/>
          </a:p>
        </p:txBody>
      </p:sp>
      <p:sp>
        <p:nvSpPr>
          <p:cNvPr id="9" name="TextBox 9"/>
          <p:cNvSpPr txBox="1"/>
          <p:nvPr/>
        </p:nvSpPr>
        <p:spPr>
          <a:xfrm>
            <a:off x="2168770" y="2623822"/>
            <a:ext cx="5353106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4000" b="1" dirty="0" err="1">
                <a:solidFill>
                  <a:srgbClr val="483A00"/>
                </a:solidFill>
              </a:rPr>
              <a:t>Bài</a:t>
            </a:r>
            <a:r>
              <a:rPr lang="en-US" sz="4000" b="1" dirty="0">
                <a:solidFill>
                  <a:srgbClr val="483A00"/>
                </a:solidFill>
              </a:rPr>
              <a:t> 9: </a:t>
            </a:r>
            <a:r>
              <a:rPr lang="en-US" sz="4000" b="1" dirty="0" err="1">
                <a:solidFill>
                  <a:srgbClr val="483A00"/>
                </a:solidFill>
              </a:rPr>
              <a:t>Sóng</a:t>
            </a:r>
            <a:r>
              <a:rPr lang="en-US" sz="4000" b="1" dirty="0">
                <a:solidFill>
                  <a:srgbClr val="483A00"/>
                </a:solidFill>
              </a:rPr>
              <a:t> </a:t>
            </a:r>
            <a:r>
              <a:rPr lang="en-US" sz="4000" b="1" dirty="0" err="1">
                <a:solidFill>
                  <a:srgbClr val="483A00"/>
                </a:solidFill>
              </a:rPr>
              <a:t>ngang</a:t>
            </a:r>
            <a:r>
              <a:rPr lang="en-US" sz="4000" b="1" dirty="0">
                <a:solidFill>
                  <a:srgbClr val="483A00"/>
                </a:solidFill>
              </a:rPr>
              <a:t>, </a:t>
            </a:r>
            <a:r>
              <a:rPr lang="en-US" sz="4000" b="1" dirty="0" err="1">
                <a:solidFill>
                  <a:srgbClr val="483A00"/>
                </a:solidFill>
              </a:rPr>
              <a:t>sóng</a:t>
            </a:r>
            <a:r>
              <a:rPr lang="en-US" sz="4000" b="1" dirty="0">
                <a:solidFill>
                  <a:srgbClr val="483A00"/>
                </a:solidFill>
              </a:rPr>
              <a:t> </a:t>
            </a:r>
            <a:r>
              <a:rPr lang="en-US" sz="4000" b="1" dirty="0" err="1">
                <a:solidFill>
                  <a:srgbClr val="483A00"/>
                </a:solidFill>
              </a:rPr>
              <a:t>dọc</a:t>
            </a:r>
            <a:r>
              <a:rPr lang="en-US" sz="4000" b="1" dirty="0">
                <a:solidFill>
                  <a:srgbClr val="483A00"/>
                </a:solidFill>
              </a:rPr>
              <a:t>, </a:t>
            </a:r>
            <a:r>
              <a:rPr lang="en-US" sz="4000" b="1" dirty="0" err="1">
                <a:solidFill>
                  <a:srgbClr val="483A00"/>
                </a:solidFill>
              </a:rPr>
              <a:t>sự</a:t>
            </a:r>
            <a:r>
              <a:rPr lang="en-US" sz="4000" b="1" dirty="0">
                <a:solidFill>
                  <a:srgbClr val="483A00"/>
                </a:solidFill>
              </a:rPr>
              <a:t> </a:t>
            </a:r>
            <a:r>
              <a:rPr lang="en-US" sz="4000" b="1" dirty="0" err="1">
                <a:solidFill>
                  <a:srgbClr val="483A00"/>
                </a:solidFill>
              </a:rPr>
              <a:t>truyền</a:t>
            </a:r>
            <a:r>
              <a:rPr lang="en-US" sz="4000" b="1" dirty="0">
                <a:solidFill>
                  <a:srgbClr val="483A00"/>
                </a:solidFill>
              </a:rPr>
              <a:t> </a:t>
            </a:r>
            <a:r>
              <a:rPr lang="en-US" sz="4000" b="1" dirty="0" err="1">
                <a:solidFill>
                  <a:srgbClr val="483A00"/>
                </a:solidFill>
              </a:rPr>
              <a:t>năng</a:t>
            </a:r>
            <a:r>
              <a:rPr lang="en-US" sz="4000" b="1" dirty="0">
                <a:solidFill>
                  <a:srgbClr val="483A00"/>
                </a:solidFill>
              </a:rPr>
              <a:t> </a:t>
            </a:r>
            <a:r>
              <a:rPr lang="en-US" sz="4000" b="1" dirty="0" err="1">
                <a:solidFill>
                  <a:srgbClr val="483A00"/>
                </a:solidFill>
              </a:rPr>
              <a:t>lượng</a:t>
            </a:r>
            <a:r>
              <a:rPr lang="en-US" sz="4000" b="1" dirty="0">
                <a:solidFill>
                  <a:srgbClr val="483A00"/>
                </a:solidFill>
              </a:rPr>
              <a:t> </a:t>
            </a:r>
            <a:r>
              <a:rPr lang="en-US" sz="4000" b="1" dirty="0" err="1">
                <a:solidFill>
                  <a:srgbClr val="483A00"/>
                </a:solidFill>
              </a:rPr>
              <a:t>của</a:t>
            </a:r>
            <a:r>
              <a:rPr lang="en-US" sz="4000" b="1" dirty="0">
                <a:solidFill>
                  <a:srgbClr val="483A00"/>
                </a:solidFill>
              </a:rPr>
              <a:t> </a:t>
            </a:r>
            <a:r>
              <a:rPr lang="en-US" sz="4000" b="1" dirty="0" err="1">
                <a:solidFill>
                  <a:srgbClr val="483A00"/>
                </a:solidFill>
              </a:rPr>
              <a:t>sóng</a:t>
            </a:r>
            <a:r>
              <a:rPr lang="en-US" sz="4000" b="1" dirty="0">
                <a:solidFill>
                  <a:srgbClr val="483A00"/>
                </a:solidFill>
              </a:rPr>
              <a:t> </a:t>
            </a:r>
            <a:r>
              <a:rPr lang="en-US" sz="4000" b="1" dirty="0" err="1">
                <a:solidFill>
                  <a:srgbClr val="483A00"/>
                </a:solidFill>
              </a:rPr>
              <a:t>cơ</a:t>
            </a:r>
            <a:endParaRPr lang="en-US" sz="4000" b="1" dirty="0">
              <a:solidFill>
                <a:srgbClr val="483A00"/>
              </a:solidFill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2080487" y="2279534"/>
            <a:ext cx="6709116" cy="5949042"/>
            <a:chOff x="-542342" y="-401027"/>
            <a:chExt cx="2635407" cy="777737"/>
          </a:xfrm>
        </p:grpSpPr>
        <p:sp>
          <p:nvSpPr>
            <p:cNvPr id="11" name="Freeform 11"/>
            <p:cNvSpPr/>
            <p:nvPr/>
          </p:nvSpPr>
          <p:spPr>
            <a:xfrm>
              <a:off x="-542342" y="-401027"/>
              <a:ext cx="2093064" cy="376710"/>
            </a:xfrm>
            <a:custGeom>
              <a:avLst/>
              <a:gdLst/>
              <a:ahLst/>
              <a:cxnLst/>
              <a:rect l="l" t="t" r="r" b="b"/>
              <a:pathLst>
                <a:path w="2093064" h="376710">
                  <a:moveTo>
                    <a:pt x="28251" y="0"/>
                  </a:moveTo>
                  <a:lnTo>
                    <a:pt x="2064813" y="0"/>
                  </a:lnTo>
                  <a:cubicBezTo>
                    <a:pt x="2072306" y="0"/>
                    <a:pt x="2079492" y="2976"/>
                    <a:pt x="2084790" y="8275"/>
                  </a:cubicBezTo>
                  <a:cubicBezTo>
                    <a:pt x="2090088" y="13573"/>
                    <a:pt x="2093064" y="20759"/>
                    <a:pt x="2093064" y="28251"/>
                  </a:cubicBezTo>
                  <a:lnTo>
                    <a:pt x="2093064" y="348459"/>
                  </a:lnTo>
                  <a:cubicBezTo>
                    <a:pt x="2093064" y="355952"/>
                    <a:pt x="2090088" y="363137"/>
                    <a:pt x="2084790" y="368436"/>
                  </a:cubicBezTo>
                  <a:cubicBezTo>
                    <a:pt x="2079492" y="373734"/>
                    <a:pt x="2072306" y="376710"/>
                    <a:pt x="2064813" y="376710"/>
                  </a:cubicBezTo>
                  <a:lnTo>
                    <a:pt x="28251" y="376710"/>
                  </a:lnTo>
                  <a:cubicBezTo>
                    <a:pt x="12649" y="376710"/>
                    <a:pt x="0" y="364062"/>
                    <a:pt x="0" y="348459"/>
                  </a:cubicBezTo>
                  <a:lnTo>
                    <a:pt x="0" y="28251"/>
                  </a:lnTo>
                  <a:cubicBezTo>
                    <a:pt x="0" y="20759"/>
                    <a:pt x="2976" y="13573"/>
                    <a:pt x="8275" y="8275"/>
                  </a:cubicBezTo>
                  <a:cubicBezTo>
                    <a:pt x="13573" y="2976"/>
                    <a:pt x="20759" y="0"/>
                    <a:pt x="282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vi-VN" sz="96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093065" cy="414810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 sz="960" dirty="0"/>
            </a:p>
          </p:txBody>
        </p:sp>
      </p:grpSp>
      <p:sp>
        <p:nvSpPr>
          <p:cNvPr id="16" name="Freeform 16"/>
          <p:cNvSpPr/>
          <p:nvPr/>
        </p:nvSpPr>
        <p:spPr>
          <a:xfrm rot="403428">
            <a:off x="7300340" y="1695950"/>
            <a:ext cx="1063364" cy="1097280"/>
          </a:xfrm>
          <a:custGeom>
            <a:avLst/>
            <a:gdLst/>
            <a:ahLst/>
            <a:cxnLst/>
            <a:rect l="l" t="t" r="r" b="b"/>
            <a:pathLst>
              <a:path w="1993808" h="2057400">
                <a:moveTo>
                  <a:pt x="0" y="0"/>
                </a:moveTo>
                <a:lnTo>
                  <a:pt x="1993808" y="0"/>
                </a:lnTo>
                <a:lnTo>
                  <a:pt x="1993808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960"/>
          </a:p>
        </p:txBody>
      </p:sp>
      <p:sp>
        <p:nvSpPr>
          <p:cNvPr id="17" name="Freeform 17"/>
          <p:cNvSpPr/>
          <p:nvPr/>
        </p:nvSpPr>
        <p:spPr>
          <a:xfrm rot="-417858">
            <a:off x="7452740" y="4644428"/>
            <a:ext cx="928919" cy="942630"/>
          </a:xfrm>
          <a:custGeom>
            <a:avLst/>
            <a:gdLst/>
            <a:ahLst/>
            <a:cxnLst/>
            <a:rect l="l" t="t" r="r" b="b"/>
            <a:pathLst>
              <a:path w="1741724" h="1767432">
                <a:moveTo>
                  <a:pt x="0" y="0"/>
                </a:moveTo>
                <a:lnTo>
                  <a:pt x="1741725" y="0"/>
                </a:lnTo>
                <a:lnTo>
                  <a:pt x="1741725" y="1767432"/>
                </a:lnTo>
                <a:lnTo>
                  <a:pt x="0" y="176743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960"/>
          </a:p>
        </p:txBody>
      </p:sp>
    </p:spTree>
    <p:custDataLst>
      <p:tags r:id="rId1"/>
    </p:custData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976238" cy="6519232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960"/>
          </a:p>
        </p:txBody>
      </p:sp>
      <p:grpSp>
        <p:nvGrpSpPr>
          <p:cNvPr id="3" name="Group 3"/>
          <p:cNvGrpSpPr/>
          <p:nvPr/>
        </p:nvGrpSpPr>
        <p:grpSpPr>
          <a:xfrm>
            <a:off x="914400" y="795969"/>
            <a:ext cx="9204960" cy="6519232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 sz="96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 sz="960"/>
            </a:p>
          </p:txBody>
        </p:sp>
      </p:grpSp>
      <p:sp>
        <p:nvSpPr>
          <p:cNvPr id="6" name="Freeform 6"/>
          <p:cNvSpPr/>
          <p:nvPr/>
        </p:nvSpPr>
        <p:spPr>
          <a:xfrm>
            <a:off x="9276046" y="802025"/>
            <a:ext cx="321873" cy="1011820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 sz="960"/>
          </a:p>
        </p:txBody>
      </p:sp>
      <p:grpSp>
        <p:nvGrpSpPr>
          <p:cNvPr id="19" name="Group 10">
            <a:extLst>
              <a:ext uri="{FF2B5EF4-FFF2-40B4-BE49-F238E27FC236}">
                <a16:creationId xmlns:a16="http://schemas.microsoft.com/office/drawing/2014/main" id="{CEF0EECE-2600-42AC-F0B3-D594AB7493E7}"/>
              </a:ext>
            </a:extLst>
          </p:cNvPr>
          <p:cNvGrpSpPr/>
          <p:nvPr/>
        </p:nvGrpSpPr>
        <p:grpSpPr>
          <a:xfrm>
            <a:off x="2987605" y="219323"/>
            <a:ext cx="4552927" cy="788449"/>
            <a:chOff x="0" y="0"/>
            <a:chExt cx="2093065" cy="376710"/>
          </a:xfrm>
        </p:grpSpPr>
        <p:sp>
          <p:nvSpPr>
            <p:cNvPr id="20" name="Freeform 11">
              <a:extLst>
                <a:ext uri="{FF2B5EF4-FFF2-40B4-BE49-F238E27FC236}">
                  <a16:creationId xmlns:a16="http://schemas.microsoft.com/office/drawing/2014/main" id="{574E6694-E1DF-59FA-2044-0D4A3069C117}"/>
                </a:ext>
              </a:extLst>
            </p:cNvPr>
            <p:cNvSpPr/>
            <p:nvPr/>
          </p:nvSpPr>
          <p:spPr>
            <a:xfrm>
              <a:off x="0" y="0"/>
              <a:ext cx="2093064" cy="376710"/>
            </a:xfrm>
            <a:custGeom>
              <a:avLst/>
              <a:gdLst/>
              <a:ahLst/>
              <a:cxnLst/>
              <a:rect l="l" t="t" r="r" b="b"/>
              <a:pathLst>
                <a:path w="2093064" h="376710">
                  <a:moveTo>
                    <a:pt x="28251" y="0"/>
                  </a:moveTo>
                  <a:lnTo>
                    <a:pt x="2064813" y="0"/>
                  </a:lnTo>
                  <a:cubicBezTo>
                    <a:pt x="2072306" y="0"/>
                    <a:pt x="2079492" y="2976"/>
                    <a:pt x="2084790" y="8275"/>
                  </a:cubicBezTo>
                  <a:cubicBezTo>
                    <a:pt x="2090088" y="13573"/>
                    <a:pt x="2093064" y="20759"/>
                    <a:pt x="2093064" y="28251"/>
                  </a:cubicBezTo>
                  <a:lnTo>
                    <a:pt x="2093064" y="348459"/>
                  </a:lnTo>
                  <a:cubicBezTo>
                    <a:pt x="2093064" y="355952"/>
                    <a:pt x="2090088" y="363137"/>
                    <a:pt x="2084790" y="368436"/>
                  </a:cubicBezTo>
                  <a:cubicBezTo>
                    <a:pt x="2079492" y="373734"/>
                    <a:pt x="2072306" y="376710"/>
                    <a:pt x="2064813" y="376710"/>
                  </a:cubicBezTo>
                  <a:lnTo>
                    <a:pt x="28251" y="376710"/>
                  </a:lnTo>
                  <a:cubicBezTo>
                    <a:pt x="12649" y="376710"/>
                    <a:pt x="0" y="364062"/>
                    <a:pt x="0" y="348459"/>
                  </a:cubicBezTo>
                  <a:lnTo>
                    <a:pt x="0" y="28251"/>
                  </a:lnTo>
                  <a:cubicBezTo>
                    <a:pt x="0" y="20759"/>
                    <a:pt x="2976" y="13573"/>
                    <a:pt x="8275" y="8275"/>
                  </a:cubicBezTo>
                  <a:cubicBezTo>
                    <a:pt x="13573" y="2976"/>
                    <a:pt x="20759" y="0"/>
                    <a:pt x="2825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1333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vi-VN" sz="960"/>
            </a:p>
          </p:txBody>
        </p:sp>
        <p:sp>
          <p:nvSpPr>
            <p:cNvPr id="21" name="TextBox 12">
              <a:extLst>
                <a:ext uri="{FF2B5EF4-FFF2-40B4-BE49-F238E27FC236}">
                  <a16:creationId xmlns:a16="http://schemas.microsoft.com/office/drawing/2014/main" id="{48B322AA-7BCD-EB55-C69C-4F87BF0F47D1}"/>
                </a:ext>
              </a:extLst>
            </p:cNvPr>
            <p:cNvSpPr txBox="1"/>
            <p:nvPr/>
          </p:nvSpPr>
          <p:spPr>
            <a:xfrm>
              <a:off x="0" y="-38100"/>
              <a:ext cx="2093065" cy="414810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 sz="960"/>
            </a:p>
          </p:txBody>
        </p:sp>
      </p:grpSp>
      <p:grpSp>
        <p:nvGrpSpPr>
          <p:cNvPr id="22" name="Group 13">
            <a:extLst>
              <a:ext uri="{FF2B5EF4-FFF2-40B4-BE49-F238E27FC236}">
                <a16:creationId xmlns:a16="http://schemas.microsoft.com/office/drawing/2014/main" id="{A653EEAD-BAE5-2BB7-1D45-CFFED742CE3F}"/>
              </a:ext>
            </a:extLst>
          </p:cNvPr>
          <p:cNvGrpSpPr/>
          <p:nvPr/>
        </p:nvGrpSpPr>
        <p:grpSpPr>
          <a:xfrm>
            <a:off x="3160764" y="325834"/>
            <a:ext cx="4206605" cy="546087"/>
            <a:chOff x="0" y="0"/>
            <a:chExt cx="1987662" cy="235629"/>
          </a:xfrm>
        </p:grpSpPr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6ACAACE9-BD30-98F5-DAF7-90E1A4E5BB24}"/>
                </a:ext>
              </a:extLst>
            </p:cNvPr>
            <p:cNvSpPr/>
            <p:nvPr/>
          </p:nvSpPr>
          <p:spPr>
            <a:xfrm>
              <a:off x="0" y="0"/>
              <a:ext cx="1987662" cy="235629"/>
            </a:xfrm>
            <a:custGeom>
              <a:avLst/>
              <a:gdLst/>
              <a:ahLst/>
              <a:cxnLst/>
              <a:rect l="l" t="t" r="r" b="b"/>
              <a:pathLst>
                <a:path w="1987662" h="235629">
                  <a:moveTo>
                    <a:pt x="11284" y="0"/>
                  </a:moveTo>
                  <a:lnTo>
                    <a:pt x="1976377" y="0"/>
                  </a:lnTo>
                  <a:cubicBezTo>
                    <a:pt x="1982609" y="0"/>
                    <a:pt x="1987662" y="5052"/>
                    <a:pt x="1987662" y="11284"/>
                  </a:cubicBezTo>
                  <a:lnTo>
                    <a:pt x="1987662" y="224344"/>
                  </a:lnTo>
                  <a:cubicBezTo>
                    <a:pt x="1987662" y="230576"/>
                    <a:pt x="1982609" y="235629"/>
                    <a:pt x="1976377" y="235629"/>
                  </a:cubicBezTo>
                  <a:lnTo>
                    <a:pt x="11284" y="235629"/>
                  </a:lnTo>
                  <a:cubicBezTo>
                    <a:pt x="5052" y="235629"/>
                    <a:pt x="0" y="230576"/>
                    <a:pt x="0" y="224344"/>
                  </a:cubicBezTo>
                  <a:lnTo>
                    <a:pt x="0" y="11284"/>
                  </a:lnTo>
                  <a:cubicBezTo>
                    <a:pt x="0" y="5052"/>
                    <a:pt x="5052" y="0"/>
                    <a:pt x="11284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483A00"/>
              </a:solidFill>
              <a:prstDash val="solid"/>
              <a:miter/>
            </a:ln>
          </p:spPr>
          <p:txBody>
            <a:bodyPr/>
            <a:lstStyle/>
            <a:p>
              <a:endParaRPr lang="vi-VN" sz="960"/>
            </a:p>
          </p:txBody>
        </p:sp>
        <p:sp>
          <p:nvSpPr>
            <p:cNvPr id="24" name="TextBox 15">
              <a:extLst>
                <a:ext uri="{FF2B5EF4-FFF2-40B4-BE49-F238E27FC236}">
                  <a16:creationId xmlns:a16="http://schemas.microsoft.com/office/drawing/2014/main" id="{929EE550-722D-8702-1FDA-AC307A7FC8D0}"/>
                </a:ext>
              </a:extLst>
            </p:cNvPr>
            <p:cNvSpPr txBox="1"/>
            <p:nvPr/>
          </p:nvSpPr>
          <p:spPr>
            <a:xfrm>
              <a:off x="0" y="-38100"/>
              <a:ext cx="1987662" cy="273729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 sz="960"/>
            </a:p>
          </p:txBody>
        </p:sp>
      </p:grpSp>
      <p:sp>
        <p:nvSpPr>
          <p:cNvPr id="25" name="TextBox 14">
            <a:extLst>
              <a:ext uri="{FF2B5EF4-FFF2-40B4-BE49-F238E27FC236}">
                <a16:creationId xmlns:a16="http://schemas.microsoft.com/office/drawing/2014/main" id="{1D9B62B4-2817-5713-E708-66C10CD7B245}"/>
              </a:ext>
            </a:extLst>
          </p:cNvPr>
          <p:cNvSpPr txBox="1"/>
          <p:nvPr/>
        </p:nvSpPr>
        <p:spPr>
          <a:xfrm>
            <a:off x="2819400" y="269428"/>
            <a:ext cx="5036277" cy="6412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000"/>
              </a:lnSpc>
            </a:pPr>
            <a:r>
              <a:rPr lang="en-US" sz="4300" b="1" dirty="0">
                <a:solidFill>
                  <a:srgbClr val="483A00"/>
                </a:solidFill>
              </a:rPr>
              <a:t>I. </a:t>
            </a:r>
            <a:r>
              <a:rPr lang="en-US" sz="4300" b="1" dirty="0" err="1">
                <a:solidFill>
                  <a:srgbClr val="483A00"/>
                </a:solidFill>
              </a:rPr>
              <a:t>Sóng</a:t>
            </a:r>
            <a:r>
              <a:rPr lang="en-US" sz="4300" b="1" dirty="0">
                <a:solidFill>
                  <a:srgbClr val="483A00"/>
                </a:solidFill>
              </a:rPr>
              <a:t> </a:t>
            </a:r>
            <a:r>
              <a:rPr lang="en-US" sz="4300" b="1" dirty="0" err="1">
                <a:solidFill>
                  <a:srgbClr val="483A00"/>
                </a:solidFill>
              </a:rPr>
              <a:t>ngang</a:t>
            </a:r>
            <a:endParaRPr lang="en-US" sz="4300" b="1" dirty="0">
              <a:solidFill>
                <a:srgbClr val="483A00"/>
              </a:solidFill>
            </a:endParaRPr>
          </a:p>
        </p:txBody>
      </p:sp>
      <mc:AlternateContent xmlns:mc="http://schemas.openxmlformats.org/markup-compatibility/2006">
        <mc:Choice xmlns:we="http://schemas.microsoft.com/office/webextensions/webextension/2010/11" xmlns:pca="http://schemas.microsoft.com/office/powerpoint/2013/contentapp" Requires="we pca">
          <p:graphicFrame>
            <p:nvGraphicFramePr>
              <p:cNvPr id="11" name="Bổ trợ 10">
                <a:extLst>
                  <a:ext uri="{FF2B5EF4-FFF2-40B4-BE49-F238E27FC236}">
                    <a16:creationId xmlns:a16="http://schemas.microsoft.com/office/drawing/2014/main" id="{DEDA8173-85AF-AC55-D2BB-662974B57C8E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78505613"/>
                  </p:ext>
                </p:extLst>
              </p:nvPr>
            </p:nvGraphicFramePr>
            <p:xfrm>
              <a:off x="914400" y="1057878"/>
              <a:ext cx="9204960" cy="6257322"/>
            </p:xfrm>
            <a:graphic>
              <a:graphicData uri="http://schemas.microsoft.com/office/webextensions/webextension/2010/11">
                <we:webextensionref xmlns:we="http://schemas.microsoft.com/office/webextensions/webextension/2010/11" xmlns:r="http://schemas.openxmlformats.org/officeDocument/2006/relationships" r:id="rId7"/>
              </a:graphicData>
            </a:graphic>
          </p:graphicFrame>
        </mc:Choice>
        <mc:Fallback>
          <p:pic>
            <p:nvPicPr>
              <p:cNvPr id="11" name="Bổ trợ 10">
                <a:extLst>
                  <a:ext uri="{FF2B5EF4-FFF2-40B4-BE49-F238E27FC236}">
                    <a16:creationId xmlns:a16="http://schemas.microsoft.com/office/drawing/2014/main" id="{DEDA8173-85AF-AC55-D2BB-662974B57C8E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14400" y="1057878"/>
                <a:ext cx="9204960" cy="6257322"/>
              </a:xfrm>
              <a:prstGeom prst="rect">
                <a:avLst/>
              </a:prstGeom>
            </p:spPr>
          </p:pic>
        </mc:Fallback>
      </mc:AlternateContent>
      <p:sp>
        <p:nvSpPr>
          <p:cNvPr id="12" name="Freeform 13">
            <a:extLst>
              <a:ext uri="{FF2B5EF4-FFF2-40B4-BE49-F238E27FC236}">
                <a16:creationId xmlns:a16="http://schemas.microsoft.com/office/drawing/2014/main" id="{783BB1BA-83C8-775D-3D5C-8C4A88D8DCEF}"/>
              </a:ext>
            </a:extLst>
          </p:cNvPr>
          <p:cNvSpPr/>
          <p:nvPr/>
        </p:nvSpPr>
        <p:spPr>
          <a:xfrm>
            <a:off x="-609600" y="5152533"/>
            <a:ext cx="1943183" cy="2194560"/>
          </a:xfrm>
          <a:custGeom>
            <a:avLst/>
            <a:gdLst/>
            <a:ahLst/>
            <a:cxnLst/>
            <a:rect l="l" t="t" r="r" b="b"/>
            <a:pathLst>
              <a:path w="3643468" h="4114800">
                <a:moveTo>
                  <a:pt x="0" y="0"/>
                </a:moveTo>
                <a:lnTo>
                  <a:pt x="3643469" y="0"/>
                </a:lnTo>
                <a:lnTo>
                  <a:pt x="364346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96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4400"/>
            <a:ext cx="9976238" cy="6553200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960"/>
          </a:p>
        </p:txBody>
      </p:sp>
      <p:grpSp>
        <p:nvGrpSpPr>
          <p:cNvPr id="3" name="Group 3"/>
          <p:cNvGrpSpPr/>
          <p:nvPr/>
        </p:nvGrpSpPr>
        <p:grpSpPr>
          <a:xfrm>
            <a:off x="548640" y="1463040"/>
            <a:ext cx="8900160" cy="562356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 sz="96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 sz="96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636375" y="1851756"/>
            <a:ext cx="7408669" cy="17834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Hãy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chỉ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dao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phần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tử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mặt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nước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tại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O,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tại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truyền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sóng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từ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điểm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0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đến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667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điểm</a:t>
            </a:r>
            <a:r>
              <a:rPr lang="en-US" sz="2667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805701" y="1742326"/>
            <a:ext cx="746981" cy="74698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 sz="96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 sz="96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53314" y="1774582"/>
            <a:ext cx="651756" cy="65175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 sz="96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 sz="960"/>
            </a:p>
          </p:txBody>
        </p:sp>
      </p:grpSp>
      <p:sp>
        <p:nvSpPr>
          <p:cNvPr id="32" name="Freeform 32"/>
          <p:cNvSpPr/>
          <p:nvPr/>
        </p:nvSpPr>
        <p:spPr>
          <a:xfrm>
            <a:off x="8560848" y="567979"/>
            <a:ext cx="484197" cy="1168405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 sz="960"/>
          </a:p>
        </p:txBody>
      </p:sp>
      <p:sp>
        <p:nvSpPr>
          <p:cNvPr id="37" name="TextBox 37"/>
          <p:cNvSpPr txBox="1"/>
          <p:nvPr/>
        </p:nvSpPr>
        <p:spPr>
          <a:xfrm>
            <a:off x="741257" y="1963833"/>
            <a:ext cx="875868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4"/>
              </a:lnSpc>
            </a:pPr>
            <a:r>
              <a:rPr lang="en-US" sz="3466" b="1" dirty="0">
                <a:solidFill>
                  <a:srgbClr val="483A00"/>
                </a:solidFill>
                <a:latin typeface="Baloo Thambi"/>
              </a:rPr>
              <a:t>?</a:t>
            </a:r>
          </a:p>
        </p:txBody>
      </p:sp>
      <p:pic>
        <p:nvPicPr>
          <p:cNvPr id="42" name="Hình ảnh 41" descr="Ảnh có chứa văn bản, ảnh chụp màn hình, thiết kế&#10;&#10;Mô tả được tạo tự động">
            <a:extLst>
              <a:ext uri="{FF2B5EF4-FFF2-40B4-BE49-F238E27FC236}">
                <a16:creationId xmlns:a16="http://schemas.microsoft.com/office/drawing/2014/main" id="{8D06C890-3B98-C68F-5859-B004E453FD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37" y="3456352"/>
            <a:ext cx="4682407" cy="3407553"/>
          </a:xfrm>
          <a:prstGeom prst="rect">
            <a:avLst/>
          </a:prstGeom>
        </p:spPr>
      </p:pic>
      <p:sp>
        <p:nvSpPr>
          <p:cNvPr id="43" name="Freeform 33">
            <a:extLst>
              <a:ext uri="{FF2B5EF4-FFF2-40B4-BE49-F238E27FC236}">
                <a16:creationId xmlns:a16="http://schemas.microsoft.com/office/drawing/2014/main" id="{74480469-394F-EF99-EF4C-026A51377FCE}"/>
              </a:ext>
            </a:extLst>
          </p:cNvPr>
          <p:cNvSpPr/>
          <p:nvPr/>
        </p:nvSpPr>
        <p:spPr>
          <a:xfrm>
            <a:off x="-488772" y="5503700"/>
            <a:ext cx="2074823" cy="2083436"/>
          </a:xfrm>
          <a:custGeom>
            <a:avLst/>
            <a:gdLst/>
            <a:ahLst/>
            <a:cxnLst/>
            <a:rect l="l" t="t" r="r" b="b"/>
            <a:pathLst>
              <a:path w="3187100" h="4114800">
                <a:moveTo>
                  <a:pt x="0" y="0"/>
                </a:moveTo>
                <a:lnTo>
                  <a:pt x="3187100" y="0"/>
                </a:lnTo>
                <a:lnTo>
                  <a:pt x="31871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960"/>
          </a:p>
        </p:txBody>
      </p:sp>
    </p:spTree>
    <p:custDataLst>
      <p:tags r:id="rId1"/>
    </p:custDataLst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óng dọc">
            <a:hlinkClick r:id="" action="ppaction://media"/>
            <a:extLst>
              <a:ext uri="{FF2B5EF4-FFF2-40B4-BE49-F238E27FC236}">
                <a16:creationId xmlns:a16="http://schemas.microsoft.com/office/drawing/2014/main" id="{CFD8DD61-20EC-2C58-318A-A6F0CE31AAC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0972800" cy="7391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9084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914400"/>
            <a:ext cx="9976238" cy="5604832"/>
          </a:xfrm>
          <a:custGeom>
            <a:avLst/>
            <a:gdLst/>
            <a:ahLst/>
            <a:cxnLst/>
            <a:rect l="l" t="t" r="r" b="b"/>
            <a:pathLst>
              <a:path w="18705446" h="10509060">
                <a:moveTo>
                  <a:pt x="0" y="0"/>
                </a:moveTo>
                <a:lnTo>
                  <a:pt x="18705446" y="0"/>
                </a:lnTo>
                <a:lnTo>
                  <a:pt x="18705446" y="10509060"/>
                </a:lnTo>
                <a:lnTo>
                  <a:pt x="0" y="10509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960"/>
          </a:p>
        </p:txBody>
      </p:sp>
      <p:grpSp>
        <p:nvGrpSpPr>
          <p:cNvPr id="3" name="Group 3"/>
          <p:cNvGrpSpPr/>
          <p:nvPr/>
        </p:nvGrpSpPr>
        <p:grpSpPr>
          <a:xfrm>
            <a:off x="548640" y="1463040"/>
            <a:ext cx="8656320" cy="4836160"/>
            <a:chOff x="0" y="0"/>
            <a:chExt cx="4513182" cy="228837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513182" cy="2288374"/>
            </a:xfrm>
            <a:custGeom>
              <a:avLst/>
              <a:gdLst/>
              <a:ahLst/>
              <a:cxnLst/>
              <a:rect l="l" t="t" r="r" b="b"/>
              <a:pathLst>
                <a:path w="4513182" h="2288374">
                  <a:moveTo>
                    <a:pt x="24327" y="0"/>
                  </a:moveTo>
                  <a:lnTo>
                    <a:pt x="4488855" y="0"/>
                  </a:lnTo>
                  <a:cubicBezTo>
                    <a:pt x="4502291" y="0"/>
                    <a:pt x="4513182" y="10891"/>
                    <a:pt x="4513182" y="24327"/>
                  </a:cubicBezTo>
                  <a:lnTo>
                    <a:pt x="4513182" y="2264047"/>
                  </a:lnTo>
                  <a:cubicBezTo>
                    <a:pt x="4513182" y="2277483"/>
                    <a:pt x="4502291" y="2288374"/>
                    <a:pt x="4488855" y="2288374"/>
                  </a:cubicBezTo>
                  <a:lnTo>
                    <a:pt x="24327" y="2288374"/>
                  </a:lnTo>
                  <a:cubicBezTo>
                    <a:pt x="10891" y="2288374"/>
                    <a:pt x="0" y="2277483"/>
                    <a:pt x="0" y="2264047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solidFill>
              <a:srgbClr val="EFF1E7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vi-VN" sz="960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513182" cy="2326474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 sz="960"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790460" y="1997367"/>
            <a:ext cx="2993604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Em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hãy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mô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tả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sóng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ngang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truyền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trên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dây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đàn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hồi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chỉ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dao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động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các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phần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tử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của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dây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và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phương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truyền</a:t>
            </a:r>
            <a:r>
              <a:rPr lang="en-US" sz="3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sóng</a:t>
            </a:r>
            <a:endParaRPr lang="en-US" sz="30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grpSp>
        <p:nvGrpSpPr>
          <p:cNvPr id="7" name="Group 7"/>
          <p:cNvGrpSpPr/>
          <p:nvPr/>
        </p:nvGrpSpPr>
        <p:grpSpPr>
          <a:xfrm>
            <a:off x="432210" y="1049290"/>
            <a:ext cx="746981" cy="746981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vi-VN" sz="96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 sz="96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79823" y="1091952"/>
            <a:ext cx="651756" cy="651756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0D494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vi-VN" sz="96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27093" tIns="27093" rIns="27093" bIns="27093" rtlCol="0" anchor="ctr"/>
            <a:lstStyle/>
            <a:p>
              <a:pPr algn="ctr">
                <a:lnSpc>
                  <a:spcPts val="1418"/>
                </a:lnSpc>
              </a:pPr>
              <a:endParaRPr sz="960"/>
            </a:p>
          </p:txBody>
        </p:sp>
      </p:grpSp>
      <p:sp>
        <p:nvSpPr>
          <p:cNvPr id="32" name="Freeform 32"/>
          <p:cNvSpPr/>
          <p:nvPr/>
        </p:nvSpPr>
        <p:spPr>
          <a:xfrm>
            <a:off x="8560848" y="567979"/>
            <a:ext cx="484197" cy="1168405"/>
          </a:xfrm>
          <a:custGeom>
            <a:avLst/>
            <a:gdLst/>
            <a:ahLst/>
            <a:cxnLst/>
            <a:rect l="l" t="t" r="r" b="b"/>
            <a:pathLst>
              <a:path w="1196434" h="3204734">
                <a:moveTo>
                  <a:pt x="0" y="0"/>
                </a:moveTo>
                <a:lnTo>
                  <a:pt x="1196434" y="0"/>
                </a:lnTo>
                <a:lnTo>
                  <a:pt x="1196434" y="3204734"/>
                </a:lnTo>
                <a:lnTo>
                  <a:pt x="0" y="32047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vi-VN" sz="960"/>
          </a:p>
        </p:txBody>
      </p:sp>
      <p:sp>
        <p:nvSpPr>
          <p:cNvPr id="37" name="TextBox 37"/>
          <p:cNvSpPr txBox="1"/>
          <p:nvPr/>
        </p:nvSpPr>
        <p:spPr>
          <a:xfrm>
            <a:off x="367766" y="1270305"/>
            <a:ext cx="875868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224"/>
              </a:lnSpc>
            </a:pPr>
            <a:r>
              <a:rPr lang="en-US" sz="3466" dirty="0">
                <a:solidFill>
                  <a:srgbClr val="483A00"/>
                </a:solidFill>
                <a:latin typeface="Baloo Thambi"/>
              </a:rPr>
              <a:t>?</a:t>
            </a:r>
          </a:p>
        </p:txBody>
      </p:sp>
      <p:sp>
        <p:nvSpPr>
          <p:cNvPr id="13" name="Freeform 31">
            <a:extLst>
              <a:ext uri="{FF2B5EF4-FFF2-40B4-BE49-F238E27FC236}">
                <a16:creationId xmlns:a16="http://schemas.microsoft.com/office/drawing/2014/main" id="{A7432598-E022-FF99-8847-DD167108BDBE}"/>
              </a:ext>
            </a:extLst>
          </p:cNvPr>
          <p:cNvSpPr/>
          <p:nvPr/>
        </p:nvSpPr>
        <p:spPr>
          <a:xfrm>
            <a:off x="8792659" y="4685077"/>
            <a:ext cx="1718812" cy="1965378"/>
          </a:xfrm>
          <a:custGeom>
            <a:avLst/>
            <a:gdLst/>
            <a:ahLst/>
            <a:cxnLst/>
            <a:rect l="l" t="t" r="r" b="b"/>
            <a:pathLst>
              <a:path w="3222773" h="3685083">
                <a:moveTo>
                  <a:pt x="0" y="0"/>
                </a:moveTo>
                <a:lnTo>
                  <a:pt x="3222773" y="0"/>
                </a:lnTo>
                <a:lnTo>
                  <a:pt x="3222773" y="3685083"/>
                </a:lnTo>
                <a:lnTo>
                  <a:pt x="0" y="368508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 sz="960"/>
          </a:p>
        </p:txBody>
      </p:sp>
      <p:pic>
        <p:nvPicPr>
          <p:cNvPr id="15" name="Hình ảnh 14">
            <a:extLst>
              <a:ext uri="{FF2B5EF4-FFF2-40B4-BE49-F238E27FC236}">
                <a16:creationId xmlns:a16="http://schemas.microsoft.com/office/drawing/2014/main" id="{81A4F4B8-D002-752B-4F8A-9E5E1C52EA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8518" y="1760827"/>
            <a:ext cx="4738686" cy="42405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5530304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82069">
            <a:off x="307740" y="-629111"/>
            <a:ext cx="9632053" cy="8369003"/>
          </a:xfrm>
          <a:custGeom>
            <a:avLst/>
            <a:gdLst/>
            <a:ahLst/>
            <a:cxnLst/>
            <a:rect l="l" t="t" r="r" b="b"/>
            <a:pathLst>
              <a:path w="9632053" h="8369003">
                <a:moveTo>
                  <a:pt x="0" y="0"/>
                </a:moveTo>
                <a:lnTo>
                  <a:pt x="9632052" y="0"/>
                </a:lnTo>
                <a:lnTo>
                  <a:pt x="9632052" y="8369003"/>
                </a:lnTo>
                <a:lnTo>
                  <a:pt x="0" y="836900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12296" b="-12296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3" name="Freeform 3"/>
          <p:cNvSpPr/>
          <p:nvPr/>
        </p:nvSpPr>
        <p:spPr>
          <a:xfrm>
            <a:off x="822347" y="377179"/>
            <a:ext cx="8108907" cy="6560843"/>
          </a:xfrm>
          <a:custGeom>
            <a:avLst/>
            <a:gdLst/>
            <a:ahLst/>
            <a:cxnLst/>
            <a:rect l="l" t="t" r="r" b="b"/>
            <a:pathLst>
              <a:path w="8108907" h="6560843">
                <a:moveTo>
                  <a:pt x="0" y="0"/>
                </a:moveTo>
                <a:lnTo>
                  <a:pt x="8108906" y="0"/>
                </a:lnTo>
                <a:lnTo>
                  <a:pt x="8108906" y="6560842"/>
                </a:lnTo>
                <a:lnTo>
                  <a:pt x="0" y="65608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4" name="TextBox 4"/>
          <p:cNvSpPr txBox="1"/>
          <p:nvPr/>
        </p:nvSpPr>
        <p:spPr>
          <a:xfrm>
            <a:off x="1901153" y="1756550"/>
            <a:ext cx="6237545" cy="23926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0"/>
              </a:lnSpc>
            </a:pPr>
            <a:r>
              <a:rPr lang="en-US" sz="3000">
                <a:solidFill>
                  <a:srgbClr val="000000"/>
                </a:solidFill>
                <a:latin typeface="Montserrat Bold"/>
              </a:rPr>
              <a:t>Sóng ngang là sóng mà trong đó các phần tử của môi trường dao động theo phương vuông góc với phương truyền sóng</a:t>
            </a:r>
          </a:p>
        </p:txBody>
      </p:sp>
      <p:sp>
        <p:nvSpPr>
          <p:cNvPr id="5" name="Freeform 5"/>
          <p:cNvSpPr/>
          <p:nvPr/>
        </p:nvSpPr>
        <p:spPr>
          <a:xfrm>
            <a:off x="7001100" y="4980931"/>
            <a:ext cx="2275196" cy="2159367"/>
          </a:xfrm>
          <a:custGeom>
            <a:avLst/>
            <a:gdLst/>
            <a:ahLst/>
            <a:cxnLst/>
            <a:rect l="l" t="t" r="r" b="b"/>
            <a:pathLst>
              <a:path w="2275196" h="2159367">
                <a:moveTo>
                  <a:pt x="0" y="0"/>
                </a:moveTo>
                <a:lnTo>
                  <a:pt x="2275196" y="0"/>
                </a:lnTo>
                <a:lnTo>
                  <a:pt x="2275196" y="2159368"/>
                </a:lnTo>
                <a:lnTo>
                  <a:pt x="0" y="215936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</p:spTree>
    <p:custDataLst>
      <p:tags r:id="rId1"/>
    </p:custDataLst>
  </p:cSld>
  <p:clrMapOvr>
    <a:masterClrMapping/>
  </p:clrMapOvr>
  <p:transition spd="slow">
    <p:cover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78805">
            <a:off x="1108377" y="-1301757"/>
            <a:ext cx="7536846" cy="9918713"/>
          </a:xfrm>
          <a:custGeom>
            <a:avLst/>
            <a:gdLst/>
            <a:ahLst/>
            <a:cxnLst/>
            <a:rect l="l" t="t" r="r" b="b"/>
            <a:pathLst>
              <a:path w="7536846" h="9918713">
                <a:moveTo>
                  <a:pt x="223568" y="9918714"/>
                </a:moveTo>
                <a:lnTo>
                  <a:pt x="0" y="167676"/>
                </a:lnTo>
                <a:lnTo>
                  <a:pt x="7313278" y="0"/>
                </a:lnTo>
                <a:lnTo>
                  <a:pt x="7536846" y="9751038"/>
                </a:lnTo>
                <a:lnTo>
                  <a:pt x="223568" y="9918714"/>
                </a:lnTo>
                <a:close/>
              </a:path>
            </a:pathLst>
          </a:custGeom>
          <a:blipFill>
            <a:blip r:embed="rId6"/>
            <a:stretch>
              <a:fillRect l="-9898" t="-9742" r="-34467" b="-9010"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3" name="Group 3"/>
          <p:cNvGrpSpPr/>
          <p:nvPr/>
        </p:nvGrpSpPr>
        <p:grpSpPr>
          <a:xfrm>
            <a:off x="322676" y="402891"/>
            <a:ext cx="9061051" cy="6653817"/>
            <a:chOff x="0" y="0"/>
            <a:chExt cx="4986786" cy="366195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986786" cy="3661956"/>
            </a:xfrm>
            <a:custGeom>
              <a:avLst/>
              <a:gdLst/>
              <a:ahLst/>
              <a:cxnLst/>
              <a:rect l="l" t="t" r="r" b="b"/>
              <a:pathLst>
                <a:path w="4986786" h="3661956">
                  <a:moveTo>
                    <a:pt x="4862326" y="3661956"/>
                  </a:moveTo>
                  <a:lnTo>
                    <a:pt x="124460" y="3661956"/>
                  </a:lnTo>
                  <a:cubicBezTo>
                    <a:pt x="55880" y="3661956"/>
                    <a:pt x="0" y="3606076"/>
                    <a:pt x="0" y="353749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862326" y="0"/>
                  </a:lnTo>
                  <a:cubicBezTo>
                    <a:pt x="4930906" y="0"/>
                    <a:pt x="4986786" y="55880"/>
                    <a:pt x="4986786" y="124460"/>
                  </a:cubicBezTo>
                  <a:lnTo>
                    <a:pt x="4986786" y="3537496"/>
                  </a:lnTo>
                  <a:cubicBezTo>
                    <a:pt x="4986786" y="3606076"/>
                    <a:pt x="4930906" y="3661956"/>
                    <a:pt x="4862326" y="3661956"/>
                  </a:cubicBezTo>
                  <a:close/>
                </a:path>
              </a:pathLst>
            </a:custGeom>
            <a:solidFill>
              <a:srgbClr val="D8B2AE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5287200"/>
            <a:ext cx="1181475" cy="1129920"/>
          </a:xfrm>
          <a:custGeom>
            <a:avLst/>
            <a:gdLst/>
            <a:ahLst/>
            <a:cxnLst/>
            <a:rect l="l" t="t" r="r" b="b"/>
            <a:pathLst>
              <a:path w="1181475" h="1129920">
                <a:moveTo>
                  <a:pt x="0" y="0"/>
                </a:moveTo>
                <a:lnTo>
                  <a:pt x="1181475" y="0"/>
                </a:lnTo>
                <a:lnTo>
                  <a:pt x="1181475" y="1129920"/>
                </a:lnTo>
                <a:lnTo>
                  <a:pt x="0" y="112992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7" name="Freeform 7"/>
          <p:cNvSpPr/>
          <p:nvPr/>
        </p:nvSpPr>
        <p:spPr>
          <a:xfrm>
            <a:off x="6573043" y="1868367"/>
            <a:ext cx="602722" cy="576422"/>
          </a:xfrm>
          <a:custGeom>
            <a:avLst/>
            <a:gdLst/>
            <a:ahLst/>
            <a:cxnLst/>
            <a:rect l="l" t="t" r="r" b="b"/>
            <a:pathLst>
              <a:path w="602722" h="576422">
                <a:moveTo>
                  <a:pt x="0" y="0"/>
                </a:moveTo>
                <a:lnTo>
                  <a:pt x="602722" y="0"/>
                </a:lnTo>
                <a:lnTo>
                  <a:pt x="602722" y="576422"/>
                </a:lnTo>
                <a:lnTo>
                  <a:pt x="0" y="57642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8" name="Group 8"/>
          <p:cNvGrpSpPr/>
          <p:nvPr/>
        </p:nvGrpSpPr>
        <p:grpSpPr>
          <a:xfrm>
            <a:off x="8510701" y="-250933"/>
            <a:ext cx="1041215" cy="1569982"/>
            <a:chOff x="0" y="0"/>
            <a:chExt cx="660400" cy="9957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60400" cy="995775"/>
            </a:xfrm>
            <a:custGeom>
              <a:avLst/>
              <a:gdLst/>
              <a:ahLst/>
              <a:cxnLst/>
              <a:rect l="l" t="t" r="r" b="b"/>
              <a:pathLst>
                <a:path w="660400" h="995775">
                  <a:moveTo>
                    <a:pt x="535940" y="995775"/>
                  </a:moveTo>
                  <a:lnTo>
                    <a:pt x="124460" y="995775"/>
                  </a:lnTo>
                  <a:cubicBezTo>
                    <a:pt x="55880" y="995775"/>
                    <a:pt x="0" y="939895"/>
                    <a:pt x="0" y="8713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871315"/>
                  </a:lnTo>
                  <a:cubicBezTo>
                    <a:pt x="660400" y="939895"/>
                    <a:pt x="604520" y="995775"/>
                    <a:pt x="535940" y="99577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0" name="Freeform 10"/>
          <p:cNvSpPr/>
          <p:nvPr/>
        </p:nvSpPr>
        <p:spPr>
          <a:xfrm>
            <a:off x="8678891" y="402891"/>
            <a:ext cx="704835" cy="657259"/>
          </a:xfrm>
          <a:custGeom>
            <a:avLst/>
            <a:gdLst/>
            <a:ahLst/>
            <a:cxnLst/>
            <a:rect l="l" t="t" r="r" b="b"/>
            <a:pathLst>
              <a:path w="704835" h="657259">
                <a:moveTo>
                  <a:pt x="0" y="0"/>
                </a:moveTo>
                <a:lnTo>
                  <a:pt x="704835" y="0"/>
                </a:lnTo>
                <a:lnTo>
                  <a:pt x="704835" y="657258"/>
                </a:lnTo>
                <a:lnTo>
                  <a:pt x="0" y="65725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pic>
        <p:nvPicPr>
          <p:cNvPr id="11" name="sóng ngang">
            <a:hlinkClick r:id="" action="ppaction://media"/>
            <a:extLst>
              <a:ext uri="{FF2B5EF4-FFF2-40B4-BE49-F238E27FC236}">
                <a16:creationId xmlns:a16="http://schemas.microsoft.com/office/drawing/2014/main" id="{9AFFAC19-4683-119B-3F0B-208AC8110A3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1"/>
            <a:ext cx="9753600" cy="7297710"/>
          </a:xfrm>
          <a:prstGeom prst="rect">
            <a:avLst/>
          </a:prstGeom>
        </p:spPr>
      </p:pic>
      <p:sp>
        <p:nvSpPr>
          <p:cNvPr id="13" name="Hộp Văn bản 12">
            <a:extLst>
              <a:ext uri="{FF2B5EF4-FFF2-40B4-BE49-F238E27FC236}">
                <a16:creationId xmlns:a16="http://schemas.microsoft.com/office/drawing/2014/main" id="{58392AE6-7392-08F8-977A-DD1E600DCF1D}"/>
              </a:ext>
            </a:extLst>
          </p:cNvPr>
          <p:cNvSpPr txBox="1"/>
          <p:nvPr/>
        </p:nvSpPr>
        <p:spPr>
          <a:xfrm>
            <a:off x="1752600" y="417637"/>
            <a:ext cx="5873760" cy="618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4128"/>
              </a:lnSpc>
            </a:pPr>
            <a:r>
              <a:rPr lang="en-US" sz="3500" dirty="0">
                <a:solidFill>
                  <a:schemeClr val="bg1">
                    <a:lumMod val="95000"/>
                  </a:schemeClr>
                </a:solidFill>
                <a:latin typeface="Montserrat Bold"/>
              </a:rPr>
              <a:t>II. </a:t>
            </a:r>
            <a:r>
              <a:rPr lang="en-US" sz="3500" dirty="0" err="1">
                <a:solidFill>
                  <a:schemeClr val="bg1">
                    <a:lumMod val="95000"/>
                  </a:schemeClr>
                </a:solidFill>
                <a:latin typeface="Montserrat Bold"/>
              </a:rPr>
              <a:t>Sóng</a:t>
            </a:r>
            <a:r>
              <a:rPr lang="en-US" sz="3500" dirty="0">
                <a:solidFill>
                  <a:schemeClr val="bg1">
                    <a:lumMod val="95000"/>
                  </a:schemeClr>
                </a:solidFill>
                <a:latin typeface="Montserrat Bold"/>
              </a:rPr>
              <a:t> </a:t>
            </a:r>
            <a:r>
              <a:rPr lang="en-US" sz="3500" dirty="0" err="1">
                <a:solidFill>
                  <a:schemeClr val="bg1">
                    <a:lumMod val="95000"/>
                  </a:schemeClr>
                </a:solidFill>
                <a:latin typeface="Montserrat Bold"/>
              </a:rPr>
              <a:t>dọc</a:t>
            </a:r>
            <a:endParaRPr lang="en-US" sz="3500" dirty="0">
              <a:solidFill>
                <a:schemeClr val="bg1">
                  <a:lumMod val="95000"/>
                </a:schemeClr>
              </a:solidFill>
              <a:latin typeface="Montserrat Bold"/>
            </a:endParaRPr>
          </a:p>
        </p:txBody>
      </p:sp>
    </p:spTree>
    <p:custDataLst>
      <p:tags r:id="rId1"/>
    </p:custData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854811" y="-3168245"/>
            <a:ext cx="12931185" cy="12331314"/>
            <a:chOff x="0" y="0"/>
            <a:chExt cx="17241580" cy="16441752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4"/>
            <a:srcRect l="15045" r="15045"/>
            <a:stretch>
              <a:fillRect/>
            </a:stretch>
          </p:blipFill>
          <p:spPr>
            <a:xfrm>
              <a:off x="0" y="0"/>
              <a:ext cx="17241580" cy="16441752"/>
            </a:xfrm>
            <a:prstGeom prst="rect">
              <a:avLst/>
            </a:prstGeom>
          </p:spPr>
        </p:pic>
      </p:grpSp>
      <p:sp>
        <p:nvSpPr>
          <p:cNvPr id="4" name="Freeform 4"/>
          <p:cNvSpPr/>
          <p:nvPr/>
        </p:nvSpPr>
        <p:spPr>
          <a:xfrm rot="5460917">
            <a:off x="-50562" y="-6431249"/>
            <a:ext cx="10292099" cy="11141650"/>
          </a:xfrm>
          <a:custGeom>
            <a:avLst/>
            <a:gdLst/>
            <a:ahLst/>
            <a:cxnLst/>
            <a:rect l="l" t="t" r="r" b="b"/>
            <a:pathLst>
              <a:path w="10292099" h="11141650">
                <a:moveTo>
                  <a:pt x="0" y="0"/>
                </a:moveTo>
                <a:lnTo>
                  <a:pt x="10292099" y="0"/>
                </a:lnTo>
                <a:lnTo>
                  <a:pt x="10292099" y="11141650"/>
                </a:lnTo>
                <a:lnTo>
                  <a:pt x="0" y="1114165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5" name="Group 5"/>
          <p:cNvGrpSpPr/>
          <p:nvPr/>
        </p:nvGrpSpPr>
        <p:grpSpPr>
          <a:xfrm>
            <a:off x="399604" y="1575013"/>
            <a:ext cx="9152312" cy="5575122"/>
            <a:chOff x="0" y="0"/>
            <a:chExt cx="5584879" cy="340202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584879" cy="3402024"/>
            </a:xfrm>
            <a:custGeom>
              <a:avLst/>
              <a:gdLst/>
              <a:ahLst/>
              <a:cxnLst/>
              <a:rect l="l" t="t" r="r" b="b"/>
              <a:pathLst>
                <a:path w="5584879" h="3402024">
                  <a:moveTo>
                    <a:pt x="5460419" y="3402023"/>
                  </a:moveTo>
                  <a:lnTo>
                    <a:pt x="124460" y="3402023"/>
                  </a:lnTo>
                  <a:cubicBezTo>
                    <a:pt x="55880" y="3402023"/>
                    <a:pt x="0" y="3346143"/>
                    <a:pt x="0" y="3277564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460419" y="0"/>
                  </a:lnTo>
                  <a:cubicBezTo>
                    <a:pt x="5528999" y="0"/>
                    <a:pt x="5584879" y="55880"/>
                    <a:pt x="5584879" y="124460"/>
                  </a:cubicBezTo>
                  <a:lnTo>
                    <a:pt x="5584879" y="3277564"/>
                  </a:lnTo>
                  <a:cubicBezTo>
                    <a:pt x="5584879" y="3346143"/>
                    <a:pt x="5528999" y="3402024"/>
                    <a:pt x="5460419" y="3402024"/>
                  </a:cubicBezTo>
                  <a:close/>
                </a:path>
              </a:pathLst>
            </a:custGeom>
            <a:solidFill>
              <a:srgbClr val="D8B2AE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7" name="Freeform 7"/>
          <p:cNvSpPr/>
          <p:nvPr/>
        </p:nvSpPr>
        <p:spPr>
          <a:xfrm rot="-1728514">
            <a:off x="5970930" y="1010053"/>
            <a:ext cx="1181475" cy="1129920"/>
          </a:xfrm>
          <a:custGeom>
            <a:avLst/>
            <a:gdLst/>
            <a:ahLst/>
            <a:cxnLst/>
            <a:rect l="l" t="t" r="r" b="b"/>
            <a:pathLst>
              <a:path w="1181475" h="1129920">
                <a:moveTo>
                  <a:pt x="0" y="0"/>
                </a:moveTo>
                <a:lnTo>
                  <a:pt x="1181476" y="0"/>
                </a:lnTo>
                <a:lnTo>
                  <a:pt x="1181476" y="1129920"/>
                </a:lnTo>
                <a:lnTo>
                  <a:pt x="0" y="112992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8" name="Freeform 8"/>
          <p:cNvSpPr/>
          <p:nvPr/>
        </p:nvSpPr>
        <p:spPr>
          <a:xfrm rot="-1728514">
            <a:off x="-191134" y="5451424"/>
            <a:ext cx="1181475" cy="1129920"/>
          </a:xfrm>
          <a:custGeom>
            <a:avLst/>
            <a:gdLst/>
            <a:ahLst/>
            <a:cxnLst/>
            <a:rect l="l" t="t" r="r" b="b"/>
            <a:pathLst>
              <a:path w="1181475" h="1129920">
                <a:moveTo>
                  <a:pt x="0" y="0"/>
                </a:moveTo>
                <a:lnTo>
                  <a:pt x="1181475" y="0"/>
                </a:lnTo>
                <a:lnTo>
                  <a:pt x="1181475" y="1129920"/>
                </a:lnTo>
                <a:lnTo>
                  <a:pt x="0" y="1129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9" name="Freeform 9"/>
          <p:cNvSpPr/>
          <p:nvPr/>
        </p:nvSpPr>
        <p:spPr>
          <a:xfrm rot="-1728514">
            <a:off x="8614222" y="5451424"/>
            <a:ext cx="1181475" cy="1129920"/>
          </a:xfrm>
          <a:custGeom>
            <a:avLst/>
            <a:gdLst/>
            <a:ahLst/>
            <a:cxnLst/>
            <a:rect l="l" t="t" r="r" b="b"/>
            <a:pathLst>
              <a:path w="1181475" h="1129920">
                <a:moveTo>
                  <a:pt x="0" y="0"/>
                </a:moveTo>
                <a:lnTo>
                  <a:pt x="1181476" y="0"/>
                </a:lnTo>
                <a:lnTo>
                  <a:pt x="1181476" y="1129920"/>
                </a:lnTo>
                <a:lnTo>
                  <a:pt x="0" y="112992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grpSp>
        <p:nvGrpSpPr>
          <p:cNvPr id="10" name="Group 10"/>
          <p:cNvGrpSpPr/>
          <p:nvPr/>
        </p:nvGrpSpPr>
        <p:grpSpPr>
          <a:xfrm>
            <a:off x="8863119" y="-509832"/>
            <a:ext cx="1041215" cy="1569982"/>
            <a:chOff x="0" y="0"/>
            <a:chExt cx="660400" cy="9957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60400" cy="995775"/>
            </a:xfrm>
            <a:custGeom>
              <a:avLst/>
              <a:gdLst/>
              <a:ahLst/>
              <a:cxnLst/>
              <a:rect l="l" t="t" r="r" b="b"/>
              <a:pathLst>
                <a:path w="660400" h="995775">
                  <a:moveTo>
                    <a:pt x="535940" y="995775"/>
                  </a:moveTo>
                  <a:lnTo>
                    <a:pt x="124460" y="995775"/>
                  </a:lnTo>
                  <a:cubicBezTo>
                    <a:pt x="55880" y="995775"/>
                    <a:pt x="0" y="939895"/>
                    <a:pt x="0" y="8713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535940" y="0"/>
                  </a:lnTo>
                  <a:cubicBezTo>
                    <a:pt x="604520" y="0"/>
                    <a:pt x="660400" y="55880"/>
                    <a:pt x="660400" y="124460"/>
                  </a:cubicBezTo>
                  <a:lnTo>
                    <a:pt x="660400" y="871315"/>
                  </a:lnTo>
                  <a:cubicBezTo>
                    <a:pt x="660400" y="939895"/>
                    <a:pt x="604520" y="995775"/>
                    <a:pt x="535940" y="995775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2" name="Freeform 12"/>
          <p:cNvSpPr/>
          <p:nvPr/>
        </p:nvSpPr>
        <p:spPr>
          <a:xfrm>
            <a:off x="9022080" y="138049"/>
            <a:ext cx="704835" cy="657259"/>
          </a:xfrm>
          <a:custGeom>
            <a:avLst/>
            <a:gdLst/>
            <a:ahLst/>
            <a:cxnLst/>
            <a:rect l="l" t="t" r="r" b="b"/>
            <a:pathLst>
              <a:path w="704835" h="657259">
                <a:moveTo>
                  <a:pt x="0" y="0"/>
                </a:moveTo>
                <a:lnTo>
                  <a:pt x="704835" y="0"/>
                </a:lnTo>
                <a:lnTo>
                  <a:pt x="704835" y="657259"/>
                </a:lnTo>
                <a:lnTo>
                  <a:pt x="0" y="657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3" name="Freeform 13"/>
          <p:cNvSpPr/>
          <p:nvPr/>
        </p:nvSpPr>
        <p:spPr>
          <a:xfrm>
            <a:off x="731520" y="138049"/>
            <a:ext cx="8290560" cy="1208840"/>
          </a:xfrm>
          <a:custGeom>
            <a:avLst/>
            <a:gdLst/>
            <a:ahLst/>
            <a:cxnLst/>
            <a:rect l="l" t="t" r="r" b="b"/>
            <a:pathLst>
              <a:path w="8290560" h="1208840">
                <a:moveTo>
                  <a:pt x="0" y="0"/>
                </a:moveTo>
                <a:lnTo>
                  <a:pt x="8290560" y="0"/>
                </a:lnTo>
                <a:lnTo>
                  <a:pt x="8290560" y="1208840"/>
                </a:lnTo>
                <a:lnTo>
                  <a:pt x="0" y="120884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 b="-136610"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4" name="Freeform 14"/>
          <p:cNvSpPr/>
          <p:nvPr/>
        </p:nvSpPr>
        <p:spPr>
          <a:xfrm>
            <a:off x="693320" y="3345864"/>
            <a:ext cx="8564880" cy="3450225"/>
          </a:xfrm>
          <a:custGeom>
            <a:avLst/>
            <a:gdLst/>
            <a:ahLst/>
            <a:cxnLst/>
            <a:rect l="l" t="t" r="r" b="b"/>
            <a:pathLst>
              <a:path w="8564880" h="3450225">
                <a:moveTo>
                  <a:pt x="0" y="0"/>
                </a:moveTo>
                <a:lnTo>
                  <a:pt x="8564880" y="0"/>
                </a:lnTo>
                <a:lnTo>
                  <a:pt x="8564880" y="3450225"/>
                </a:lnTo>
                <a:lnTo>
                  <a:pt x="0" y="3450225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5" name="Freeform 15"/>
          <p:cNvSpPr/>
          <p:nvPr/>
        </p:nvSpPr>
        <p:spPr>
          <a:xfrm>
            <a:off x="0" y="2020348"/>
            <a:ext cx="1492301" cy="793475"/>
          </a:xfrm>
          <a:custGeom>
            <a:avLst/>
            <a:gdLst/>
            <a:ahLst/>
            <a:cxnLst/>
            <a:rect l="l" t="t" r="r" b="b"/>
            <a:pathLst>
              <a:path w="1492301" h="793475">
                <a:moveTo>
                  <a:pt x="0" y="0"/>
                </a:moveTo>
                <a:lnTo>
                  <a:pt x="1492301" y="0"/>
                </a:lnTo>
                <a:lnTo>
                  <a:pt x="1492301" y="793475"/>
                </a:lnTo>
                <a:lnTo>
                  <a:pt x="0" y="793475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vi-VN"/>
          </a:p>
        </p:txBody>
      </p:sp>
      <p:sp>
        <p:nvSpPr>
          <p:cNvPr id="16" name="TextBox 16"/>
          <p:cNvSpPr txBox="1"/>
          <p:nvPr/>
        </p:nvSpPr>
        <p:spPr>
          <a:xfrm>
            <a:off x="1276978" y="262890"/>
            <a:ext cx="7637019" cy="9277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20"/>
              </a:lnSpc>
            </a:pPr>
            <a:r>
              <a:rPr lang="en-US" sz="3000" dirty="0" err="1">
                <a:solidFill>
                  <a:srgbClr val="000000"/>
                </a:solidFill>
                <a:latin typeface="Montserrat Bold"/>
              </a:rPr>
              <a:t>Nhận</a:t>
            </a:r>
            <a:r>
              <a:rPr lang="en-US" sz="3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 Bold"/>
              </a:rPr>
              <a:t>xét</a:t>
            </a:r>
            <a:r>
              <a:rPr lang="en-US" sz="3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 Bold"/>
              </a:rPr>
              <a:t>phương</a:t>
            </a:r>
            <a:r>
              <a:rPr lang="en-US" sz="3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 Bold"/>
              </a:rPr>
              <a:t>dao</a:t>
            </a:r>
            <a:r>
              <a:rPr lang="en-US" sz="3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 Bold"/>
              </a:rPr>
              <a:t>động</a:t>
            </a:r>
            <a:r>
              <a:rPr lang="en-US" sz="3000" dirty="0">
                <a:solidFill>
                  <a:srgbClr val="000000"/>
                </a:solidFill>
                <a:latin typeface="Montserrat Bold"/>
              </a:rPr>
              <a:t>  </a:t>
            </a:r>
            <a:r>
              <a:rPr lang="en-US" sz="3000" dirty="0" err="1">
                <a:solidFill>
                  <a:srgbClr val="000000"/>
                </a:solidFill>
                <a:latin typeface="Montserrat Bold"/>
              </a:rPr>
              <a:t>của</a:t>
            </a:r>
            <a:r>
              <a:rPr lang="en-US" sz="3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 Bold"/>
              </a:rPr>
              <a:t>các</a:t>
            </a:r>
            <a:r>
              <a:rPr lang="en-US" sz="3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 Bold"/>
              </a:rPr>
              <a:t>phần</a:t>
            </a:r>
            <a:r>
              <a:rPr lang="en-US" sz="3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 Bold"/>
              </a:rPr>
              <a:t>tử</a:t>
            </a:r>
            <a:r>
              <a:rPr lang="en-US" sz="3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 Bold"/>
              </a:rPr>
              <a:t>và</a:t>
            </a:r>
            <a:r>
              <a:rPr lang="en-US" sz="3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 Bold"/>
              </a:rPr>
              <a:t>phương</a:t>
            </a:r>
            <a:r>
              <a:rPr lang="en-US" sz="3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 Bold"/>
              </a:rPr>
              <a:t>truyền</a:t>
            </a:r>
            <a:r>
              <a:rPr lang="en-US" sz="3000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Montserrat Bold"/>
              </a:rPr>
              <a:t>sóng</a:t>
            </a:r>
            <a:endParaRPr lang="en-US" sz="3000" dirty="0">
              <a:solidFill>
                <a:srgbClr val="000000"/>
              </a:solidFill>
              <a:latin typeface="Montserrat Bold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746707" y="1838537"/>
            <a:ext cx="7637019" cy="1158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99"/>
              </a:lnSpc>
            </a:pP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Sóng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dọc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là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sóng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trong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đó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các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phần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tử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của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môi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trường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dao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động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theo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phương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trùng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với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phương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truyền</a:t>
            </a:r>
            <a:r>
              <a:rPr lang="en-US" sz="2499" dirty="0">
                <a:solidFill>
                  <a:srgbClr val="000000"/>
                </a:solidFill>
                <a:latin typeface="Montserrat Bold"/>
              </a:rPr>
              <a:t> </a:t>
            </a:r>
            <a:r>
              <a:rPr lang="en-US" sz="2499" dirty="0" err="1">
                <a:solidFill>
                  <a:srgbClr val="000000"/>
                </a:solidFill>
                <a:latin typeface="Montserrat Bold"/>
              </a:rPr>
              <a:t>sóng</a:t>
            </a:r>
            <a:endParaRPr lang="en-US" sz="2499" dirty="0">
              <a:solidFill>
                <a:srgbClr val="000000"/>
              </a:solidFill>
              <a:latin typeface="Montserrat Bold"/>
            </a:endParaRPr>
          </a:p>
        </p:txBody>
      </p:sp>
    </p:spTree>
    <p:custDataLst>
      <p:tags r:id="rId1"/>
    </p:custData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Giáo án bài 9"/>
  <p:tag name="ISPRING_FIRST_PUBLISH" val="1"/>
  <p:tag name="ISPRING_UUID" val="{D17DB7EE-8DE7-497C-A5FC-CA600538B80F}"/>
  <p:tag name="ISPRING_RESOURCE_FOLDER" val="C:\Users\Thanh Cong\OneDrive\Tài liệu\Học kì VI\Phương tiện dạy học Vật lý\Giáo án bài 9\"/>
  <p:tag name="ISPRING_PRESENTATION_PATH" val="C:\Users\Thanh Cong\OneDrive\Tài liệu\Học kì VI\Phương tiện dạy học Vật lý\Giáo án bài 9.pptx"/>
  <p:tag name="ISPRING_PROJECT_FOLDER_UPDATED" val="1"/>
  <p:tag name="ISPRING_PROJECT_VERSION" val="9.3"/>
  <p:tag name="ISPRING_SCREEN_RECS_UPDATED" val="C:\Users\Thanh Cong\OneDrive\Tài liệu\Học kì VI\Phương tiện dạy học Vật lý\Giáo án bài 9\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2B1AA8E-C618-4CF7-AE7F-B7CAD1D64AA4}:258"/>
  <p:tag name="TIMING" val="|3|1.2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902667D-7521-4C62-906B-17B7C9560CBE}:259"/>
  <p:tag name="TIMING" val="|2.5|4.4|6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2FDDCD-58F1-4984-ABAE-B04AB979F4F5}:26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D718CF4-7D64-4A5D-BA91-5F7289EE3373}:261"/>
  <p:tag name="TIMING" val="|98.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AA881A8-86ED-4F58-B7D9-33B469742914}:262"/>
  <p:tag name="TIMING" val="|5.5|22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F2E63BE-818A-41A8-8DFD-4C75BC680C1B}:26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40002EB-7E62-439D-9ECB-95C787784645}:26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F41281F-81C4-4E87-9459-D9EFBE21A12F}:26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4F269E5-2AEC-4BE1-A05C-64318CB980A4}:267"/>
  <p:tag name="TIMING" val="|10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615282F-0123-4385-9B8D-86C588200329}:26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ECE93FB-CAC9-4BF1-8DC6-70EE42580C51}:25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FB2F2AC-E848-44FD-B864-6C1F8FCEB699}:257"/>
  <p:tag name="TIMING" val="|181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webextensions/_rels/webextension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7.png"/></Relationships>
</file>

<file path=ppt/webextensions/webextension1.xml><?xml version="1.0" encoding="utf-8"?>
<we:webextension xmlns:we="http://schemas.microsoft.com/office/webextensions/webextension/2010/11" id="{293D9A72-EB47-40B8-82F5-78A482F1D3BF}">
  <we:reference id="wa104323558" version="1.0.1.0" store="vi-VN" storeType="OMEX"/>
  <we:alternateReferences>
    <we:reference id="WA104323558" version="1.0.1.0" store="WA104323558" storeType="OMEX"/>
  </we:alternateReferences>
  <we:properties>
    <we:property name="__labs__" value="{&quot;configuration&quot;:{&quot;appVersion&quot;:{&quot;major&quot;:1,&quot;minor&quot;:1},&quot;components&quot;:[{&quot;type&quot;:&quot;Labs.Components.ActivityComponent&quot;,&quot;name&quot;:&quot;Waves Intro&quot;,&quot;values&quot;:{},&quot;data&quot;:{&quot;id&quot;:&quot;phet-https://phet.colorado.edu/sims/html/waves-intro/latest/waves-intro_en.html&quot;},&quot;secure&quot;:false}],&quot;name&quot;:&quot;Waves Intro&quot;,&quot;timeline&quot;:null,&quot;analytics&quot;:null},&quot;hostVersion&quot;:{&quot;major&quot;:0,&quot;minor&quot;:1}}"/>
  </we:properties>
  <we:bindings/>
  <we:snapshot xmlns:r="http://schemas.openxmlformats.org/officeDocument/2006/relationships" r:embed="rId1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170</TotalTime>
  <Words>353</Words>
  <Application>Microsoft Office PowerPoint</Application>
  <PresentationFormat>Tùy chỉnh</PresentationFormat>
  <Paragraphs>33</Paragraphs>
  <Slides>12</Slides>
  <Notes>12</Notes>
  <HiddenSlides>0</HiddenSlides>
  <MMClips>3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12</vt:i4>
      </vt:variant>
    </vt:vector>
  </HeadingPairs>
  <TitlesOfParts>
    <vt:vector size="18" baseType="lpstr">
      <vt:lpstr>Arial</vt:lpstr>
      <vt:lpstr>Montserrat Bold</vt:lpstr>
      <vt:lpstr>Calibri</vt:lpstr>
      <vt:lpstr>Open Sans Bold</vt:lpstr>
      <vt:lpstr>Baloo Thambi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Giáo án bài 9</dc:title>
  <cp:lastModifiedBy>Quỳnh Lệ</cp:lastModifiedBy>
  <cp:revision>10</cp:revision>
  <dcterms:created xsi:type="dcterms:W3CDTF">2006-08-16T00:00:00Z</dcterms:created>
  <dcterms:modified xsi:type="dcterms:W3CDTF">2024-07-09T14:44:22Z</dcterms:modified>
  <dc:identifier>DAGAspH_-ww</dc:identifier>
</cp:coreProperties>
</file>