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M+ Ultra-Bold" panose="020B0604020202020204" charset="-128"/>
      <p:regular r:id="rId27"/>
    </p:embeddedFont>
    <p:embeddedFont>
      <p:font typeface="Canva Sans" panose="020B0604020202020204" charset="0"/>
      <p:regular r:id="rId28"/>
    </p:embeddedFont>
    <p:embeddedFont>
      <p:font typeface="Inclusive Sans" panose="020B0604020202020204" charset="0"/>
      <p:regular r:id="rId29"/>
    </p:embeddedFont>
    <p:embeddedFont>
      <p:font typeface="Sriracha" panose="020B0604020202020204" charset="-34"/>
      <p:regular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9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99276-FD1E-4468-826A-627AFAD67A1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altLang="zh-CN"/>
              <a:t>Bấm để chỉnh sửa kiểu văn bản của Bản cái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3FF45-2162-447F-924A-9E95D81D68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10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430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482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312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670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94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297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992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473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612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105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72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053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655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406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88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41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96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330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086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287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561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FF45-2162-447F-924A-9E95D81D686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53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14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6451" y="-335340"/>
            <a:ext cx="19220903" cy="6069606"/>
            <a:chOff x="0" y="0"/>
            <a:chExt cx="5062295" cy="1598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62295" cy="1598579"/>
            </a:xfrm>
            <a:custGeom>
              <a:avLst/>
              <a:gdLst/>
              <a:ahLst/>
              <a:cxnLst/>
              <a:rect l="l" t="t" r="r" b="b"/>
              <a:pathLst>
                <a:path w="5062295" h="1598579">
                  <a:moveTo>
                    <a:pt x="0" y="0"/>
                  </a:moveTo>
                  <a:lnTo>
                    <a:pt x="5062295" y="0"/>
                  </a:lnTo>
                  <a:lnTo>
                    <a:pt x="5062295" y="1598579"/>
                  </a:lnTo>
                  <a:lnTo>
                    <a:pt x="0" y="1598579"/>
                  </a:lnTo>
                  <a:close/>
                </a:path>
              </a:pathLst>
            </a:custGeom>
            <a:solidFill>
              <a:srgbClr val="E6F1E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62295" cy="1636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08083" y="2929935"/>
            <a:ext cx="4605282" cy="675427"/>
            <a:chOff x="0" y="0"/>
            <a:chExt cx="1212914" cy="177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2914" cy="177890"/>
            </a:xfrm>
            <a:custGeom>
              <a:avLst/>
              <a:gdLst/>
              <a:ahLst/>
              <a:cxnLst/>
              <a:rect l="l" t="t" r="r" b="b"/>
              <a:pathLst>
                <a:path w="1212914" h="177890">
                  <a:moveTo>
                    <a:pt x="85736" y="0"/>
                  </a:moveTo>
                  <a:lnTo>
                    <a:pt x="1127178" y="0"/>
                  </a:lnTo>
                  <a:cubicBezTo>
                    <a:pt x="1149916" y="0"/>
                    <a:pt x="1171724" y="9033"/>
                    <a:pt x="1187802" y="25111"/>
                  </a:cubicBezTo>
                  <a:cubicBezTo>
                    <a:pt x="1203881" y="41190"/>
                    <a:pt x="1212914" y="62997"/>
                    <a:pt x="1212914" y="85736"/>
                  </a:cubicBezTo>
                  <a:lnTo>
                    <a:pt x="1212914" y="92154"/>
                  </a:lnTo>
                  <a:cubicBezTo>
                    <a:pt x="1212914" y="114893"/>
                    <a:pt x="1203881" y="136700"/>
                    <a:pt x="1187802" y="152779"/>
                  </a:cubicBezTo>
                  <a:cubicBezTo>
                    <a:pt x="1171724" y="168857"/>
                    <a:pt x="1149916" y="177890"/>
                    <a:pt x="1127178" y="177890"/>
                  </a:cubicBezTo>
                  <a:lnTo>
                    <a:pt x="85736" y="177890"/>
                  </a:lnTo>
                  <a:cubicBezTo>
                    <a:pt x="62997" y="177890"/>
                    <a:pt x="41190" y="168857"/>
                    <a:pt x="25111" y="152779"/>
                  </a:cubicBezTo>
                  <a:cubicBezTo>
                    <a:pt x="9033" y="136700"/>
                    <a:pt x="0" y="114893"/>
                    <a:pt x="0" y="92154"/>
                  </a:cubicBezTo>
                  <a:lnTo>
                    <a:pt x="0" y="85736"/>
                  </a:lnTo>
                  <a:cubicBezTo>
                    <a:pt x="0" y="62997"/>
                    <a:pt x="9033" y="41190"/>
                    <a:pt x="25111" y="25111"/>
                  </a:cubicBezTo>
                  <a:cubicBezTo>
                    <a:pt x="41190" y="9033"/>
                    <a:pt x="62997" y="0"/>
                    <a:pt x="85736" y="0"/>
                  </a:cubicBezTo>
                  <a:close/>
                </a:path>
              </a:pathLst>
            </a:custGeom>
            <a:solidFill>
              <a:srgbClr val="40406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12914" cy="215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129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SÁCH GIÁO KHOA VẬT LÍ 12 - KNTT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6720721" y="5296790"/>
            <a:ext cx="4846558" cy="5333214"/>
          </a:xfrm>
          <a:custGeom>
            <a:avLst/>
            <a:gdLst/>
            <a:ahLst/>
            <a:cxnLst/>
            <a:rect l="l" t="t" r="r" b="b"/>
            <a:pathLst>
              <a:path w="4846558" h="5333214">
                <a:moveTo>
                  <a:pt x="0" y="0"/>
                </a:moveTo>
                <a:lnTo>
                  <a:pt x="4846558" y="0"/>
                </a:lnTo>
                <a:lnTo>
                  <a:pt x="4846558" y="5333214"/>
                </a:lnTo>
                <a:lnTo>
                  <a:pt x="0" y="5333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052468" y="3569428"/>
            <a:ext cx="5424703" cy="14465874"/>
          </a:xfrm>
          <a:custGeom>
            <a:avLst/>
            <a:gdLst/>
            <a:ahLst/>
            <a:cxnLst/>
            <a:rect l="l" t="t" r="r" b="b"/>
            <a:pathLst>
              <a:path w="5424703" h="14465874">
                <a:moveTo>
                  <a:pt x="0" y="0"/>
                </a:moveTo>
                <a:lnTo>
                  <a:pt x="5424702" y="0"/>
                </a:lnTo>
                <a:lnTo>
                  <a:pt x="5424702" y="14465874"/>
                </a:lnTo>
                <a:lnTo>
                  <a:pt x="0" y="144658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36797" y="3826784"/>
            <a:ext cx="6777579" cy="14156824"/>
          </a:xfrm>
          <a:custGeom>
            <a:avLst/>
            <a:gdLst/>
            <a:ahLst/>
            <a:cxnLst/>
            <a:rect l="l" t="t" r="r" b="b"/>
            <a:pathLst>
              <a:path w="6777579" h="14156824">
                <a:moveTo>
                  <a:pt x="0" y="0"/>
                </a:moveTo>
                <a:lnTo>
                  <a:pt x="6777579" y="0"/>
                </a:lnTo>
                <a:lnTo>
                  <a:pt x="6777579" y="14156823"/>
                </a:lnTo>
                <a:lnTo>
                  <a:pt x="0" y="141568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1388966" y="1429954"/>
            <a:ext cx="20480199" cy="103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7"/>
              </a:lnSpc>
            </a:pPr>
            <a:r>
              <a:rPr lang="en-US" sz="6399" spc="473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BÀI 25: BÀI TẬP VỀ VẬT LÍ HẠT NHÂN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9971" y="3212315"/>
            <a:ext cx="9239871" cy="3717737"/>
            <a:chOff x="0" y="0"/>
            <a:chExt cx="2433546" cy="979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3546" cy="979157"/>
            </a:xfrm>
            <a:custGeom>
              <a:avLst/>
              <a:gdLst/>
              <a:ahLst/>
              <a:cxnLst/>
              <a:rect l="l" t="t" r="r" b="b"/>
              <a:pathLst>
                <a:path w="2433546" h="979157">
                  <a:moveTo>
                    <a:pt x="42732" y="0"/>
                  </a:moveTo>
                  <a:lnTo>
                    <a:pt x="2390814" y="0"/>
                  </a:lnTo>
                  <a:cubicBezTo>
                    <a:pt x="2414414" y="0"/>
                    <a:pt x="2433546" y="19132"/>
                    <a:pt x="2433546" y="42732"/>
                  </a:cubicBezTo>
                  <a:lnTo>
                    <a:pt x="2433546" y="936425"/>
                  </a:lnTo>
                  <a:cubicBezTo>
                    <a:pt x="2433546" y="960025"/>
                    <a:pt x="2414414" y="979157"/>
                    <a:pt x="2390814" y="979157"/>
                  </a:cubicBezTo>
                  <a:lnTo>
                    <a:pt x="42732" y="979157"/>
                  </a:lnTo>
                  <a:cubicBezTo>
                    <a:pt x="19132" y="979157"/>
                    <a:pt x="0" y="960025"/>
                    <a:pt x="0" y="936425"/>
                  </a:cubicBezTo>
                  <a:lnTo>
                    <a:pt x="0" y="42732"/>
                  </a:lnTo>
                  <a:cubicBezTo>
                    <a:pt x="0" y="19132"/>
                    <a:pt x="19132" y="0"/>
                    <a:pt x="42732" y="0"/>
                  </a:cubicBezTo>
                  <a:close/>
                </a:path>
              </a:pathLst>
            </a:custGeom>
            <a:solidFill>
              <a:srgbClr val="E6F1E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33546" cy="10172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0565057" y="1028700"/>
            <a:ext cx="8440428" cy="9632443"/>
          </a:xfrm>
          <a:custGeom>
            <a:avLst/>
            <a:gdLst/>
            <a:ahLst/>
            <a:cxnLst/>
            <a:rect l="l" t="t" r="r" b="b"/>
            <a:pathLst>
              <a:path w="8440428" h="9632443">
                <a:moveTo>
                  <a:pt x="8440428" y="0"/>
                </a:moveTo>
                <a:lnTo>
                  <a:pt x="0" y="0"/>
                </a:lnTo>
                <a:lnTo>
                  <a:pt x="0" y="9632443"/>
                </a:lnTo>
                <a:lnTo>
                  <a:pt x="8440428" y="9632443"/>
                </a:lnTo>
                <a:lnTo>
                  <a:pt x="84404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1044" y="4003065"/>
            <a:ext cx="9097725" cy="2136235"/>
          </a:xfrm>
          <a:custGeom>
            <a:avLst/>
            <a:gdLst/>
            <a:ahLst/>
            <a:cxnLst/>
            <a:rect l="l" t="t" r="r" b="b"/>
            <a:pathLst>
              <a:path w="9097725" h="2136235">
                <a:moveTo>
                  <a:pt x="0" y="0"/>
                </a:moveTo>
                <a:lnTo>
                  <a:pt x="9097725" y="0"/>
                </a:lnTo>
                <a:lnTo>
                  <a:pt x="9097725" y="2136236"/>
                </a:lnTo>
                <a:lnTo>
                  <a:pt x="0" y="2136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893" t="-201862" r="-76071" b="-42626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285418"/>
            <a:ext cx="10995433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7"/>
              </a:lnSpc>
            </a:pPr>
            <a:r>
              <a:rPr lang="en-US" sz="5399" spc="399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Bài tập vận dụng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41728" y="7450914"/>
            <a:ext cx="9536357" cy="1460145"/>
            <a:chOff x="0" y="0"/>
            <a:chExt cx="2511633" cy="3845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11633" cy="384565"/>
            </a:xfrm>
            <a:custGeom>
              <a:avLst/>
              <a:gdLst/>
              <a:ahLst/>
              <a:cxnLst/>
              <a:rect l="l" t="t" r="r" b="b"/>
              <a:pathLst>
                <a:path w="2511633" h="384565">
                  <a:moveTo>
                    <a:pt x="41403" y="0"/>
                  </a:moveTo>
                  <a:lnTo>
                    <a:pt x="2470230" y="0"/>
                  </a:lnTo>
                  <a:cubicBezTo>
                    <a:pt x="2481211" y="0"/>
                    <a:pt x="2491742" y="4362"/>
                    <a:pt x="2499506" y="12127"/>
                  </a:cubicBezTo>
                  <a:cubicBezTo>
                    <a:pt x="2507271" y="19891"/>
                    <a:pt x="2511633" y="30423"/>
                    <a:pt x="2511633" y="41403"/>
                  </a:cubicBezTo>
                  <a:lnTo>
                    <a:pt x="2511633" y="343161"/>
                  </a:lnTo>
                  <a:cubicBezTo>
                    <a:pt x="2511633" y="354142"/>
                    <a:pt x="2507271" y="364673"/>
                    <a:pt x="2499506" y="372438"/>
                  </a:cubicBezTo>
                  <a:cubicBezTo>
                    <a:pt x="2491742" y="380203"/>
                    <a:pt x="2481211" y="384565"/>
                    <a:pt x="2470230" y="384565"/>
                  </a:cubicBezTo>
                  <a:lnTo>
                    <a:pt x="41403" y="384565"/>
                  </a:lnTo>
                  <a:cubicBezTo>
                    <a:pt x="30423" y="384565"/>
                    <a:pt x="19891" y="380203"/>
                    <a:pt x="12127" y="372438"/>
                  </a:cubicBezTo>
                  <a:cubicBezTo>
                    <a:pt x="4362" y="364673"/>
                    <a:pt x="0" y="354142"/>
                    <a:pt x="0" y="343161"/>
                  </a:cubicBezTo>
                  <a:lnTo>
                    <a:pt x="0" y="41403"/>
                  </a:lnTo>
                  <a:cubicBezTo>
                    <a:pt x="0" y="30423"/>
                    <a:pt x="4362" y="19891"/>
                    <a:pt x="12127" y="12127"/>
                  </a:cubicBezTo>
                  <a:cubicBezTo>
                    <a:pt x="19891" y="4362"/>
                    <a:pt x="30423" y="0"/>
                    <a:pt x="41403" y="0"/>
                  </a:cubicBezTo>
                  <a:close/>
                </a:path>
              </a:pathLst>
            </a:custGeom>
            <a:solidFill>
              <a:srgbClr val="E6F1E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11633" cy="422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ĐÁP ÁN: C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5850034" cy="5094504"/>
          </a:xfrm>
          <a:custGeom>
            <a:avLst/>
            <a:gdLst/>
            <a:ahLst/>
            <a:cxnLst/>
            <a:rect l="l" t="t" r="r" b="b"/>
            <a:pathLst>
              <a:path w="15850034" h="5094504">
                <a:moveTo>
                  <a:pt x="0" y="0"/>
                </a:moveTo>
                <a:lnTo>
                  <a:pt x="15850034" y="0"/>
                </a:lnTo>
                <a:lnTo>
                  <a:pt x="15850034" y="5094504"/>
                </a:lnTo>
                <a:lnTo>
                  <a:pt x="0" y="5094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452" t="-182497" r="-54313" b="-1588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83333" y="7050143"/>
            <a:ext cx="2121333" cy="2334342"/>
          </a:xfrm>
          <a:custGeom>
            <a:avLst/>
            <a:gdLst/>
            <a:ahLst/>
            <a:cxnLst/>
            <a:rect l="l" t="t" r="r" b="b"/>
            <a:pathLst>
              <a:path w="2121333" h="2334342">
                <a:moveTo>
                  <a:pt x="0" y="0"/>
                </a:moveTo>
                <a:lnTo>
                  <a:pt x="2121334" y="0"/>
                </a:lnTo>
                <a:lnTo>
                  <a:pt x="2121334" y="2334342"/>
                </a:lnTo>
                <a:lnTo>
                  <a:pt x="0" y="23343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8416" y="7124571"/>
            <a:ext cx="2873857" cy="3162429"/>
          </a:xfrm>
          <a:custGeom>
            <a:avLst/>
            <a:gdLst/>
            <a:ahLst/>
            <a:cxnLst/>
            <a:rect l="l" t="t" r="r" b="b"/>
            <a:pathLst>
              <a:path w="2873857" h="3162429">
                <a:moveTo>
                  <a:pt x="0" y="0"/>
                </a:moveTo>
                <a:lnTo>
                  <a:pt x="2873857" y="0"/>
                </a:lnTo>
                <a:lnTo>
                  <a:pt x="2873857" y="3162429"/>
                </a:lnTo>
                <a:lnTo>
                  <a:pt x="0" y="3162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93907" y="472142"/>
            <a:ext cx="12497019" cy="8786158"/>
          </a:xfrm>
          <a:custGeom>
            <a:avLst/>
            <a:gdLst/>
            <a:ahLst/>
            <a:cxnLst/>
            <a:rect l="l" t="t" r="r" b="b"/>
            <a:pathLst>
              <a:path w="12497019" h="8786158">
                <a:moveTo>
                  <a:pt x="0" y="0"/>
                </a:moveTo>
                <a:lnTo>
                  <a:pt x="12497019" y="0"/>
                </a:lnTo>
                <a:lnTo>
                  <a:pt x="12497019" y="8786158"/>
                </a:lnTo>
                <a:lnTo>
                  <a:pt x="0" y="87861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062" t="-25386" r="-43269" b="-692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57040" y="1968050"/>
            <a:ext cx="1998457" cy="2897171"/>
            <a:chOff x="0" y="0"/>
            <a:chExt cx="526343" cy="763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6343" cy="763041"/>
            </a:xfrm>
            <a:custGeom>
              <a:avLst/>
              <a:gdLst/>
              <a:ahLst/>
              <a:cxnLst/>
              <a:rect l="l" t="t" r="r" b="b"/>
              <a:pathLst>
                <a:path w="526343" h="763041">
                  <a:moveTo>
                    <a:pt x="197571" y="0"/>
                  </a:moveTo>
                  <a:lnTo>
                    <a:pt x="328771" y="0"/>
                  </a:lnTo>
                  <a:cubicBezTo>
                    <a:pt x="381170" y="0"/>
                    <a:pt x="431423" y="20815"/>
                    <a:pt x="468475" y="57867"/>
                  </a:cubicBezTo>
                  <a:cubicBezTo>
                    <a:pt x="505527" y="94919"/>
                    <a:pt x="526343" y="145172"/>
                    <a:pt x="526343" y="197571"/>
                  </a:cubicBezTo>
                  <a:lnTo>
                    <a:pt x="526343" y="565470"/>
                  </a:lnTo>
                  <a:cubicBezTo>
                    <a:pt x="526343" y="617869"/>
                    <a:pt x="505527" y="668122"/>
                    <a:pt x="468475" y="705174"/>
                  </a:cubicBezTo>
                  <a:cubicBezTo>
                    <a:pt x="431423" y="742225"/>
                    <a:pt x="381170" y="763041"/>
                    <a:pt x="328771" y="763041"/>
                  </a:cubicBezTo>
                  <a:lnTo>
                    <a:pt x="197571" y="763041"/>
                  </a:lnTo>
                  <a:cubicBezTo>
                    <a:pt x="145172" y="763041"/>
                    <a:pt x="94919" y="742225"/>
                    <a:pt x="57867" y="705174"/>
                  </a:cubicBezTo>
                  <a:cubicBezTo>
                    <a:pt x="20815" y="668122"/>
                    <a:pt x="0" y="617869"/>
                    <a:pt x="0" y="565470"/>
                  </a:cubicBezTo>
                  <a:lnTo>
                    <a:pt x="0" y="197571"/>
                  </a:lnTo>
                  <a:cubicBezTo>
                    <a:pt x="0" y="145172"/>
                    <a:pt x="20815" y="94919"/>
                    <a:pt x="57867" y="57867"/>
                  </a:cubicBezTo>
                  <a:cubicBezTo>
                    <a:pt x="94919" y="20815"/>
                    <a:pt x="145172" y="0"/>
                    <a:pt x="197571" y="0"/>
                  </a:cubicBezTo>
                  <a:close/>
                </a:path>
              </a:pathLst>
            </a:custGeom>
            <a:solidFill>
              <a:srgbClr val="E6F1E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526343" cy="877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539"/>
                </a:lnSpc>
              </a:pPr>
              <a:r>
                <a:rPr lang="en-US" sz="60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Lời giải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5104" y="1723354"/>
            <a:ext cx="17657793" cy="3768337"/>
          </a:xfrm>
          <a:custGeom>
            <a:avLst/>
            <a:gdLst/>
            <a:ahLst/>
            <a:cxnLst/>
            <a:rect l="l" t="t" r="r" b="b"/>
            <a:pathLst>
              <a:path w="17657793" h="3768337">
                <a:moveTo>
                  <a:pt x="0" y="0"/>
                </a:moveTo>
                <a:lnTo>
                  <a:pt x="17657792" y="0"/>
                </a:lnTo>
                <a:lnTo>
                  <a:pt x="17657792" y="3768337"/>
                </a:lnTo>
                <a:lnTo>
                  <a:pt x="0" y="376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7236" t="-526513" r="-81969" b="-20301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25349" y="5698671"/>
            <a:ext cx="3823023" cy="4114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9188" y="7124571"/>
            <a:ext cx="2873857" cy="3162429"/>
          </a:xfrm>
          <a:custGeom>
            <a:avLst/>
            <a:gdLst/>
            <a:ahLst/>
            <a:cxnLst/>
            <a:rect l="l" t="t" r="r" b="b"/>
            <a:pathLst>
              <a:path w="2873857" h="3162429">
                <a:moveTo>
                  <a:pt x="0" y="0"/>
                </a:moveTo>
                <a:lnTo>
                  <a:pt x="2873857" y="0"/>
                </a:lnTo>
                <a:lnTo>
                  <a:pt x="2873857" y="3162429"/>
                </a:lnTo>
                <a:lnTo>
                  <a:pt x="0" y="3162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6888" y="579088"/>
            <a:ext cx="1998457" cy="2897171"/>
            <a:chOff x="0" y="0"/>
            <a:chExt cx="526343" cy="7630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6343" cy="763041"/>
            </a:xfrm>
            <a:custGeom>
              <a:avLst/>
              <a:gdLst/>
              <a:ahLst/>
              <a:cxnLst/>
              <a:rect l="l" t="t" r="r" b="b"/>
              <a:pathLst>
                <a:path w="526343" h="763041">
                  <a:moveTo>
                    <a:pt x="197571" y="0"/>
                  </a:moveTo>
                  <a:lnTo>
                    <a:pt x="328771" y="0"/>
                  </a:lnTo>
                  <a:cubicBezTo>
                    <a:pt x="381170" y="0"/>
                    <a:pt x="431423" y="20815"/>
                    <a:pt x="468475" y="57867"/>
                  </a:cubicBezTo>
                  <a:cubicBezTo>
                    <a:pt x="505527" y="94919"/>
                    <a:pt x="526343" y="145172"/>
                    <a:pt x="526343" y="197571"/>
                  </a:cubicBezTo>
                  <a:lnTo>
                    <a:pt x="526343" y="565470"/>
                  </a:lnTo>
                  <a:cubicBezTo>
                    <a:pt x="526343" y="617869"/>
                    <a:pt x="505527" y="668122"/>
                    <a:pt x="468475" y="705174"/>
                  </a:cubicBezTo>
                  <a:cubicBezTo>
                    <a:pt x="431423" y="742225"/>
                    <a:pt x="381170" y="763041"/>
                    <a:pt x="328771" y="763041"/>
                  </a:cubicBezTo>
                  <a:lnTo>
                    <a:pt x="197571" y="763041"/>
                  </a:lnTo>
                  <a:cubicBezTo>
                    <a:pt x="145172" y="763041"/>
                    <a:pt x="94919" y="742225"/>
                    <a:pt x="57867" y="705174"/>
                  </a:cubicBezTo>
                  <a:cubicBezTo>
                    <a:pt x="20815" y="668122"/>
                    <a:pt x="0" y="617869"/>
                    <a:pt x="0" y="565470"/>
                  </a:cubicBezTo>
                  <a:lnTo>
                    <a:pt x="0" y="197571"/>
                  </a:lnTo>
                  <a:cubicBezTo>
                    <a:pt x="0" y="145172"/>
                    <a:pt x="20815" y="94919"/>
                    <a:pt x="57867" y="57867"/>
                  </a:cubicBezTo>
                  <a:cubicBezTo>
                    <a:pt x="94919" y="20815"/>
                    <a:pt x="145172" y="0"/>
                    <a:pt x="197571" y="0"/>
                  </a:cubicBezTo>
                  <a:close/>
                </a:path>
              </a:pathLst>
            </a:custGeom>
            <a:solidFill>
              <a:srgbClr val="E6F1E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526343" cy="877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539"/>
                </a:lnSpc>
              </a:pPr>
              <a:r>
                <a:rPr lang="en-US" sz="60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Lời giải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3163045" y="1413223"/>
            <a:ext cx="15124955" cy="6347163"/>
          </a:xfrm>
          <a:custGeom>
            <a:avLst/>
            <a:gdLst/>
            <a:ahLst/>
            <a:cxnLst/>
            <a:rect l="l" t="t" r="r" b="b"/>
            <a:pathLst>
              <a:path w="15124955" h="6347163">
                <a:moveTo>
                  <a:pt x="0" y="0"/>
                </a:moveTo>
                <a:lnTo>
                  <a:pt x="15124955" y="0"/>
                </a:lnTo>
                <a:lnTo>
                  <a:pt x="15124955" y="6347164"/>
                </a:lnTo>
                <a:lnTo>
                  <a:pt x="0" y="6347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870" t="-42262" r="-8958" b="-35020"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0157" y="797206"/>
            <a:ext cx="17977843" cy="5701334"/>
          </a:xfrm>
          <a:custGeom>
            <a:avLst/>
            <a:gdLst/>
            <a:ahLst/>
            <a:cxnLst/>
            <a:rect l="l" t="t" r="r" b="b"/>
            <a:pathLst>
              <a:path w="17977843" h="5701334">
                <a:moveTo>
                  <a:pt x="0" y="0"/>
                </a:moveTo>
                <a:lnTo>
                  <a:pt x="17977843" y="0"/>
                </a:lnTo>
                <a:lnTo>
                  <a:pt x="17977843" y="5701334"/>
                </a:lnTo>
                <a:lnTo>
                  <a:pt x="0" y="5701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9212" t="-418558" r="-82568" b="-444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55438" y="6172200"/>
            <a:ext cx="5173884" cy="4114800"/>
          </a:xfrm>
          <a:custGeom>
            <a:avLst/>
            <a:gdLst/>
            <a:ahLst/>
            <a:cxnLst/>
            <a:rect l="l" t="t" r="r" b="b"/>
            <a:pathLst>
              <a:path w="5173884" h="4114800">
                <a:moveTo>
                  <a:pt x="0" y="0"/>
                </a:moveTo>
                <a:lnTo>
                  <a:pt x="5173884" y="0"/>
                </a:lnTo>
                <a:lnTo>
                  <a:pt x="51738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9188" y="7124571"/>
            <a:ext cx="2873857" cy="3162429"/>
          </a:xfrm>
          <a:custGeom>
            <a:avLst/>
            <a:gdLst/>
            <a:ahLst/>
            <a:cxnLst/>
            <a:rect l="l" t="t" r="r" b="b"/>
            <a:pathLst>
              <a:path w="2873857" h="3162429">
                <a:moveTo>
                  <a:pt x="0" y="0"/>
                </a:moveTo>
                <a:lnTo>
                  <a:pt x="2873857" y="0"/>
                </a:lnTo>
                <a:lnTo>
                  <a:pt x="2873857" y="3162429"/>
                </a:lnTo>
                <a:lnTo>
                  <a:pt x="0" y="3162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6888" y="579088"/>
            <a:ext cx="1998457" cy="2897171"/>
            <a:chOff x="0" y="0"/>
            <a:chExt cx="526343" cy="7630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6343" cy="763041"/>
            </a:xfrm>
            <a:custGeom>
              <a:avLst/>
              <a:gdLst/>
              <a:ahLst/>
              <a:cxnLst/>
              <a:rect l="l" t="t" r="r" b="b"/>
              <a:pathLst>
                <a:path w="526343" h="763041">
                  <a:moveTo>
                    <a:pt x="197571" y="0"/>
                  </a:moveTo>
                  <a:lnTo>
                    <a:pt x="328771" y="0"/>
                  </a:lnTo>
                  <a:cubicBezTo>
                    <a:pt x="381170" y="0"/>
                    <a:pt x="431423" y="20815"/>
                    <a:pt x="468475" y="57867"/>
                  </a:cubicBezTo>
                  <a:cubicBezTo>
                    <a:pt x="505527" y="94919"/>
                    <a:pt x="526343" y="145172"/>
                    <a:pt x="526343" y="197571"/>
                  </a:cubicBezTo>
                  <a:lnTo>
                    <a:pt x="526343" y="565470"/>
                  </a:lnTo>
                  <a:cubicBezTo>
                    <a:pt x="526343" y="617869"/>
                    <a:pt x="505527" y="668122"/>
                    <a:pt x="468475" y="705174"/>
                  </a:cubicBezTo>
                  <a:cubicBezTo>
                    <a:pt x="431423" y="742225"/>
                    <a:pt x="381170" y="763041"/>
                    <a:pt x="328771" y="763041"/>
                  </a:cubicBezTo>
                  <a:lnTo>
                    <a:pt x="197571" y="763041"/>
                  </a:lnTo>
                  <a:cubicBezTo>
                    <a:pt x="145172" y="763041"/>
                    <a:pt x="94919" y="742225"/>
                    <a:pt x="57867" y="705174"/>
                  </a:cubicBezTo>
                  <a:cubicBezTo>
                    <a:pt x="20815" y="668122"/>
                    <a:pt x="0" y="617869"/>
                    <a:pt x="0" y="565470"/>
                  </a:cubicBezTo>
                  <a:lnTo>
                    <a:pt x="0" y="197571"/>
                  </a:lnTo>
                  <a:cubicBezTo>
                    <a:pt x="0" y="145172"/>
                    <a:pt x="20815" y="94919"/>
                    <a:pt x="57867" y="57867"/>
                  </a:cubicBezTo>
                  <a:cubicBezTo>
                    <a:pt x="94919" y="20815"/>
                    <a:pt x="145172" y="0"/>
                    <a:pt x="197571" y="0"/>
                  </a:cubicBezTo>
                  <a:close/>
                </a:path>
              </a:pathLst>
            </a:custGeom>
            <a:solidFill>
              <a:srgbClr val="E6F1E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526343" cy="877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539"/>
                </a:lnSpc>
              </a:pPr>
              <a:r>
                <a:rPr lang="en-US" sz="60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Lời giải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224606" y="231494"/>
            <a:ext cx="13774828" cy="9839970"/>
          </a:xfrm>
          <a:custGeom>
            <a:avLst/>
            <a:gdLst/>
            <a:ahLst/>
            <a:cxnLst/>
            <a:rect l="l" t="t" r="r" b="b"/>
            <a:pathLst>
              <a:path w="13774828" h="9839970">
                <a:moveTo>
                  <a:pt x="0" y="0"/>
                </a:moveTo>
                <a:lnTo>
                  <a:pt x="13774828" y="0"/>
                </a:lnTo>
                <a:lnTo>
                  <a:pt x="13774828" y="9839970"/>
                </a:lnTo>
                <a:lnTo>
                  <a:pt x="0" y="98399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342" t="-17745" r="-39584" b="-14623"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55438" y="6172200"/>
            <a:ext cx="5173884" cy="4114800"/>
          </a:xfrm>
          <a:custGeom>
            <a:avLst/>
            <a:gdLst/>
            <a:ahLst/>
            <a:cxnLst/>
            <a:rect l="l" t="t" r="r" b="b"/>
            <a:pathLst>
              <a:path w="5173884" h="4114800">
                <a:moveTo>
                  <a:pt x="0" y="0"/>
                </a:moveTo>
                <a:lnTo>
                  <a:pt x="5173884" y="0"/>
                </a:lnTo>
                <a:lnTo>
                  <a:pt x="51738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3093" y="531005"/>
            <a:ext cx="17021814" cy="6974695"/>
          </a:xfrm>
          <a:custGeom>
            <a:avLst/>
            <a:gdLst/>
            <a:ahLst/>
            <a:cxnLst/>
            <a:rect l="l" t="t" r="r" b="b"/>
            <a:pathLst>
              <a:path w="17021814" h="6827815">
                <a:moveTo>
                  <a:pt x="0" y="0"/>
                </a:moveTo>
                <a:lnTo>
                  <a:pt x="17021814" y="0"/>
                </a:lnTo>
                <a:lnTo>
                  <a:pt x="17021814" y="6827815"/>
                </a:lnTo>
                <a:lnTo>
                  <a:pt x="0" y="6827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5172" t="-124317" r="-115747" b="-234298"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9188" y="7124571"/>
            <a:ext cx="2873857" cy="3162429"/>
          </a:xfrm>
          <a:custGeom>
            <a:avLst/>
            <a:gdLst/>
            <a:ahLst/>
            <a:cxnLst/>
            <a:rect l="l" t="t" r="r" b="b"/>
            <a:pathLst>
              <a:path w="2873857" h="3162429">
                <a:moveTo>
                  <a:pt x="0" y="0"/>
                </a:moveTo>
                <a:lnTo>
                  <a:pt x="2873857" y="0"/>
                </a:lnTo>
                <a:lnTo>
                  <a:pt x="2873857" y="3162429"/>
                </a:lnTo>
                <a:lnTo>
                  <a:pt x="0" y="3162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79582" y="678299"/>
            <a:ext cx="4048829" cy="1706632"/>
            <a:chOff x="0" y="0"/>
            <a:chExt cx="1066358" cy="4494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6358" cy="449483"/>
            </a:xfrm>
            <a:custGeom>
              <a:avLst/>
              <a:gdLst/>
              <a:ahLst/>
              <a:cxnLst/>
              <a:rect l="l" t="t" r="r" b="b"/>
              <a:pathLst>
                <a:path w="1066358" h="449483">
                  <a:moveTo>
                    <a:pt x="97519" y="0"/>
                  </a:moveTo>
                  <a:lnTo>
                    <a:pt x="968839" y="0"/>
                  </a:lnTo>
                  <a:cubicBezTo>
                    <a:pt x="994703" y="0"/>
                    <a:pt x="1019507" y="10274"/>
                    <a:pt x="1037796" y="28563"/>
                  </a:cubicBezTo>
                  <a:cubicBezTo>
                    <a:pt x="1056084" y="46851"/>
                    <a:pt x="1066358" y="71655"/>
                    <a:pt x="1066358" y="97519"/>
                  </a:cubicBezTo>
                  <a:lnTo>
                    <a:pt x="1066358" y="351964"/>
                  </a:lnTo>
                  <a:cubicBezTo>
                    <a:pt x="1066358" y="405823"/>
                    <a:pt x="1022698" y="449483"/>
                    <a:pt x="968839" y="449483"/>
                  </a:cubicBezTo>
                  <a:lnTo>
                    <a:pt x="97519" y="449483"/>
                  </a:lnTo>
                  <a:cubicBezTo>
                    <a:pt x="43661" y="449483"/>
                    <a:pt x="0" y="405823"/>
                    <a:pt x="0" y="351964"/>
                  </a:cubicBezTo>
                  <a:lnTo>
                    <a:pt x="0" y="97519"/>
                  </a:lnTo>
                  <a:cubicBezTo>
                    <a:pt x="0" y="43661"/>
                    <a:pt x="43661" y="0"/>
                    <a:pt x="97519" y="0"/>
                  </a:cubicBezTo>
                  <a:close/>
                </a:path>
              </a:pathLst>
            </a:custGeom>
            <a:solidFill>
              <a:srgbClr val="E6F1E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1066358" cy="56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539"/>
                </a:lnSpc>
              </a:pPr>
              <a:r>
                <a:rPr lang="en-US" sz="60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Lời giải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289188" y="3842631"/>
            <a:ext cx="17708989" cy="2701425"/>
          </a:xfrm>
          <a:custGeom>
            <a:avLst/>
            <a:gdLst/>
            <a:ahLst/>
            <a:cxnLst/>
            <a:rect l="l" t="t" r="r" b="b"/>
            <a:pathLst>
              <a:path w="17708989" h="2701425">
                <a:moveTo>
                  <a:pt x="0" y="0"/>
                </a:moveTo>
                <a:lnTo>
                  <a:pt x="17708989" y="0"/>
                </a:lnTo>
                <a:lnTo>
                  <a:pt x="17708989" y="2701425"/>
                </a:lnTo>
                <a:lnTo>
                  <a:pt x="0" y="2701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791" t="-313715" r="-30337" b="-176464"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2035" y="297635"/>
            <a:ext cx="13785171" cy="7715230"/>
          </a:xfrm>
          <a:custGeom>
            <a:avLst/>
            <a:gdLst/>
            <a:ahLst/>
            <a:cxnLst/>
            <a:rect l="l" t="t" r="r" b="b"/>
            <a:pathLst>
              <a:path w="13785171" h="7715230">
                <a:moveTo>
                  <a:pt x="0" y="0"/>
                </a:moveTo>
                <a:lnTo>
                  <a:pt x="13785171" y="0"/>
                </a:lnTo>
                <a:lnTo>
                  <a:pt x="13785171" y="7715230"/>
                </a:lnTo>
                <a:lnTo>
                  <a:pt x="0" y="7715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502" t="-149976" r="-108646" b="-662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13129" y="7530070"/>
            <a:ext cx="3066459" cy="2334342"/>
          </a:xfrm>
          <a:custGeom>
            <a:avLst/>
            <a:gdLst/>
            <a:ahLst/>
            <a:cxnLst/>
            <a:rect l="l" t="t" r="r" b="b"/>
            <a:pathLst>
              <a:path w="3066459" h="2334342">
                <a:moveTo>
                  <a:pt x="0" y="0"/>
                </a:moveTo>
                <a:lnTo>
                  <a:pt x="3066459" y="0"/>
                </a:lnTo>
                <a:lnTo>
                  <a:pt x="3066459" y="2334342"/>
                </a:lnTo>
                <a:lnTo>
                  <a:pt x="0" y="23343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218487" y="1028700"/>
            <a:ext cx="8422712" cy="9612225"/>
          </a:xfrm>
          <a:custGeom>
            <a:avLst/>
            <a:gdLst/>
            <a:ahLst/>
            <a:cxnLst/>
            <a:rect l="l" t="t" r="r" b="b"/>
            <a:pathLst>
              <a:path w="8422712" h="9612225">
                <a:moveTo>
                  <a:pt x="8422712" y="0"/>
                </a:moveTo>
                <a:lnTo>
                  <a:pt x="0" y="0"/>
                </a:lnTo>
                <a:lnTo>
                  <a:pt x="0" y="9612225"/>
                </a:lnTo>
                <a:lnTo>
                  <a:pt x="8422712" y="9612225"/>
                </a:lnTo>
                <a:lnTo>
                  <a:pt x="842271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04875"/>
            <a:ext cx="11639206" cy="1768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71"/>
              </a:lnSpc>
            </a:pPr>
            <a:r>
              <a:rPr lang="en-US" sz="10812" spc="800" dirty="0">
                <a:solidFill>
                  <a:srgbClr val="DE992A"/>
                </a:solidFill>
                <a:latin typeface="Sriracha"/>
                <a:ea typeface="Sriracha"/>
                <a:cs typeface="Sriracha"/>
                <a:sym typeface="Sriracha"/>
              </a:rPr>
              <a:t>KHỞI ĐỘNG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4217" y="3040231"/>
            <a:ext cx="11395933" cy="4391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7"/>
              </a:lnSpc>
            </a:pP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Trong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các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đợt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xảy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ra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sự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cố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hạt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nhân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trên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thế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giới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,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người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dân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thường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được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khuyến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cáo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tránh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tiếp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xúc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với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các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khu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vực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nhiễm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phóng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xạ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.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Thậm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chí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có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những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nơi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phải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mất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hàng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chục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năm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mới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có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thể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sử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dụng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trở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lại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. Theo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em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,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tại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sao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chất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phóng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xạ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lại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có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thể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tồn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tại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trong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thời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gian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dài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như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840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vậy</a:t>
            </a:r>
            <a:r>
              <a:rPr lang="en-US" sz="2840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?</a:t>
            </a:r>
          </a:p>
          <a:p>
            <a:pPr algn="l">
              <a:lnSpc>
                <a:spcPts val="5937"/>
              </a:lnSpc>
            </a:pPr>
            <a:endParaRPr lang="en-US" sz="2840" dirty="0">
              <a:solidFill>
                <a:srgbClr val="E6F1E6"/>
              </a:solidFill>
              <a:latin typeface="Inclusive Sans"/>
              <a:ea typeface="Inclusive Sans"/>
              <a:cs typeface="Inclusive Sans"/>
              <a:sym typeface="Inclusive San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9188" y="7124571"/>
            <a:ext cx="2873857" cy="3162429"/>
          </a:xfrm>
          <a:custGeom>
            <a:avLst/>
            <a:gdLst/>
            <a:ahLst/>
            <a:cxnLst/>
            <a:rect l="l" t="t" r="r" b="b"/>
            <a:pathLst>
              <a:path w="2873857" h="3162429">
                <a:moveTo>
                  <a:pt x="0" y="0"/>
                </a:moveTo>
                <a:lnTo>
                  <a:pt x="2873857" y="0"/>
                </a:lnTo>
                <a:lnTo>
                  <a:pt x="2873857" y="3162429"/>
                </a:lnTo>
                <a:lnTo>
                  <a:pt x="0" y="3162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6888" y="579088"/>
            <a:ext cx="1998457" cy="2897171"/>
            <a:chOff x="0" y="0"/>
            <a:chExt cx="526343" cy="7630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6343" cy="763041"/>
            </a:xfrm>
            <a:custGeom>
              <a:avLst/>
              <a:gdLst/>
              <a:ahLst/>
              <a:cxnLst/>
              <a:rect l="l" t="t" r="r" b="b"/>
              <a:pathLst>
                <a:path w="526343" h="763041">
                  <a:moveTo>
                    <a:pt x="197571" y="0"/>
                  </a:moveTo>
                  <a:lnTo>
                    <a:pt x="328771" y="0"/>
                  </a:lnTo>
                  <a:cubicBezTo>
                    <a:pt x="381170" y="0"/>
                    <a:pt x="431423" y="20815"/>
                    <a:pt x="468475" y="57867"/>
                  </a:cubicBezTo>
                  <a:cubicBezTo>
                    <a:pt x="505527" y="94919"/>
                    <a:pt x="526343" y="145172"/>
                    <a:pt x="526343" y="197571"/>
                  </a:cubicBezTo>
                  <a:lnTo>
                    <a:pt x="526343" y="565470"/>
                  </a:lnTo>
                  <a:cubicBezTo>
                    <a:pt x="526343" y="617869"/>
                    <a:pt x="505527" y="668122"/>
                    <a:pt x="468475" y="705174"/>
                  </a:cubicBezTo>
                  <a:cubicBezTo>
                    <a:pt x="431423" y="742225"/>
                    <a:pt x="381170" y="763041"/>
                    <a:pt x="328771" y="763041"/>
                  </a:cubicBezTo>
                  <a:lnTo>
                    <a:pt x="197571" y="763041"/>
                  </a:lnTo>
                  <a:cubicBezTo>
                    <a:pt x="145172" y="763041"/>
                    <a:pt x="94919" y="742225"/>
                    <a:pt x="57867" y="705174"/>
                  </a:cubicBezTo>
                  <a:cubicBezTo>
                    <a:pt x="20815" y="668122"/>
                    <a:pt x="0" y="617869"/>
                    <a:pt x="0" y="565470"/>
                  </a:cubicBezTo>
                  <a:lnTo>
                    <a:pt x="0" y="197571"/>
                  </a:lnTo>
                  <a:cubicBezTo>
                    <a:pt x="0" y="145172"/>
                    <a:pt x="20815" y="94919"/>
                    <a:pt x="57867" y="57867"/>
                  </a:cubicBezTo>
                  <a:cubicBezTo>
                    <a:pt x="94919" y="20815"/>
                    <a:pt x="145172" y="0"/>
                    <a:pt x="197571" y="0"/>
                  </a:cubicBezTo>
                  <a:close/>
                </a:path>
              </a:pathLst>
            </a:custGeom>
            <a:solidFill>
              <a:srgbClr val="E6F1E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526343" cy="877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539"/>
                </a:lnSpc>
              </a:pPr>
              <a:r>
                <a:rPr lang="en-US" sz="60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Lời giải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3163045" y="1260194"/>
            <a:ext cx="14910547" cy="6395761"/>
          </a:xfrm>
          <a:custGeom>
            <a:avLst/>
            <a:gdLst/>
            <a:ahLst/>
            <a:cxnLst/>
            <a:rect l="l" t="t" r="r" b="b"/>
            <a:pathLst>
              <a:path w="14910547" h="6395761">
                <a:moveTo>
                  <a:pt x="0" y="0"/>
                </a:moveTo>
                <a:lnTo>
                  <a:pt x="14910547" y="0"/>
                </a:lnTo>
                <a:lnTo>
                  <a:pt x="14910547" y="6395761"/>
                </a:lnTo>
                <a:lnTo>
                  <a:pt x="0" y="6395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04" t="-41788" r="-11255" b="-25354"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62561" y="725518"/>
            <a:ext cx="7531064" cy="10682361"/>
          </a:xfrm>
          <a:custGeom>
            <a:avLst/>
            <a:gdLst/>
            <a:ahLst/>
            <a:cxnLst/>
            <a:rect l="l" t="t" r="r" b="b"/>
            <a:pathLst>
              <a:path w="7531064" h="10682361">
                <a:moveTo>
                  <a:pt x="0" y="0"/>
                </a:moveTo>
                <a:lnTo>
                  <a:pt x="7531064" y="0"/>
                </a:lnTo>
                <a:lnTo>
                  <a:pt x="7531064" y="10682361"/>
                </a:lnTo>
                <a:lnTo>
                  <a:pt x="0" y="10682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1645" y="5143500"/>
            <a:ext cx="4311622" cy="4311622"/>
          </a:xfrm>
          <a:custGeom>
            <a:avLst/>
            <a:gdLst/>
            <a:ahLst/>
            <a:cxnLst/>
            <a:rect l="l" t="t" r="r" b="b"/>
            <a:pathLst>
              <a:path w="4311622" h="4311622">
                <a:moveTo>
                  <a:pt x="0" y="0"/>
                </a:moveTo>
                <a:lnTo>
                  <a:pt x="4311623" y="0"/>
                </a:lnTo>
                <a:lnTo>
                  <a:pt x="4311623" y="4311622"/>
                </a:lnTo>
                <a:lnTo>
                  <a:pt x="0" y="4311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67911" y="923925"/>
            <a:ext cx="3458607" cy="157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70"/>
              </a:lnSpc>
            </a:pPr>
            <a:r>
              <a:rPr lang="en-US" sz="9674" spc="715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BTVN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7951" y="2898395"/>
            <a:ext cx="10237134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viết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một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đoạn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văn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ngắn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(5-7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câu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)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về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ứng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dụng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của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vật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lí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hạt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nhân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trong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đời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sống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,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ví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dụ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như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trong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y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học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,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công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nghiệp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và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nộp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lại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3399" dirty="0" err="1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trên</a:t>
            </a:r>
            <a:r>
              <a:rPr lang="en-US" sz="3399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980974"/>
            <a:ext cx="6203840" cy="250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E6F1E6"/>
                </a:solidFill>
                <a:latin typeface="Canva Sans"/>
                <a:ea typeface="Canva Sans"/>
                <a:cs typeface="Canva Sans"/>
                <a:sym typeface="Canva Sans"/>
              </a:rPr>
              <a:t>Hoàn </a:t>
            </a:r>
            <a:r>
              <a:rPr lang="en-US" sz="4800" dirty="0" err="1">
                <a:solidFill>
                  <a:srgbClr val="E6F1E6"/>
                </a:solidFill>
                <a:latin typeface="Canva Sans"/>
                <a:ea typeface="Canva Sans"/>
                <a:cs typeface="Canva Sans"/>
                <a:sym typeface="Canva Sans"/>
              </a:rPr>
              <a:t>thành</a:t>
            </a:r>
            <a:r>
              <a:rPr lang="en-US" sz="4800" dirty="0">
                <a:solidFill>
                  <a:srgbClr val="E6F1E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800" dirty="0" err="1">
                <a:solidFill>
                  <a:srgbClr val="E6F1E6"/>
                </a:solidFill>
                <a:latin typeface="Canva Sans"/>
                <a:ea typeface="Canva Sans"/>
                <a:cs typeface="Canva Sans"/>
                <a:sym typeface="Canva Sans"/>
              </a:rPr>
              <a:t>bài</a:t>
            </a:r>
            <a:r>
              <a:rPr lang="en-US" sz="4800" dirty="0">
                <a:solidFill>
                  <a:srgbClr val="E6F1E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800" dirty="0" err="1">
                <a:solidFill>
                  <a:srgbClr val="E6F1E6"/>
                </a:solidFill>
                <a:latin typeface="Canva Sans"/>
                <a:ea typeface="Canva Sans"/>
                <a:cs typeface="Canva Sans"/>
                <a:sym typeface="Canva Sans"/>
              </a:rPr>
              <a:t>trắc</a:t>
            </a:r>
            <a:r>
              <a:rPr lang="en-US" sz="4800" dirty="0">
                <a:solidFill>
                  <a:srgbClr val="E6F1E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800" dirty="0" err="1">
                <a:solidFill>
                  <a:srgbClr val="E6F1E6"/>
                </a:solidFill>
                <a:latin typeface="Canva Sans"/>
                <a:ea typeface="Canva Sans"/>
                <a:cs typeface="Canva Sans"/>
                <a:sym typeface="Canva Sans"/>
              </a:rPr>
              <a:t>nghiệm</a:t>
            </a:r>
            <a:r>
              <a:rPr lang="en-US" sz="4800" dirty="0">
                <a:solidFill>
                  <a:srgbClr val="E6F1E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800" dirty="0" err="1">
                <a:solidFill>
                  <a:srgbClr val="E6F1E6"/>
                </a:solidFill>
                <a:latin typeface="Canva Sans"/>
                <a:ea typeface="Canva Sans"/>
                <a:cs typeface="Canva Sans"/>
                <a:sym typeface="Canva Sans"/>
              </a:rPr>
              <a:t>trên</a:t>
            </a:r>
            <a:r>
              <a:rPr lang="en-US" sz="4800" dirty="0">
                <a:solidFill>
                  <a:srgbClr val="E6F1E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800" dirty="0" err="1">
                <a:solidFill>
                  <a:srgbClr val="E6F1E6"/>
                </a:solidFill>
                <a:latin typeface="Canva Sans"/>
                <a:ea typeface="Canva Sans"/>
                <a:cs typeface="Canva Sans"/>
                <a:sym typeface="Canva Sans"/>
              </a:rPr>
              <a:t>Wayground</a:t>
            </a:r>
            <a:endParaRPr lang="en-US" sz="4800" dirty="0">
              <a:solidFill>
                <a:srgbClr val="E6F1E6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233" y="395629"/>
            <a:ext cx="3193145" cy="2531293"/>
          </a:xfrm>
          <a:custGeom>
            <a:avLst/>
            <a:gdLst/>
            <a:ahLst/>
            <a:cxnLst/>
            <a:rect l="l" t="t" r="r" b="b"/>
            <a:pathLst>
              <a:path w="3193145" h="2531293">
                <a:moveTo>
                  <a:pt x="0" y="0"/>
                </a:moveTo>
                <a:lnTo>
                  <a:pt x="3193146" y="0"/>
                </a:lnTo>
                <a:lnTo>
                  <a:pt x="3193146" y="2531293"/>
                </a:lnTo>
                <a:lnTo>
                  <a:pt x="0" y="25312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5448563" y="7297966"/>
            <a:ext cx="3193145" cy="2531293"/>
          </a:xfrm>
          <a:custGeom>
            <a:avLst/>
            <a:gdLst/>
            <a:ahLst/>
            <a:cxnLst/>
            <a:rect l="l" t="t" r="r" b="b"/>
            <a:pathLst>
              <a:path w="3193145" h="2531293">
                <a:moveTo>
                  <a:pt x="3193145" y="0"/>
                </a:moveTo>
                <a:lnTo>
                  <a:pt x="0" y="0"/>
                </a:lnTo>
                <a:lnTo>
                  <a:pt x="0" y="2531293"/>
                </a:lnTo>
                <a:lnTo>
                  <a:pt x="3193145" y="2531293"/>
                </a:lnTo>
                <a:lnTo>
                  <a:pt x="319314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0233" y="7975449"/>
            <a:ext cx="2989695" cy="2565702"/>
          </a:xfrm>
          <a:custGeom>
            <a:avLst/>
            <a:gdLst/>
            <a:ahLst/>
            <a:cxnLst/>
            <a:rect l="l" t="t" r="r" b="b"/>
            <a:pathLst>
              <a:path w="2989695" h="2565702">
                <a:moveTo>
                  <a:pt x="0" y="0"/>
                </a:moveTo>
                <a:lnTo>
                  <a:pt x="2989696" y="0"/>
                </a:lnTo>
                <a:lnTo>
                  <a:pt x="2989696" y="2565702"/>
                </a:lnTo>
                <a:lnTo>
                  <a:pt x="0" y="25657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50288" y="-254151"/>
            <a:ext cx="2989695" cy="2565702"/>
          </a:xfrm>
          <a:custGeom>
            <a:avLst/>
            <a:gdLst/>
            <a:ahLst/>
            <a:cxnLst/>
            <a:rect l="l" t="t" r="r" b="b"/>
            <a:pathLst>
              <a:path w="2989695" h="2565702">
                <a:moveTo>
                  <a:pt x="0" y="0"/>
                </a:moveTo>
                <a:lnTo>
                  <a:pt x="2989696" y="0"/>
                </a:lnTo>
                <a:lnTo>
                  <a:pt x="2989696" y="2565702"/>
                </a:lnTo>
                <a:lnTo>
                  <a:pt x="0" y="25657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97884">
            <a:off x="4804258" y="8456351"/>
            <a:ext cx="1128408" cy="1207441"/>
          </a:xfrm>
          <a:custGeom>
            <a:avLst/>
            <a:gdLst/>
            <a:ahLst/>
            <a:cxnLst/>
            <a:rect l="l" t="t" r="r" b="b"/>
            <a:pathLst>
              <a:path w="1128408" h="1207441">
                <a:moveTo>
                  <a:pt x="0" y="0"/>
                </a:moveTo>
                <a:lnTo>
                  <a:pt x="1128408" y="0"/>
                </a:lnTo>
                <a:lnTo>
                  <a:pt x="1128408" y="1207441"/>
                </a:lnTo>
                <a:lnTo>
                  <a:pt x="0" y="1207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97884">
            <a:off x="12561391" y="424980"/>
            <a:ext cx="1128408" cy="1207441"/>
          </a:xfrm>
          <a:custGeom>
            <a:avLst/>
            <a:gdLst/>
            <a:ahLst/>
            <a:cxnLst/>
            <a:rect l="l" t="t" r="r" b="b"/>
            <a:pathLst>
              <a:path w="1128408" h="1207441">
                <a:moveTo>
                  <a:pt x="0" y="0"/>
                </a:moveTo>
                <a:lnTo>
                  <a:pt x="1128408" y="0"/>
                </a:lnTo>
                <a:lnTo>
                  <a:pt x="1128408" y="1207440"/>
                </a:lnTo>
                <a:lnTo>
                  <a:pt x="0" y="12074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4656" y="4110826"/>
            <a:ext cx="1479918" cy="1409959"/>
          </a:xfrm>
          <a:custGeom>
            <a:avLst/>
            <a:gdLst/>
            <a:ahLst/>
            <a:cxnLst/>
            <a:rect l="l" t="t" r="r" b="b"/>
            <a:pathLst>
              <a:path w="1479918" h="1409959">
                <a:moveTo>
                  <a:pt x="0" y="0"/>
                </a:moveTo>
                <a:lnTo>
                  <a:pt x="1479918" y="0"/>
                </a:lnTo>
                <a:lnTo>
                  <a:pt x="1479918" y="1409959"/>
                </a:lnTo>
                <a:lnTo>
                  <a:pt x="0" y="14099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05177" y="3733541"/>
            <a:ext cx="1479918" cy="1409959"/>
          </a:xfrm>
          <a:custGeom>
            <a:avLst/>
            <a:gdLst/>
            <a:ahLst/>
            <a:cxnLst/>
            <a:rect l="l" t="t" r="r" b="b"/>
            <a:pathLst>
              <a:path w="1479918" h="1409959">
                <a:moveTo>
                  <a:pt x="0" y="0"/>
                </a:moveTo>
                <a:lnTo>
                  <a:pt x="1479918" y="0"/>
                </a:lnTo>
                <a:lnTo>
                  <a:pt x="1479918" y="1409959"/>
                </a:lnTo>
                <a:lnTo>
                  <a:pt x="0" y="14099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73639">
            <a:off x="11370885" y="8838964"/>
            <a:ext cx="847923" cy="838673"/>
          </a:xfrm>
          <a:custGeom>
            <a:avLst/>
            <a:gdLst/>
            <a:ahLst/>
            <a:cxnLst/>
            <a:rect l="l" t="t" r="r" b="b"/>
            <a:pathLst>
              <a:path w="847923" h="838673">
                <a:moveTo>
                  <a:pt x="0" y="0"/>
                </a:moveTo>
                <a:lnTo>
                  <a:pt x="847923" y="0"/>
                </a:lnTo>
                <a:lnTo>
                  <a:pt x="847923" y="838672"/>
                </a:lnTo>
                <a:lnTo>
                  <a:pt x="0" y="8386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96201" y="708339"/>
            <a:ext cx="1505972" cy="640723"/>
          </a:xfrm>
          <a:custGeom>
            <a:avLst/>
            <a:gdLst/>
            <a:ahLst/>
            <a:cxnLst/>
            <a:rect l="l" t="t" r="r" b="b"/>
            <a:pathLst>
              <a:path w="1505972" h="640723">
                <a:moveTo>
                  <a:pt x="0" y="0"/>
                </a:moveTo>
                <a:lnTo>
                  <a:pt x="1505972" y="0"/>
                </a:lnTo>
                <a:lnTo>
                  <a:pt x="1505972" y="640722"/>
                </a:lnTo>
                <a:lnTo>
                  <a:pt x="0" y="6407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12029" y="8923739"/>
            <a:ext cx="1431971" cy="669121"/>
          </a:xfrm>
          <a:custGeom>
            <a:avLst/>
            <a:gdLst/>
            <a:ahLst/>
            <a:cxnLst/>
            <a:rect l="l" t="t" r="r" b="b"/>
            <a:pathLst>
              <a:path w="1431971" h="669121">
                <a:moveTo>
                  <a:pt x="0" y="0"/>
                </a:moveTo>
                <a:lnTo>
                  <a:pt x="1431971" y="0"/>
                </a:lnTo>
                <a:lnTo>
                  <a:pt x="1431971" y="669122"/>
                </a:lnTo>
                <a:lnTo>
                  <a:pt x="0" y="669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315856" y="3199143"/>
            <a:ext cx="9656288" cy="4050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9"/>
              </a:lnSpc>
            </a:pPr>
            <a:r>
              <a:rPr lang="en-US" sz="15099" b="1" dirty="0">
                <a:solidFill>
                  <a:srgbClr val="FFFFFF"/>
                </a:solidFill>
                <a:latin typeface="M+ Ultra-Bold"/>
                <a:ea typeface="M+ Ultra-Bold"/>
                <a:cs typeface="M+ Ultra-Bold"/>
                <a:sym typeface="M+ Ultra-Bold"/>
              </a:rPr>
              <a:t>THANK</a:t>
            </a:r>
          </a:p>
          <a:p>
            <a:pPr algn="ctr">
              <a:lnSpc>
                <a:spcPts val="15099"/>
              </a:lnSpc>
            </a:pPr>
            <a:r>
              <a:rPr lang="en-US" sz="15099" b="1" dirty="0">
                <a:solidFill>
                  <a:srgbClr val="FFFFFF"/>
                </a:solidFill>
                <a:latin typeface="M+ Ultra-Bold"/>
                <a:ea typeface="M+ Ultra-Bold"/>
                <a:cs typeface="M+ Ultra-Bold"/>
                <a:sym typeface="M+ Ultra-Bold"/>
              </a:rPr>
              <a:t>YOU</a:t>
            </a:r>
          </a:p>
        </p:txBody>
      </p:sp>
      <p:sp>
        <p:nvSpPr>
          <p:cNvPr id="14" name="Freeform 14"/>
          <p:cNvSpPr/>
          <p:nvPr/>
        </p:nvSpPr>
        <p:spPr>
          <a:xfrm rot="-1076137">
            <a:off x="5159030" y="505809"/>
            <a:ext cx="847923" cy="838673"/>
          </a:xfrm>
          <a:custGeom>
            <a:avLst/>
            <a:gdLst/>
            <a:ahLst/>
            <a:cxnLst/>
            <a:rect l="l" t="t" r="r" b="b"/>
            <a:pathLst>
              <a:path w="847923" h="838673">
                <a:moveTo>
                  <a:pt x="0" y="0"/>
                </a:moveTo>
                <a:lnTo>
                  <a:pt x="847923" y="0"/>
                </a:lnTo>
                <a:lnTo>
                  <a:pt x="847923" y="838673"/>
                </a:lnTo>
                <a:lnTo>
                  <a:pt x="0" y="8386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303" y="5875754"/>
            <a:ext cx="1988530" cy="4986909"/>
          </a:xfrm>
          <a:custGeom>
            <a:avLst/>
            <a:gdLst/>
            <a:ahLst/>
            <a:cxnLst/>
            <a:rect l="l" t="t" r="r" b="b"/>
            <a:pathLst>
              <a:path w="1988530" h="4986909">
                <a:moveTo>
                  <a:pt x="0" y="0"/>
                </a:moveTo>
                <a:lnTo>
                  <a:pt x="1988530" y="0"/>
                </a:lnTo>
                <a:lnTo>
                  <a:pt x="1988530" y="4986909"/>
                </a:lnTo>
                <a:lnTo>
                  <a:pt x="0" y="4986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45833" y="614825"/>
            <a:ext cx="3957663" cy="7278461"/>
          </a:xfrm>
          <a:custGeom>
            <a:avLst/>
            <a:gdLst/>
            <a:ahLst/>
            <a:cxnLst/>
            <a:rect l="l" t="t" r="r" b="b"/>
            <a:pathLst>
              <a:path w="3957663" h="7278461">
                <a:moveTo>
                  <a:pt x="0" y="0"/>
                </a:moveTo>
                <a:lnTo>
                  <a:pt x="3957663" y="0"/>
                </a:lnTo>
                <a:lnTo>
                  <a:pt x="3957663" y="7278462"/>
                </a:lnTo>
                <a:lnTo>
                  <a:pt x="0" y="7278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1022" y="510050"/>
            <a:ext cx="10688439" cy="157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70"/>
              </a:lnSpc>
            </a:pPr>
            <a:r>
              <a:rPr lang="en-US" sz="9674" spc="71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Nội</a:t>
            </a:r>
            <a:r>
              <a:rPr lang="en-US" sz="9674" spc="71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dung </a:t>
            </a:r>
            <a:r>
              <a:rPr lang="en-US" sz="9674" spc="71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bài</a:t>
            </a:r>
            <a:r>
              <a:rPr lang="en-US" sz="9674" spc="71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9674" spc="71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học</a:t>
            </a:r>
            <a:endParaRPr lang="en-US" sz="9674" spc="715" dirty="0">
              <a:solidFill>
                <a:srgbClr val="E7A946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4533999"/>
            <a:ext cx="3458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A) 5W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295364"/>
            <a:ext cx="3458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B) 20W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26518" y="4533999"/>
            <a:ext cx="3458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C) 12W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26518" y="5295364"/>
            <a:ext cx="3458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D) 0.2W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84954" y="2587020"/>
            <a:ext cx="11074506" cy="4541023"/>
            <a:chOff x="0" y="0"/>
            <a:chExt cx="2916742" cy="11959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16743" cy="1195990"/>
            </a:xfrm>
            <a:custGeom>
              <a:avLst/>
              <a:gdLst/>
              <a:ahLst/>
              <a:cxnLst/>
              <a:rect l="l" t="t" r="r" b="b"/>
              <a:pathLst>
                <a:path w="2916743" h="1195990">
                  <a:moveTo>
                    <a:pt x="35653" y="0"/>
                  </a:moveTo>
                  <a:lnTo>
                    <a:pt x="2881090" y="0"/>
                  </a:lnTo>
                  <a:cubicBezTo>
                    <a:pt x="2900780" y="0"/>
                    <a:pt x="2916743" y="15962"/>
                    <a:pt x="2916743" y="35653"/>
                  </a:cubicBezTo>
                  <a:lnTo>
                    <a:pt x="2916743" y="1160337"/>
                  </a:lnTo>
                  <a:cubicBezTo>
                    <a:pt x="2916743" y="1180027"/>
                    <a:pt x="2900780" y="1195990"/>
                    <a:pt x="2881090" y="1195990"/>
                  </a:cubicBezTo>
                  <a:lnTo>
                    <a:pt x="35653" y="1195990"/>
                  </a:lnTo>
                  <a:cubicBezTo>
                    <a:pt x="15962" y="1195990"/>
                    <a:pt x="0" y="1180027"/>
                    <a:pt x="0" y="1160337"/>
                  </a:cubicBezTo>
                  <a:lnTo>
                    <a:pt x="0" y="35653"/>
                  </a:lnTo>
                  <a:cubicBezTo>
                    <a:pt x="0" y="15962"/>
                    <a:pt x="15962" y="0"/>
                    <a:pt x="35653" y="0"/>
                  </a:cubicBezTo>
                  <a:close/>
                </a:path>
              </a:pathLst>
            </a:custGeom>
            <a:solidFill>
              <a:srgbClr val="40406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2916742" cy="1262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703" lvl="1" indent="-323852" algn="l">
                <a:lnSpc>
                  <a:spcPts val="4200"/>
                </a:lnSpc>
                <a:buAutoNum type="arabicPeriod"/>
              </a:pP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Tổng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hợp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kiến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thức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vật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lí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hạt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nhân</a:t>
              </a:r>
              <a:endParaRPr lang="en-US" sz="3000" spc="204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  <a:p>
              <a:pPr marL="647703" lvl="1" indent="-323852" algn="l">
                <a:lnSpc>
                  <a:spcPts val="4200"/>
                </a:lnSpc>
                <a:buAutoNum type="arabicPeriod"/>
              </a:pP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Phương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pháp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lưu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ý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khi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làm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bài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tập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vật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lí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hạt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nhân</a:t>
              </a:r>
              <a:endParaRPr lang="en-US" sz="3000" spc="204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  <a:p>
              <a:pPr marL="647703" lvl="1" indent="-323852" algn="l">
                <a:lnSpc>
                  <a:spcPts val="4200"/>
                </a:lnSpc>
                <a:buAutoNum type="arabicPeriod"/>
              </a:pP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Luyện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tập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bài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tập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ví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dụ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và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bài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tập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vận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dụng</a:t>
              </a:r>
              <a:endParaRPr lang="en-US" sz="3000" spc="204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  <a:p>
              <a:pPr algn="ctr">
                <a:lnSpc>
                  <a:spcPts val="4200"/>
                </a:lnSpc>
              </a:pPr>
              <a:endParaRPr lang="en-US" sz="3000" spc="204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55303" y="2241768"/>
            <a:ext cx="12777394" cy="2372176"/>
            <a:chOff x="0" y="0"/>
            <a:chExt cx="3365240" cy="624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5240" cy="624771"/>
            </a:xfrm>
            <a:custGeom>
              <a:avLst/>
              <a:gdLst/>
              <a:ahLst/>
              <a:cxnLst/>
              <a:rect l="l" t="t" r="r" b="b"/>
              <a:pathLst>
                <a:path w="3365240" h="624771">
                  <a:moveTo>
                    <a:pt x="30901" y="0"/>
                  </a:moveTo>
                  <a:lnTo>
                    <a:pt x="3334338" y="0"/>
                  </a:lnTo>
                  <a:cubicBezTo>
                    <a:pt x="3342534" y="0"/>
                    <a:pt x="3350394" y="3256"/>
                    <a:pt x="3356189" y="9051"/>
                  </a:cubicBezTo>
                  <a:cubicBezTo>
                    <a:pt x="3361984" y="14846"/>
                    <a:pt x="3365240" y="22706"/>
                    <a:pt x="3365240" y="30901"/>
                  </a:cubicBezTo>
                  <a:lnTo>
                    <a:pt x="3365240" y="593869"/>
                  </a:lnTo>
                  <a:cubicBezTo>
                    <a:pt x="3365240" y="602065"/>
                    <a:pt x="3361984" y="609925"/>
                    <a:pt x="3356189" y="615720"/>
                  </a:cubicBezTo>
                  <a:cubicBezTo>
                    <a:pt x="3350394" y="621515"/>
                    <a:pt x="3342534" y="624771"/>
                    <a:pt x="3334338" y="624771"/>
                  </a:cubicBezTo>
                  <a:lnTo>
                    <a:pt x="30901" y="624771"/>
                  </a:lnTo>
                  <a:cubicBezTo>
                    <a:pt x="22706" y="624771"/>
                    <a:pt x="14846" y="621515"/>
                    <a:pt x="9051" y="615720"/>
                  </a:cubicBezTo>
                  <a:cubicBezTo>
                    <a:pt x="3256" y="609925"/>
                    <a:pt x="0" y="602065"/>
                    <a:pt x="0" y="593869"/>
                  </a:cubicBezTo>
                  <a:lnTo>
                    <a:pt x="0" y="30901"/>
                  </a:lnTo>
                  <a:cubicBezTo>
                    <a:pt x="0" y="22706"/>
                    <a:pt x="3256" y="14846"/>
                    <a:pt x="9051" y="9051"/>
                  </a:cubicBezTo>
                  <a:cubicBezTo>
                    <a:pt x="14846" y="3256"/>
                    <a:pt x="22706" y="0"/>
                    <a:pt x="30901" y="0"/>
                  </a:cubicBezTo>
                  <a:close/>
                </a:path>
              </a:pathLst>
            </a:custGeom>
            <a:solidFill>
              <a:srgbClr val="E6F1E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3365240" cy="700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19"/>
                </a:lnSpc>
              </a:pP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Các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bạn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đã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biết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gì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về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Vật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lí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hạt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nhân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tóm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tắt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thành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1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bản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sơ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đồ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tư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duy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và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nộp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qua link Padlet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này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7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nhé</a:t>
              </a:r>
              <a:r>
                <a:rPr lang="en-US" sz="37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6729014" y="5118769"/>
            <a:ext cx="4829971" cy="4829971"/>
          </a:xfrm>
          <a:custGeom>
            <a:avLst/>
            <a:gdLst/>
            <a:ahLst/>
            <a:cxnLst/>
            <a:rect l="l" t="t" r="r" b="b"/>
            <a:pathLst>
              <a:path w="4829971" h="4829971">
                <a:moveTo>
                  <a:pt x="0" y="0"/>
                </a:moveTo>
                <a:lnTo>
                  <a:pt x="4829972" y="0"/>
                </a:lnTo>
                <a:lnTo>
                  <a:pt x="4829972" y="4829971"/>
                </a:lnTo>
                <a:lnTo>
                  <a:pt x="0" y="4829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38053" y="971550"/>
            <a:ext cx="16070683" cy="766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4" lvl="1" indent="-507362" algn="l">
              <a:lnSpc>
                <a:spcPts val="6203"/>
              </a:lnSpc>
              <a:buAutoNum type="arabicPeriod"/>
            </a:pPr>
            <a:r>
              <a:rPr lang="en-US" sz="4699" spc="347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Tổng</a:t>
            </a:r>
            <a:r>
              <a:rPr lang="en-US" sz="4699" spc="347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699" spc="347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hợp</a:t>
            </a:r>
            <a:r>
              <a:rPr lang="en-US" sz="4699" spc="347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699" spc="347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kiến</a:t>
            </a:r>
            <a:r>
              <a:rPr lang="en-US" sz="4699" spc="347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699" spc="347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thức</a:t>
            </a:r>
            <a:r>
              <a:rPr lang="en-US" sz="4699" spc="347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699" spc="347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vật</a:t>
            </a:r>
            <a:r>
              <a:rPr lang="en-US" sz="4699" spc="347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699" spc="347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lí</a:t>
            </a:r>
            <a:r>
              <a:rPr lang="en-US" sz="4699" spc="347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699" spc="347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hạt</a:t>
            </a:r>
            <a:r>
              <a:rPr lang="en-US" sz="4699" spc="347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699" spc="347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nhân</a:t>
            </a:r>
            <a:r>
              <a:rPr lang="en-US" sz="4699" spc="347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1030" y="0"/>
            <a:ext cx="14533934" cy="10287000"/>
          </a:xfrm>
          <a:custGeom>
            <a:avLst/>
            <a:gdLst/>
            <a:ahLst/>
            <a:cxnLst/>
            <a:rect l="l" t="t" r="r" b="b"/>
            <a:pathLst>
              <a:path w="14533934" h="10287000">
                <a:moveTo>
                  <a:pt x="0" y="0"/>
                </a:moveTo>
                <a:lnTo>
                  <a:pt x="14533935" y="0"/>
                </a:lnTo>
                <a:lnTo>
                  <a:pt x="145339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67" t="-10104" r="-2817" b="-214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2698" y="3114143"/>
            <a:ext cx="1182302" cy="3475221"/>
            <a:chOff x="0" y="0"/>
            <a:chExt cx="275504" cy="9152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504" cy="915285"/>
            </a:xfrm>
            <a:custGeom>
              <a:avLst/>
              <a:gdLst/>
              <a:ahLst/>
              <a:cxnLst/>
              <a:rect l="l" t="t" r="r" b="b"/>
              <a:pathLst>
                <a:path w="275504" h="915285">
                  <a:moveTo>
                    <a:pt x="137752" y="0"/>
                  </a:moveTo>
                  <a:lnTo>
                    <a:pt x="137752" y="0"/>
                  </a:lnTo>
                  <a:cubicBezTo>
                    <a:pt x="174286" y="0"/>
                    <a:pt x="209324" y="14513"/>
                    <a:pt x="235158" y="40347"/>
                  </a:cubicBezTo>
                  <a:cubicBezTo>
                    <a:pt x="260991" y="66180"/>
                    <a:pt x="275504" y="101218"/>
                    <a:pt x="275504" y="137752"/>
                  </a:cubicBezTo>
                  <a:lnTo>
                    <a:pt x="275504" y="777532"/>
                  </a:lnTo>
                  <a:cubicBezTo>
                    <a:pt x="275504" y="814067"/>
                    <a:pt x="260991" y="849104"/>
                    <a:pt x="235158" y="874938"/>
                  </a:cubicBezTo>
                  <a:cubicBezTo>
                    <a:pt x="209324" y="900771"/>
                    <a:pt x="174286" y="915285"/>
                    <a:pt x="137752" y="915285"/>
                  </a:cubicBezTo>
                  <a:lnTo>
                    <a:pt x="137752" y="915285"/>
                  </a:lnTo>
                  <a:cubicBezTo>
                    <a:pt x="101218" y="915285"/>
                    <a:pt x="66180" y="900771"/>
                    <a:pt x="40347" y="874938"/>
                  </a:cubicBezTo>
                  <a:cubicBezTo>
                    <a:pt x="14513" y="849104"/>
                    <a:pt x="0" y="814067"/>
                    <a:pt x="0" y="777532"/>
                  </a:cubicBezTo>
                  <a:lnTo>
                    <a:pt x="0" y="137752"/>
                  </a:lnTo>
                  <a:cubicBezTo>
                    <a:pt x="0" y="101218"/>
                    <a:pt x="14513" y="66180"/>
                    <a:pt x="40347" y="40347"/>
                  </a:cubicBezTo>
                  <a:cubicBezTo>
                    <a:pt x="66180" y="14513"/>
                    <a:pt x="101218" y="0"/>
                    <a:pt x="137752" y="0"/>
                  </a:cubicBezTo>
                  <a:close/>
                </a:path>
              </a:pathLst>
            </a:custGeom>
            <a:solidFill>
              <a:srgbClr val="40406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75504" cy="981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spc="210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Sơ</a:t>
              </a:r>
              <a:r>
                <a:rPr lang="en-US" sz="3099" spc="210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99" spc="210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đồ</a:t>
              </a:r>
              <a:r>
                <a:rPr lang="en-US" sz="3099" spc="210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99" spc="210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kiến</a:t>
              </a:r>
              <a:r>
                <a:rPr lang="en-US" sz="3099" spc="210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99" spc="210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thức</a:t>
              </a:r>
              <a:r>
                <a:rPr lang="en-US" sz="3099" spc="210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048" y="4095771"/>
            <a:ext cx="9472395" cy="2864101"/>
            <a:chOff x="0" y="0"/>
            <a:chExt cx="2494787" cy="754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4787" cy="754331"/>
            </a:xfrm>
            <a:custGeom>
              <a:avLst/>
              <a:gdLst/>
              <a:ahLst/>
              <a:cxnLst/>
              <a:rect l="l" t="t" r="r" b="b"/>
              <a:pathLst>
                <a:path w="2494787" h="754331">
                  <a:moveTo>
                    <a:pt x="41683" y="0"/>
                  </a:moveTo>
                  <a:lnTo>
                    <a:pt x="2453104" y="0"/>
                  </a:lnTo>
                  <a:cubicBezTo>
                    <a:pt x="2464159" y="0"/>
                    <a:pt x="2474762" y="4392"/>
                    <a:pt x="2482579" y="12209"/>
                  </a:cubicBezTo>
                  <a:cubicBezTo>
                    <a:pt x="2490396" y="20026"/>
                    <a:pt x="2494787" y="30628"/>
                    <a:pt x="2494787" y="41683"/>
                  </a:cubicBezTo>
                  <a:lnTo>
                    <a:pt x="2494787" y="712648"/>
                  </a:lnTo>
                  <a:cubicBezTo>
                    <a:pt x="2494787" y="723703"/>
                    <a:pt x="2490396" y="734305"/>
                    <a:pt x="2482579" y="742122"/>
                  </a:cubicBezTo>
                  <a:cubicBezTo>
                    <a:pt x="2474762" y="749939"/>
                    <a:pt x="2464159" y="754331"/>
                    <a:pt x="2453104" y="754331"/>
                  </a:cubicBezTo>
                  <a:lnTo>
                    <a:pt x="41683" y="754331"/>
                  </a:lnTo>
                  <a:cubicBezTo>
                    <a:pt x="30628" y="754331"/>
                    <a:pt x="20026" y="749939"/>
                    <a:pt x="12209" y="742122"/>
                  </a:cubicBezTo>
                  <a:cubicBezTo>
                    <a:pt x="4392" y="734305"/>
                    <a:pt x="0" y="723703"/>
                    <a:pt x="0" y="712648"/>
                  </a:cubicBezTo>
                  <a:lnTo>
                    <a:pt x="0" y="41683"/>
                  </a:lnTo>
                  <a:cubicBezTo>
                    <a:pt x="0" y="30628"/>
                    <a:pt x="4392" y="20026"/>
                    <a:pt x="12209" y="12209"/>
                  </a:cubicBezTo>
                  <a:cubicBezTo>
                    <a:pt x="20026" y="4392"/>
                    <a:pt x="30628" y="0"/>
                    <a:pt x="41683" y="0"/>
                  </a:cubicBezTo>
                  <a:close/>
                </a:path>
              </a:pathLst>
            </a:custGeom>
            <a:solidFill>
              <a:srgbClr val="E6F1E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494787" cy="82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20"/>
                </a:lnSpc>
              </a:pP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Khi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làm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bài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tập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liên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quan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đến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vật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lí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hạt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nhân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các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em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sẽ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làm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như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thế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nào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và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các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lưu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ý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khi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làm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bài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tập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vật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lí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hạt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nhân</a:t>
              </a:r>
              <a:r>
                <a:rPr lang="en-US" sz="33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?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1841081" y="1028700"/>
            <a:ext cx="5013713" cy="9711793"/>
          </a:xfrm>
          <a:custGeom>
            <a:avLst/>
            <a:gdLst/>
            <a:ahLst/>
            <a:cxnLst/>
            <a:rect l="l" t="t" r="r" b="b"/>
            <a:pathLst>
              <a:path w="5013713" h="9711793">
                <a:moveTo>
                  <a:pt x="0" y="0"/>
                </a:moveTo>
                <a:lnTo>
                  <a:pt x="5013713" y="0"/>
                </a:lnTo>
                <a:lnTo>
                  <a:pt x="5013713" y="9711793"/>
                </a:lnTo>
                <a:lnTo>
                  <a:pt x="0" y="9711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4136" y="814352"/>
            <a:ext cx="10812381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algn="l">
              <a:lnSpc>
                <a:spcPts val="7392"/>
              </a:lnSpc>
            </a:pPr>
            <a:r>
              <a:rPr lang="vi-VN" sz="5600" spc="414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2. </a:t>
            </a:r>
            <a:r>
              <a:rPr lang="en-US" sz="5600" spc="414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Phương </a:t>
            </a:r>
            <a:r>
              <a:rPr lang="en-US" sz="5600" spc="414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pháp</a:t>
            </a:r>
            <a:r>
              <a:rPr lang="en-US" sz="5600" spc="414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, </a:t>
            </a:r>
            <a:r>
              <a:rPr lang="en-US" sz="5600" spc="414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lưu</a:t>
            </a:r>
            <a:r>
              <a:rPr lang="en-US" sz="5600" spc="414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ý </a:t>
            </a:r>
            <a:r>
              <a:rPr lang="en-US" sz="5600" spc="414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khi</a:t>
            </a:r>
            <a:r>
              <a:rPr lang="en-US" sz="5600" spc="414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600" spc="414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làm</a:t>
            </a:r>
            <a:r>
              <a:rPr lang="en-US" sz="5600" spc="414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600" spc="414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bài</a:t>
            </a:r>
            <a:r>
              <a:rPr lang="en-US" sz="5600" spc="414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600" spc="414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tập</a:t>
            </a:r>
            <a:r>
              <a:rPr lang="en-US" sz="5600" spc="414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600" spc="414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vật</a:t>
            </a:r>
            <a:r>
              <a:rPr lang="en-US" sz="5600" spc="414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600" spc="414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lí</a:t>
            </a:r>
            <a:r>
              <a:rPr lang="en-US" sz="5600" spc="414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600" spc="414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hạt</a:t>
            </a:r>
            <a:r>
              <a:rPr lang="en-US" sz="5600" spc="414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600" spc="414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nhân</a:t>
            </a:r>
            <a:endParaRPr lang="en-US" sz="5600" spc="414" dirty="0">
              <a:solidFill>
                <a:srgbClr val="E7A946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6135" y="5875754"/>
            <a:ext cx="1988530" cy="4986909"/>
          </a:xfrm>
          <a:custGeom>
            <a:avLst/>
            <a:gdLst/>
            <a:ahLst/>
            <a:cxnLst/>
            <a:rect l="l" t="t" r="r" b="b"/>
            <a:pathLst>
              <a:path w="1988530" h="4986909">
                <a:moveTo>
                  <a:pt x="0" y="0"/>
                </a:moveTo>
                <a:lnTo>
                  <a:pt x="1988530" y="0"/>
                </a:lnTo>
                <a:lnTo>
                  <a:pt x="1988530" y="4986909"/>
                </a:lnTo>
                <a:lnTo>
                  <a:pt x="0" y="4986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45833" y="614825"/>
            <a:ext cx="3957663" cy="7278461"/>
          </a:xfrm>
          <a:custGeom>
            <a:avLst/>
            <a:gdLst/>
            <a:ahLst/>
            <a:cxnLst/>
            <a:rect l="l" t="t" r="r" b="b"/>
            <a:pathLst>
              <a:path w="3957663" h="7278461">
                <a:moveTo>
                  <a:pt x="0" y="0"/>
                </a:moveTo>
                <a:lnTo>
                  <a:pt x="3957663" y="0"/>
                </a:lnTo>
                <a:lnTo>
                  <a:pt x="3957663" y="7278462"/>
                </a:lnTo>
                <a:lnTo>
                  <a:pt x="0" y="7278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1022" y="519575"/>
            <a:ext cx="13763997" cy="130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27"/>
              </a:lnSpc>
            </a:pPr>
            <a:r>
              <a:rPr lang="en-US" sz="7975" spc="59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Các bước giải bài tập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533999"/>
            <a:ext cx="3458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A) 5W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295364"/>
            <a:ext cx="3458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B) 20W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26518" y="4533999"/>
            <a:ext cx="3458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C) 12W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26518" y="5295364"/>
            <a:ext cx="3458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D) 0.2W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71022" y="1835848"/>
            <a:ext cx="11901270" cy="6615304"/>
            <a:chOff x="0" y="0"/>
            <a:chExt cx="3134491" cy="17423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4491" cy="1742302"/>
            </a:xfrm>
            <a:custGeom>
              <a:avLst/>
              <a:gdLst/>
              <a:ahLst/>
              <a:cxnLst/>
              <a:rect l="l" t="t" r="r" b="b"/>
              <a:pathLst>
                <a:path w="3134491" h="1742302">
                  <a:moveTo>
                    <a:pt x="33176" y="0"/>
                  </a:moveTo>
                  <a:lnTo>
                    <a:pt x="3101315" y="0"/>
                  </a:lnTo>
                  <a:cubicBezTo>
                    <a:pt x="3110113" y="0"/>
                    <a:pt x="3118552" y="3495"/>
                    <a:pt x="3124774" y="9717"/>
                  </a:cubicBezTo>
                  <a:cubicBezTo>
                    <a:pt x="3130995" y="15939"/>
                    <a:pt x="3134491" y="24377"/>
                    <a:pt x="3134491" y="33176"/>
                  </a:cubicBezTo>
                  <a:lnTo>
                    <a:pt x="3134491" y="1709126"/>
                  </a:lnTo>
                  <a:cubicBezTo>
                    <a:pt x="3134491" y="1727449"/>
                    <a:pt x="3119637" y="1742302"/>
                    <a:pt x="3101315" y="1742302"/>
                  </a:cubicBezTo>
                  <a:lnTo>
                    <a:pt x="33176" y="1742302"/>
                  </a:lnTo>
                  <a:cubicBezTo>
                    <a:pt x="14853" y="1742302"/>
                    <a:pt x="0" y="1727449"/>
                    <a:pt x="0" y="1709126"/>
                  </a:cubicBezTo>
                  <a:lnTo>
                    <a:pt x="0" y="33176"/>
                  </a:lnTo>
                  <a:cubicBezTo>
                    <a:pt x="0" y="14853"/>
                    <a:pt x="14853" y="0"/>
                    <a:pt x="33176" y="0"/>
                  </a:cubicBezTo>
                  <a:close/>
                </a:path>
              </a:pathLst>
            </a:custGeom>
            <a:solidFill>
              <a:srgbClr val="40406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3134491" cy="1808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 dirty="0"/>
            </a:p>
            <a:p>
              <a:pPr algn="ctr">
                <a:lnSpc>
                  <a:spcPts val="4200"/>
                </a:lnSpc>
              </a:pP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Bước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1.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Đọc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kĩ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đề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bài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xác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định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dữ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kiện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đã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cho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và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đại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lượng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cần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tìm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.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Bước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2.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Nhận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dạng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dạng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bài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tập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(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phóng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xạ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năng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lượng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liên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kết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phản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ứng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hạt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nhân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,...).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Bước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3.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Lựa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chọn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kiến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thức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định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luật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hoặc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công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thức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phù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hợp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.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Bước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4.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Thực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hiện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giải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bài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toán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chú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ý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đổi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đơn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vị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nếu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cần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.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Bước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5.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Kiểm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tra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kết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quả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và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đánh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giá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tính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hợp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lí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của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đáp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204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án</a:t>
              </a:r>
              <a:r>
                <a:rPr lang="en-US" sz="3000" spc="204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.</a:t>
              </a:r>
            </a:p>
            <a:p>
              <a:pPr algn="ctr">
                <a:lnSpc>
                  <a:spcPts val="4200"/>
                </a:lnSpc>
              </a:pPr>
              <a:endParaRPr lang="en-US" sz="3000" spc="204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6135" y="5875754"/>
            <a:ext cx="1988530" cy="4986909"/>
          </a:xfrm>
          <a:custGeom>
            <a:avLst/>
            <a:gdLst/>
            <a:ahLst/>
            <a:cxnLst/>
            <a:rect l="l" t="t" r="r" b="b"/>
            <a:pathLst>
              <a:path w="1988530" h="4986909">
                <a:moveTo>
                  <a:pt x="0" y="0"/>
                </a:moveTo>
                <a:lnTo>
                  <a:pt x="1988530" y="0"/>
                </a:lnTo>
                <a:lnTo>
                  <a:pt x="1988530" y="4986909"/>
                </a:lnTo>
                <a:lnTo>
                  <a:pt x="0" y="4986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45833" y="614825"/>
            <a:ext cx="3957663" cy="7278461"/>
          </a:xfrm>
          <a:custGeom>
            <a:avLst/>
            <a:gdLst/>
            <a:ahLst/>
            <a:cxnLst/>
            <a:rect l="l" t="t" r="r" b="b"/>
            <a:pathLst>
              <a:path w="3957663" h="7278461">
                <a:moveTo>
                  <a:pt x="0" y="0"/>
                </a:moveTo>
                <a:lnTo>
                  <a:pt x="3957663" y="0"/>
                </a:lnTo>
                <a:lnTo>
                  <a:pt x="3957663" y="7278462"/>
                </a:lnTo>
                <a:lnTo>
                  <a:pt x="0" y="7278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1022" y="519575"/>
            <a:ext cx="13763997" cy="130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27"/>
              </a:lnSpc>
            </a:pPr>
            <a:r>
              <a:rPr lang="en-US" sz="7975" spc="59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Một số lưu ý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533999"/>
            <a:ext cx="3458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A) 5W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295364"/>
            <a:ext cx="3458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B) 20W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26518" y="4533999"/>
            <a:ext cx="3458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C) 12W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26518" y="5295364"/>
            <a:ext cx="3458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D) 0.2W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71022" y="1835848"/>
            <a:ext cx="11901270" cy="7730642"/>
            <a:chOff x="0" y="0"/>
            <a:chExt cx="3134491" cy="20360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4491" cy="2036054"/>
            </a:xfrm>
            <a:custGeom>
              <a:avLst/>
              <a:gdLst/>
              <a:ahLst/>
              <a:cxnLst/>
              <a:rect l="l" t="t" r="r" b="b"/>
              <a:pathLst>
                <a:path w="3134491" h="2036054">
                  <a:moveTo>
                    <a:pt x="33176" y="0"/>
                  </a:moveTo>
                  <a:lnTo>
                    <a:pt x="3101315" y="0"/>
                  </a:lnTo>
                  <a:cubicBezTo>
                    <a:pt x="3110113" y="0"/>
                    <a:pt x="3118552" y="3495"/>
                    <a:pt x="3124774" y="9717"/>
                  </a:cubicBezTo>
                  <a:cubicBezTo>
                    <a:pt x="3130995" y="15939"/>
                    <a:pt x="3134491" y="24377"/>
                    <a:pt x="3134491" y="33176"/>
                  </a:cubicBezTo>
                  <a:lnTo>
                    <a:pt x="3134491" y="2002878"/>
                  </a:lnTo>
                  <a:cubicBezTo>
                    <a:pt x="3134491" y="2021201"/>
                    <a:pt x="3119637" y="2036054"/>
                    <a:pt x="3101315" y="2036054"/>
                  </a:cubicBezTo>
                  <a:lnTo>
                    <a:pt x="33176" y="2036054"/>
                  </a:lnTo>
                  <a:cubicBezTo>
                    <a:pt x="14853" y="2036054"/>
                    <a:pt x="0" y="2021201"/>
                    <a:pt x="0" y="2002878"/>
                  </a:cubicBezTo>
                  <a:lnTo>
                    <a:pt x="0" y="33176"/>
                  </a:lnTo>
                  <a:cubicBezTo>
                    <a:pt x="0" y="14853"/>
                    <a:pt x="14853" y="0"/>
                    <a:pt x="33176" y="0"/>
                  </a:cubicBezTo>
                  <a:close/>
                </a:path>
              </a:pathLst>
            </a:custGeom>
            <a:solidFill>
              <a:srgbClr val="40406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3134491" cy="2093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  <a:p>
              <a:pPr algn="ctr">
                <a:lnSpc>
                  <a:spcPts val="3359"/>
                </a:lnSpc>
              </a:pP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1. Lưu ý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khi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giải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bài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tập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định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tính</a:t>
              </a:r>
              <a:endParaRPr lang="en-US" sz="2400" spc="163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  <a:p>
              <a:pPr algn="l">
                <a:lnSpc>
                  <a:spcPts val="3359"/>
                </a:lnSpc>
              </a:pP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Các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bài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tập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này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thường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yêu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cầu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mô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tả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cấu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tạo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hạt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nhân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đặc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điểm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của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hạt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nhân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tham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gia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phản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ứng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hạt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nhân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tính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chất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của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các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tia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phóng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xạ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giải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thích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các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ứng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dụng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của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vật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lí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hạt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nhân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trong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đời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sống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và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trong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kĩ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thuật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.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2. Lưu ý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khi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giải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bài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tập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định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lượng</a:t>
              </a:r>
              <a:endParaRPr lang="en-US" sz="2400" spc="163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  <a:p>
              <a:pPr algn="l">
                <a:lnSpc>
                  <a:spcPts val="3359"/>
                </a:lnSpc>
              </a:pP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Các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bài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tập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này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thường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yêu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cầu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vận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dụng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công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thức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xác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định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số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lượng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và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loại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nuclon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;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khối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lượng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số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lượng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hạt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nhân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hoặc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thời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gian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thực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hiện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phóng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xạ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của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mẫu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phóng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xạ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.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3. Lưu ý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khi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giải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bài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tập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có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nội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dung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thực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tiễn</a:t>
              </a:r>
              <a:endParaRPr lang="en-US" sz="2400" spc="163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  <a:p>
              <a:pPr algn="l">
                <a:lnSpc>
                  <a:spcPts val="3359"/>
                </a:lnSpc>
              </a:pP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Các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bài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tập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này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thường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yêu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cầu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rèn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luyện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khả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năng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liên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tưởng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giữa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kiến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thức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vật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lí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hạt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nhân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đã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được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học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và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các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nội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dung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thực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tiễn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;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đồng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thời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cũng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yêu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cầu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trừu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tượng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hoá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khái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quát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hoá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thực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tiễn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để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thiết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lập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các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mô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hình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sao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cho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có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thể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vận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dụng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nội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dung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các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kiến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thức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vật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lí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hạt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nhân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để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giải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quyết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vấn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400" spc="163" dirty="0" err="1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đề</a:t>
              </a:r>
              <a:r>
                <a:rPr lang="en-US" sz="2400" spc="163" dirty="0">
                  <a:solidFill>
                    <a:srgbClr val="E6F1E6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.</a:t>
              </a:r>
            </a:p>
            <a:p>
              <a:pPr algn="l">
                <a:lnSpc>
                  <a:spcPts val="3359"/>
                </a:lnSpc>
              </a:pPr>
              <a:endParaRPr lang="en-US" sz="2400" spc="163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  <a:p>
              <a:pPr algn="l">
                <a:lnSpc>
                  <a:spcPts val="3359"/>
                </a:lnSpc>
              </a:pPr>
              <a:endParaRPr lang="en-US" sz="2400" spc="163" dirty="0">
                <a:solidFill>
                  <a:srgbClr val="E6F1E6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7283" y="3048660"/>
            <a:ext cx="10943798" cy="3096328"/>
            <a:chOff x="0" y="0"/>
            <a:chExt cx="2882317" cy="815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2317" cy="815494"/>
            </a:xfrm>
            <a:custGeom>
              <a:avLst/>
              <a:gdLst/>
              <a:ahLst/>
              <a:cxnLst/>
              <a:rect l="l" t="t" r="r" b="b"/>
              <a:pathLst>
                <a:path w="2882317" h="815494">
                  <a:moveTo>
                    <a:pt x="36079" y="0"/>
                  </a:moveTo>
                  <a:lnTo>
                    <a:pt x="2846238" y="0"/>
                  </a:lnTo>
                  <a:cubicBezTo>
                    <a:pt x="2855807" y="0"/>
                    <a:pt x="2864984" y="3801"/>
                    <a:pt x="2871750" y="10567"/>
                  </a:cubicBezTo>
                  <a:cubicBezTo>
                    <a:pt x="2878516" y="17333"/>
                    <a:pt x="2882317" y="26510"/>
                    <a:pt x="2882317" y="36079"/>
                  </a:cubicBezTo>
                  <a:lnTo>
                    <a:pt x="2882317" y="779415"/>
                  </a:lnTo>
                  <a:cubicBezTo>
                    <a:pt x="2882317" y="788984"/>
                    <a:pt x="2878516" y="798161"/>
                    <a:pt x="2871750" y="804927"/>
                  </a:cubicBezTo>
                  <a:cubicBezTo>
                    <a:pt x="2864984" y="811693"/>
                    <a:pt x="2855807" y="815494"/>
                    <a:pt x="2846238" y="815494"/>
                  </a:cubicBezTo>
                  <a:lnTo>
                    <a:pt x="36079" y="815494"/>
                  </a:lnTo>
                  <a:cubicBezTo>
                    <a:pt x="26510" y="815494"/>
                    <a:pt x="17333" y="811693"/>
                    <a:pt x="10567" y="804927"/>
                  </a:cubicBezTo>
                  <a:cubicBezTo>
                    <a:pt x="3801" y="798161"/>
                    <a:pt x="0" y="788984"/>
                    <a:pt x="0" y="779415"/>
                  </a:cubicBezTo>
                  <a:lnTo>
                    <a:pt x="0" y="36079"/>
                  </a:lnTo>
                  <a:cubicBezTo>
                    <a:pt x="0" y="26510"/>
                    <a:pt x="3801" y="17333"/>
                    <a:pt x="10567" y="10567"/>
                  </a:cubicBezTo>
                  <a:cubicBezTo>
                    <a:pt x="17333" y="3801"/>
                    <a:pt x="26510" y="0"/>
                    <a:pt x="36079" y="0"/>
                  </a:cubicBezTo>
                  <a:close/>
                </a:path>
              </a:pathLst>
            </a:custGeom>
            <a:solidFill>
              <a:srgbClr val="E6F1E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882317" cy="872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Yêu cầu: Đọc bài tập ví dụ trang 119 - 121 SGK Vật lí 12 KNTT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Nghiên cứu lời giải và ghi lại lời giải trong vở ghi chép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1841081" y="1028700"/>
            <a:ext cx="5013713" cy="9711793"/>
          </a:xfrm>
          <a:custGeom>
            <a:avLst/>
            <a:gdLst/>
            <a:ahLst/>
            <a:cxnLst/>
            <a:rect l="l" t="t" r="r" b="b"/>
            <a:pathLst>
              <a:path w="5013713" h="9711793">
                <a:moveTo>
                  <a:pt x="0" y="0"/>
                </a:moveTo>
                <a:lnTo>
                  <a:pt x="5013713" y="0"/>
                </a:lnTo>
                <a:lnTo>
                  <a:pt x="5013713" y="9711793"/>
                </a:lnTo>
                <a:lnTo>
                  <a:pt x="0" y="9711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625973"/>
            <a:ext cx="986511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8" lvl="1" algn="l">
              <a:lnSpc>
                <a:spcPts val="5279"/>
              </a:lnSpc>
            </a:pPr>
            <a:r>
              <a:rPr lang="vi-VN" sz="3999" spc="29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3. </a:t>
            </a:r>
            <a:r>
              <a:rPr lang="en-US" sz="3999" spc="29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Luyện</a:t>
            </a:r>
            <a:r>
              <a:rPr lang="en-US" sz="3999" spc="29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999" spc="29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tập</a:t>
            </a:r>
            <a:r>
              <a:rPr lang="en-US" sz="3999" spc="29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999" spc="29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bài</a:t>
            </a:r>
            <a:r>
              <a:rPr lang="en-US" sz="3999" spc="29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999" spc="29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tập</a:t>
            </a:r>
            <a:r>
              <a:rPr lang="en-US" sz="3999" spc="29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999" spc="29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ví</a:t>
            </a:r>
            <a:r>
              <a:rPr lang="en-US" sz="3999" spc="29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999" spc="29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dụ</a:t>
            </a:r>
            <a:r>
              <a:rPr lang="en-US" sz="3999" spc="29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999" spc="29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và</a:t>
            </a:r>
            <a:r>
              <a:rPr lang="en-US" sz="3999" spc="29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999" spc="29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bài</a:t>
            </a:r>
            <a:r>
              <a:rPr lang="en-US" sz="3999" spc="29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999" spc="29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tập</a:t>
            </a:r>
            <a:r>
              <a:rPr lang="en-US" sz="3999" spc="29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999" spc="29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vận</a:t>
            </a:r>
            <a:r>
              <a:rPr lang="en-US" sz="3999" spc="295" dirty="0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999" spc="295" dirty="0" err="1">
                <a:solidFill>
                  <a:srgbClr val="E7A946"/>
                </a:solidFill>
                <a:latin typeface="Sriracha"/>
                <a:ea typeface="Sriracha"/>
                <a:cs typeface="Sriracha"/>
                <a:sym typeface="Sriracha"/>
              </a:rPr>
              <a:t>dụng</a:t>
            </a:r>
            <a:endParaRPr lang="en-US" sz="3999" spc="295" dirty="0">
              <a:solidFill>
                <a:srgbClr val="E7A946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1DE7F31-5BDF-4B0E-938E-3D5DAD645193}"/>
  <p:tag name="ISPRING_RESOURCE_FOLDER" val="C:\Users\10946\Downloads\Bài 25 Bài tập Vật lí hạt nhân\"/>
  <p:tag name="ISPRING_PRESENTATION_PATH" val="C:\Users\10946\Downloads\Bài 25 Bài tập Vật lí hạt nhân.pptx"/>
  <p:tag name="ISPRING_PROJECT_VERSION" val="9.3"/>
  <p:tag name="ISPRING_PROJECT_FOLDER_UPDATED" val="1"/>
  <p:tag name="ISPRING_SCREEN_RECS_UPDATED" val="C:\Users\10946\Downloads\Bài 25 Bài tập Vật lí hạt nhân\"/>
  <p:tag name="FLASHSPRING_ZOOM_TAG" val="67"/>
  <p:tag name="ISPRING_PRESENTATION_INFO_2" val="&lt;?xml version=&quot;1.0&quot; encoding=&quot;UTF-8&quot; standalone=&quot;no&quot; ?&gt;&#10;&lt;presentation2&gt;&#10;&#10;  &lt;slides&gt;&#10;    &lt;slide id=&quot;{4684BB92-9A2F-4D77-BD98-7676EB1AA523}&quot; pptId=&quot;256&quot;/&gt;&#10;    &lt;slide id=&quot;{6C08F08E-AE55-4D56-9614-B90BDD5E27BE}&quot; pptId=&quot;257&quot;/&gt;&#10;    &lt;slide id=&quot;{EA50BCC6-D4F4-46F0-9D6D-A5FF1850AA9B}&quot; pptId=&quot;258&quot;/&gt;&#10;    &lt;slide id=&quot;{7A072515-AB35-4DC1-9786-8911ACD84A52}&quot; pptId=&quot;259&quot;/&gt;&#10;    &lt;slide id=&quot;{37C2E564-9A53-4B51-8E94-FA96658EDEE7}&quot; pptId=&quot;260&quot;/&gt;&#10;    &lt;slide id=&quot;{FA4297D2-7D90-4DA5-8EEA-D99F2D59AA2B}&quot; pptId=&quot;261&quot;/&gt;&#10;    &lt;slide id=&quot;{F6FBD734-1209-4FCF-9D75-067AC81986CF}&quot; pptId=&quot;262&quot;/&gt;&#10;    &lt;slide id=&quot;{326222B8-190D-4E7C-AFE9-FF811165290E}&quot; pptId=&quot;263&quot;/&gt;&#10;    &lt;slide id=&quot;{96A2C271-7000-45A6-A1F3-02A0BBFB9EA5}&quot; pptId=&quot;264&quot;/&gt;&#10;    &lt;slide id=&quot;{0B7895AB-A04B-44F4-8F98-30838A8C4B58}&quot; pptId=&quot;265&quot;/&gt;&#10;    &lt;slide id=&quot;{F4F0CADE-0271-4E56-8603-1DECD68E2137}&quot; pptId=&quot;266&quot;/&gt;&#10;    &lt;slide id=&quot;{1EF8D018-ED8A-4E69-8B42-0372A616708D}&quot; pptId=&quot;267&quot;/&gt;&#10;    &lt;slide id=&quot;{B26F5DDB-EEA7-44A6-A1E9-69B03D0339B3}&quot; pptId=&quot;268&quot;/&gt;&#10;    &lt;slide id=&quot;{BA955733-9381-4BD0-AE86-CD0A5521B1B1}&quot; pptId=&quot;269&quot;/&gt;&#10;    &lt;slide id=&quot;{F2CD200E-CFAB-49F0-9DF3-50F183DC8076}&quot; pptId=&quot;270&quot;/&gt;&#10;    &lt;slide id=&quot;{EB56B81D-D366-4C02-8989-356860DA4265}&quot; pptId=&quot;271&quot;/&gt;&#10;    &lt;slide id=&quot;{9FBA9210-940D-4A25-889F-11353F055304}&quot; pptId=&quot;272&quot;/&gt;&#10;    &lt;slide id=&quot;{3C017A5D-A712-4C70-B4AB-0A9E080AEFF2}&quot; pptId=&quot;273&quot;/&gt;&#10;    &lt;slide id=&quot;{F4F818FC-1783-4297-8D2B-55351247EA31}&quot; pptId=&quot;274&quot;/&gt;&#10;    &lt;slide id=&quot;{FD2383CF-A6AE-46C3-9663-E5BD152A3D9A}&quot; pptId=&quot;275&quot;/&gt;&#10;    &lt;slide id=&quot;{5A0BE383-B56E-4E52-BAD3-C7E3333CD405}&quot; pptId=&quot;276&quot;/&gt;&#10;    &lt;slide id=&quot;{E6334AF1-8075-4828-B745-80171326A685}&quot; pptId=&quot;277&quot;/&gt;&#10;  &lt;/slides&gt;&#10;&#10;  &lt;narration&gt;&#10;    &lt;audioTracks&gt;&#10;      &lt;audioTrack muted=&quot;false&quot; name=&quot;Audio 1&quot; resource=&quot;bf36093d&quot; slideId=&quot;{4684BB92-9A2F-4D77-BD98-7676EB1AA52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19a052ef&quot; slideId=&quot;{FA4297D2-7D90-4DA5-8EEA-D99F2D59AA2B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FIRST_PUBLISH" val="1"/>
  <p:tag name="ISPRING_LMS_API_VERSION" val="SCORM 2004 (4th edition)"/>
  <p:tag name="ISPRING_ULTRA_SCORM_COURCE_TITLE" val="Bài giảng"/>
  <p:tag name="ISPRING_ULTRA_SCORM_COURSE_ID" val="FD0FCFC6-972D-49AF-9C6C-4709404F5CE7"/>
  <p:tag name="ISPRING_CMI5_LAUNCH_METHOD" val="any window"/>
  <p:tag name="ISPRINGCLOUDFOLDERID" val="1"/>
  <p:tag name="ISPRINGONLINEFOLDERID" val="1"/>
  <p:tag name="ISPRING_OUTPUT_FOLDER" val="[[&quot;\uFFFD\uFFFD\uFFFD\uFFFD{D206DC57-D571-4D22-B31D-0F5535AF4D45}&quot;,&quot;C:\\Users\\10946\\Downloads&quot;]]"/>
  <p:tag name="ISPRING_SCORM_RATE_SLIDES" val="0"/>
  <p:tag name="ISPRING_SCORM_PASSING_SCORE" val="0.000000"/>
  <p:tag name="ISPRING_PRESENTATION_TITLE" val="Bài giảng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6A2C271-7000-45A6-A1F3-02A0BBFB9EA5}"/>
  <p:tag name="GENSWF_ADVANCE_TIME" val="38.922"/>
  <p:tag name="TIMING" val="|9.834"/>
  <p:tag name="GENSWF_SLIDE_UID" val="{43745D8F-F283-4C67-97E1-AAC89748E9E3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B7895AB-A04B-44F4-8F98-30838A8C4B58}"/>
  <p:tag name="GENSWF_ADVANCE_TIME" val="58.040"/>
  <p:tag name="TIMING" val="|2.917|48.014"/>
  <p:tag name="GENSWF_SLIDE_UID" val="{A64B5645-383F-4A9A-A2F0-C523F601B1D7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4F0CADE-0271-4E56-8603-1DECD68E2137}"/>
  <p:tag name="GENSWF_ADVANCE_TIME" val="26.849"/>
  <p:tag name="TIMING" val="|1.266"/>
  <p:tag name="GENSWF_SLIDE_UID" val="{E5BD5989-FB03-448D-9971-83F247B2ABB1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EF8D018-ED8A-4E69-8B42-0372A616708D}"/>
  <p:tag name="GENSWF_ADVANCE_TIME" val="32.510"/>
  <p:tag name="TIMING" val="|1.394"/>
  <p:tag name="GENSWF_SLIDE_UID" val="{70F4AFF0-24C1-4498-A64A-52D05B36D87B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26F5DDB-EEA7-44A6-A1E9-69B03D0339B3}"/>
  <p:tag name="GENSWF_ADVANCE_TIME" val="41.236"/>
  <p:tag name="GENSWF_SLIDE_UID" val="{BDB407D4-7A8D-4A46-B995-ED90F3488D8E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A955733-9381-4BD0-AE86-CD0A5521B1B1}"/>
  <p:tag name="GENSWF_ADVANCE_TIME" val="132.831"/>
  <p:tag name="TIMING" val="|1.93"/>
  <p:tag name="GENSWF_SLIDE_UID" val="{12431CCC-E3FF-419A-9704-20C606F2A740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2CD200E-CFAB-49F0-9DF3-50F183DC8076}"/>
  <p:tag name="GENSWF_ADVANCE_TIME" val="57.860"/>
  <p:tag name="TIMING" val="|2.006"/>
  <p:tag name="GENSWF_SLIDE_UID" val="{ECD9E9BC-6C17-466F-B8C1-3DA923321285}: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B56B81D-D366-4C02-8989-356860DA4265}"/>
  <p:tag name="GENSWF_ADVANCE_TIME" val="91.717"/>
  <p:tag name="TIMING" val="|0.728"/>
  <p:tag name="GENSWF_SLIDE_UID" val="{0AABFE87-EA02-428D-BC54-026F936DB0C7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FBA9210-940D-4A25-889F-11353F055304}"/>
  <p:tag name="GENSWF_ADVANCE_TIME" val="34.223"/>
  <p:tag name="TIMING" val="|0.86"/>
  <p:tag name="GENSWF_SLIDE_UID" val="{2ED6F81F-021D-4DFC-B652-60912F10364E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C017A5D-A712-4C70-B4AB-0A9E080AEFF2}"/>
  <p:tag name="GENSWF_ADVANCE_TIME" val="45.259"/>
  <p:tag name="TIMING" val="|1.107"/>
  <p:tag name="GENSWF_SLIDE_UID" val="{03CBD5D6-8FEA-4ABC-8B63-E05BCDD14B18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841"/>
  <p:tag name="TIMING" val="|1.472|4.517"/>
  <p:tag name="ISPRING_CUSTOM_TIMING_USED" val="1"/>
  <p:tag name="ISPRING_SLIDE_ID_2" val="{4684BB92-9A2F-4D77-BD98-7676EB1AA523}"/>
  <p:tag name="GENSWF_SLIDE_UID" val="{C0E445B4-0A38-4BAC-9E05-433CD07671A8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4F818FC-1783-4297-8D2B-55351247EA31}"/>
  <p:tag name="GENSWF_ADVANCE_TIME" val="51.632"/>
  <p:tag name="TIMING" val="|2.095"/>
  <p:tag name="GENSWF_SLIDE_UID" val="{0C9632D2-02CF-42C0-BB21-44FA00777E8A}:2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D2383CF-A6AE-46C3-9663-E5BD152A3D9A}"/>
  <p:tag name="GENSWF_ADVANCE_TIME" val="83.385"/>
  <p:tag name="TIMING" val="|1.03"/>
  <p:tag name="GENSWF_SLIDE_UID" val="{B52C4BB4-DB11-4C69-BA47-09051E6F8B82}:2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A0BE383-B56E-4E52-BAD3-C7E3333CD405}"/>
  <p:tag name="GENSWF_ADVANCE_TIME" val="42.116"/>
  <p:tag name="TIMING" val="|6.146|15.317"/>
  <p:tag name="GENSWF_SLIDE_UID" val="{7821777C-AC3E-4B23-A4CA-2C83D438295A}:27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6334AF1-8075-4828-B745-80171326A685}"/>
  <p:tag name="GENSWF_ADVANCE_TIME" val="19.772"/>
  <p:tag name="GENSWF_SLIDE_UID" val="{DED4F6E5-ADDD-4C60-8022-D95839B0A84C}:2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8.019"/>
  <p:tag name="TIMING" val="|2.502|2.341"/>
  <p:tag name="ISPRING_CUSTOM_TIMING_USED" val="1"/>
  <p:tag name="ISPRING_SLIDE_ID_2" val="{6C08F08E-AE55-4D56-9614-B90BDD5E27BE}"/>
  <p:tag name="GENSWF_SLIDE_UID" val="{C9C37E03-5A58-41D8-9A6F-ABEE3F85D387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2.442"/>
  <p:tag name="TIMING" val="|1.987|1.981"/>
  <p:tag name="ISPRING_CUSTOM_TIMING_USED" val="1"/>
  <p:tag name="ISPRING_SLIDE_ID_2" val="{EA50BCC6-D4F4-46F0-9D6D-A5FF1850AA9B}"/>
  <p:tag name="GENSWF_SLIDE_UID" val="{F86EDA4B-0030-4929-9DAD-50AB5C7E0851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4.677"/>
  <p:tag name="TIMING" val="|4.871|14.779"/>
  <p:tag name="ISPRING_CUSTOM_TIMING_USED" val="1"/>
  <p:tag name="ISPRING_SLIDE_ID_2" val="{7A072515-AB35-4DC1-9786-8911ACD84A52}"/>
  <p:tag name="GENSWF_SLIDE_UID" val="{E8CFEC1E-62F3-4E2D-BD9A-69A550CCAAFA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6.395"/>
  <p:tag name="TIMING" val="|5.003"/>
  <p:tag name="ISPRING_CUSTOM_TIMING_USED" val="1"/>
  <p:tag name="ISPRING_SLIDE_ID_2" val="{37C2E564-9A53-4B51-8E94-FA96658EDEE7}"/>
  <p:tag name="GENSWF_SLIDE_UID" val="{8A7F124E-7D5A-44C9-988E-69AC9722F220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A4297D2-7D90-4DA5-8EEA-D99F2D59AA2B}"/>
  <p:tag name="GENSWF_ADVANCE_TIME" val="28.676"/>
  <p:tag name="TIMING" val="|6.806"/>
  <p:tag name="GENSWF_SLIDE_UID" val="{8A3B4C55-15D7-4ADD-B06E-859D33AF6F5A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6FBD734-1209-4FCF-9D75-067AC81986CF}"/>
  <p:tag name="GENSWF_ADVANCE_TIME" val="58.960"/>
  <p:tag name="TIMING" val="|6.207"/>
  <p:tag name="GENSWF_SLIDE_UID" val="{C93F2FFF-18FA-4F57-800F-7B91A311E458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26222B8-190D-4E7C-AFE9-FF811165290E}"/>
  <p:tag name="GENSWF_ADVANCE_TIME" val="79.339"/>
  <p:tag name="TIMING" val="|3.612"/>
  <p:tag name="GENSWF_SLIDE_UID" val="{BEAA41F1-C72E-44C2-8302-309BC3629A09}: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671</Words>
  <Application>Microsoft Office PowerPoint</Application>
  <PresentationFormat>Tùy chỉnh</PresentationFormat>
  <Paragraphs>77</Paragraphs>
  <Slides>22</Slides>
  <Notes>22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0" baseType="lpstr">
      <vt:lpstr>M+ Ultra-Bold</vt:lpstr>
      <vt:lpstr>等线</vt:lpstr>
      <vt:lpstr>Calibri</vt:lpstr>
      <vt:lpstr>Inclusive Sans</vt:lpstr>
      <vt:lpstr>Sriracha</vt:lpstr>
      <vt:lpstr>Canva Sans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</dc:title>
  <cp:lastModifiedBy>Phương Phạm</cp:lastModifiedBy>
  <cp:revision>12</cp:revision>
  <dcterms:created xsi:type="dcterms:W3CDTF">2006-08-16T00:00:00Z</dcterms:created>
  <dcterms:modified xsi:type="dcterms:W3CDTF">2026-06-05T17:02:02Z</dcterms:modified>
  <dc:identifier>DAHLtJZh184</dc:identifier>
</cp:coreProperties>
</file>