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98" r:id="rId3"/>
    <p:sldId id="299" r:id="rId4"/>
    <p:sldId id="300" r:id="rId5"/>
    <p:sldId id="257" r:id="rId6"/>
    <p:sldId id="258" r:id="rId7"/>
    <p:sldId id="302" r:id="rId8"/>
    <p:sldId id="303" r:id="rId9"/>
    <p:sldId id="261" r:id="rId10"/>
    <p:sldId id="262" r:id="rId11"/>
    <p:sldId id="263" r:id="rId12"/>
    <p:sldId id="264" r:id="rId13"/>
    <p:sldId id="304" r:id="rId14"/>
    <p:sldId id="265" r:id="rId15"/>
    <p:sldId id="269" r:id="rId16"/>
    <p:sldId id="270" r:id="rId17"/>
    <p:sldId id="274" r:id="rId18"/>
    <p:sldId id="275" r:id="rId19"/>
    <p:sldId id="301" r:id="rId20"/>
  </p:sldIdLst>
  <p:sldSz cx="18288000" cy="10287000"/>
  <p:notesSz cx="6858000" cy="9144000"/>
  <p:embeddedFontLst>
    <p:embeddedFont>
      <p:font typeface="Cambria Math" panose="02040503050406030204" pitchFamily="18" charset="0"/>
      <p:regular r:id="rId22"/>
    </p:embeddedFont>
    <p:embeddedFont>
      <p:font typeface="Segoe UI" panose="020B0502040204020203" pitchFamily="34" charset="0"/>
      <p:regular r:id="rId23"/>
      <p:bold r:id="rId24"/>
      <p:italic r:id="rId25"/>
      <p:boldItalic r:id="rId26"/>
    </p:embeddedFont>
    <p:embeddedFont>
      <p:font typeface="Segoe UI Semibold" panose="020B0702040204020203" pitchFamily="34" charset="0"/>
      <p:bold r:id="rId27"/>
      <p:boldItalic r:id="rId28"/>
    </p:embeddedFont>
    <p:embeddedFont>
      <p:font typeface="Times New Roman Condensed" panose="020B0604020202020204" charset="0"/>
      <p:regular r:id="rId29"/>
    </p:embeddedFont>
    <p:embeddedFont>
      <p:font typeface="Times New Roman Semi-Bold" panose="020B0604020202020204" charset="0"/>
      <p:regular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46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16A27-D929-4122-AFC2-57A58F101605}"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3D033-674F-4338-ADE8-E5138952DEA9}" type="slidenum">
              <a:rPr lang="en-US" smtClean="0"/>
              <a:t>‹#›</a:t>
            </a:fld>
            <a:endParaRPr lang="en-US"/>
          </a:p>
        </p:txBody>
      </p:sp>
    </p:spTree>
    <p:extLst>
      <p:ext uri="{BB962C8B-B14F-4D97-AF65-F5344CB8AC3E}">
        <p14:creationId xmlns:p14="http://schemas.microsoft.com/office/powerpoint/2010/main" val="378472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a:t>
            </a:fld>
            <a:endParaRPr lang="en-US"/>
          </a:p>
        </p:txBody>
      </p:sp>
    </p:spTree>
    <p:extLst>
      <p:ext uri="{BB962C8B-B14F-4D97-AF65-F5344CB8AC3E}">
        <p14:creationId xmlns:p14="http://schemas.microsoft.com/office/powerpoint/2010/main" val="164386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10</a:t>
            </a:fld>
            <a:endParaRPr lang="en-US"/>
          </a:p>
        </p:txBody>
      </p:sp>
    </p:spTree>
    <p:extLst>
      <p:ext uri="{BB962C8B-B14F-4D97-AF65-F5344CB8AC3E}">
        <p14:creationId xmlns:p14="http://schemas.microsoft.com/office/powerpoint/2010/main" val="2194948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11</a:t>
            </a:fld>
            <a:endParaRPr lang="en-US"/>
          </a:p>
        </p:txBody>
      </p:sp>
    </p:spTree>
    <p:extLst>
      <p:ext uri="{BB962C8B-B14F-4D97-AF65-F5344CB8AC3E}">
        <p14:creationId xmlns:p14="http://schemas.microsoft.com/office/powerpoint/2010/main" val="2087724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12</a:t>
            </a:fld>
            <a:endParaRPr lang="en-US"/>
          </a:p>
        </p:txBody>
      </p:sp>
    </p:spTree>
    <p:extLst>
      <p:ext uri="{BB962C8B-B14F-4D97-AF65-F5344CB8AC3E}">
        <p14:creationId xmlns:p14="http://schemas.microsoft.com/office/powerpoint/2010/main" val="1822671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13</a:t>
            </a:fld>
            <a:endParaRPr lang="en-US"/>
          </a:p>
        </p:txBody>
      </p:sp>
    </p:spTree>
    <p:extLst>
      <p:ext uri="{BB962C8B-B14F-4D97-AF65-F5344CB8AC3E}">
        <p14:creationId xmlns:p14="http://schemas.microsoft.com/office/powerpoint/2010/main" val="380630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14</a:t>
            </a:fld>
            <a:endParaRPr lang="en-US"/>
          </a:p>
        </p:txBody>
      </p:sp>
    </p:spTree>
    <p:extLst>
      <p:ext uri="{BB962C8B-B14F-4D97-AF65-F5344CB8AC3E}">
        <p14:creationId xmlns:p14="http://schemas.microsoft.com/office/powerpoint/2010/main" val="2977476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15</a:t>
            </a:fld>
            <a:endParaRPr lang="en-US"/>
          </a:p>
        </p:txBody>
      </p:sp>
    </p:spTree>
    <p:extLst>
      <p:ext uri="{BB962C8B-B14F-4D97-AF65-F5344CB8AC3E}">
        <p14:creationId xmlns:p14="http://schemas.microsoft.com/office/powerpoint/2010/main" val="139154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16</a:t>
            </a:fld>
            <a:endParaRPr lang="en-US"/>
          </a:p>
        </p:txBody>
      </p:sp>
    </p:spTree>
    <p:extLst>
      <p:ext uri="{BB962C8B-B14F-4D97-AF65-F5344CB8AC3E}">
        <p14:creationId xmlns:p14="http://schemas.microsoft.com/office/powerpoint/2010/main" val="540698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17</a:t>
            </a:fld>
            <a:endParaRPr lang="en-US"/>
          </a:p>
        </p:txBody>
      </p:sp>
    </p:spTree>
    <p:extLst>
      <p:ext uri="{BB962C8B-B14F-4D97-AF65-F5344CB8AC3E}">
        <p14:creationId xmlns:p14="http://schemas.microsoft.com/office/powerpoint/2010/main" val="346602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18</a:t>
            </a:fld>
            <a:endParaRPr lang="en-US"/>
          </a:p>
        </p:txBody>
      </p:sp>
    </p:spTree>
    <p:extLst>
      <p:ext uri="{BB962C8B-B14F-4D97-AF65-F5344CB8AC3E}">
        <p14:creationId xmlns:p14="http://schemas.microsoft.com/office/powerpoint/2010/main" val="36517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19</a:t>
            </a:fld>
            <a:endParaRPr lang="en-US"/>
          </a:p>
        </p:txBody>
      </p:sp>
    </p:spTree>
    <p:extLst>
      <p:ext uri="{BB962C8B-B14F-4D97-AF65-F5344CB8AC3E}">
        <p14:creationId xmlns:p14="http://schemas.microsoft.com/office/powerpoint/2010/main" val="235156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2</a:t>
            </a:fld>
            <a:endParaRPr lang="en-US"/>
          </a:p>
        </p:txBody>
      </p:sp>
    </p:spTree>
    <p:extLst>
      <p:ext uri="{BB962C8B-B14F-4D97-AF65-F5344CB8AC3E}">
        <p14:creationId xmlns:p14="http://schemas.microsoft.com/office/powerpoint/2010/main" val="260432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3</a:t>
            </a:fld>
            <a:endParaRPr lang="en-US"/>
          </a:p>
        </p:txBody>
      </p:sp>
    </p:spTree>
    <p:extLst>
      <p:ext uri="{BB962C8B-B14F-4D97-AF65-F5344CB8AC3E}">
        <p14:creationId xmlns:p14="http://schemas.microsoft.com/office/powerpoint/2010/main" val="218264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4</a:t>
            </a:fld>
            <a:endParaRPr lang="en-US"/>
          </a:p>
        </p:txBody>
      </p:sp>
    </p:spTree>
    <p:extLst>
      <p:ext uri="{BB962C8B-B14F-4D97-AF65-F5344CB8AC3E}">
        <p14:creationId xmlns:p14="http://schemas.microsoft.com/office/powerpoint/2010/main" val="58424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5</a:t>
            </a:fld>
            <a:endParaRPr lang="en-US"/>
          </a:p>
        </p:txBody>
      </p:sp>
    </p:spTree>
    <p:extLst>
      <p:ext uri="{BB962C8B-B14F-4D97-AF65-F5344CB8AC3E}">
        <p14:creationId xmlns:p14="http://schemas.microsoft.com/office/powerpoint/2010/main" val="238723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6</a:t>
            </a:fld>
            <a:endParaRPr lang="en-US"/>
          </a:p>
        </p:txBody>
      </p:sp>
    </p:spTree>
    <p:extLst>
      <p:ext uri="{BB962C8B-B14F-4D97-AF65-F5344CB8AC3E}">
        <p14:creationId xmlns:p14="http://schemas.microsoft.com/office/powerpoint/2010/main" val="3923049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7</a:t>
            </a:fld>
            <a:endParaRPr lang="en-US"/>
          </a:p>
        </p:txBody>
      </p:sp>
    </p:spTree>
    <p:extLst>
      <p:ext uri="{BB962C8B-B14F-4D97-AF65-F5344CB8AC3E}">
        <p14:creationId xmlns:p14="http://schemas.microsoft.com/office/powerpoint/2010/main" val="170286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8</a:t>
            </a:fld>
            <a:endParaRPr lang="en-US"/>
          </a:p>
        </p:txBody>
      </p:sp>
    </p:spTree>
    <p:extLst>
      <p:ext uri="{BB962C8B-B14F-4D97-AF65-F5344CB8AC3E}">
        <p14:creationId xmlns:p14="http://schemas.microsoft.com/office/powerpoint/2010/main" val="317300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D033-674F-4338-ADE8-E5138952DEA9}" type="slidenum">
              <a:rPr lang="en-US" smtClean="0"/>
              <a:t>9</a:t>
            </a:fld>
            <a:endParaRPr lang="en-US"/>
          </a:p>
        </p:txBody>
      </p:sp>
    </p:spTree>
    <p:extLst>
      <p:ext uri="{BB962C8B-B14F-4D97-AF65-F5344CB8AC3E}">
        <p14:creationId xmlns:p14="http://schemas.microsoft.com/office/powerpoint/2010/main" val="130940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4.gif"/><Relationship Id="rId12"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13.gif"/><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gif"/><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0.xml"/><Relationship Id="rId7" Type="http://schemas.openxmlformats.org/officeDocument/2006/relationships/image" Target="../media/image36.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5.png"/><Relationship Id="rId11" Type="http://schemas.openxmlformats.org/officeDocument/2006/relationships/image" Target="../media/image220.png"/><Relationship Id="rId5" Type="http://schemas.openxmlformats.org/officeDocument/2006/relationships/image" Target="../media/image34.sv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4.png"/><Relationship Id="rId3" Type="http://schemas.openxmlformats.org/officeDocument/2006/relationships/notesSlide" Target="../notesSlides/notesSlide11.xml"/><Relationship Id="rId7" Type="http://schemas.openxmlformats.org/officeDocument/2006/relationships/image" Target="../media/image36.svg"/><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34.sv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3.xml"/><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4.png"/><Relationship Id="rId4" Type="http://schemas.openxmlformats.org/officeDocument/2006/relationships/image" Target="../media/image45.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7.xml"/><Relationship Id="rId7" Type="http://schemas.openxmlformats.org/officeDocument/2006/relationships/image" Target="../media/image21.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21.svg"/><Relationship Id="rId12"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svg"/><Relationship Id="rId3" Type="http://schemas.openxmlformats.org/officeDocument/2006/relationships/notesSlide" Target="../notesSlides/notesSlide2.xml"/><Relationship Id="rId7" Type="http://schemas.openxmlformats.org/officeDocument/2006/relationships/image" Target="../media/image4.gif"/><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3.gif"/><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gif"/><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svg"/><Relationship Id="rId1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4.gif"/><Relationship Id="rId12" Type="http://schemas.openxmlformats.org/officeDocument/2006/relationships/image" Target="../media/image9.png"/><Relationship Id="rId17"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image" Target="../media/image13.gif"/><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gif"/><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svg"/><Relationship Id="rId3" Type="http://schemas.openxmlformats.org/officeDocument/2006/relationships/notesSlide" Target="../notesSlides/notesSlide4.xml"/><Relationship Id="rId7" Type="http://schemas.openxmlformats.org/officeDocument/2006/relationships/image" Target="../media/image4.gif"/><Relationship Id="rId12" Type="http://schemas.openxmlformats.org/officeDocument/2006/relationships/image" Target="../media/image9.png"/><Relationship Id="rId17" Type="http://schemas.openxmlformats.org/officeDocument/2006/relationships/image" Target="../media/image17.png"/><Relationship Id="rId2" Type="http://schemas.openxmlformats.org/officeDocument/2006/relationships/slideLayout" Target="../slideLayouts/slideLayout7.xml"/><Relationship Id="rId16" Type="http://schemas.openxmlformats.org/officeDocument/2006/relationships/image" Target="../media/image13.gif"/><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gif"/><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svg"/><Relationship Id="rId3" Type="http://schemas.openxmlformats.org/officeDocument/2006/relationships/notesSlide" Target="../notesSlides/notesSlide5.xml"/><Relationship Id="rId7" Type="http://schemas.openxmlformats.org/officeDocument/2006/relationships/image" Target="../media/image21.sv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notesSlide" Target="../notesSlides/notesSlide7.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notesSlide" Target="../notesSlides/notesSlide8.xml"/><Relationship Id="rId7" Type="http://schemas.openxmlformats.org/officeDocument/2006/relationships/image" Target="../media/image21.sv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9.xml"/><Relationship Id="rId7" Type="http://schemas.openxmlformats.org/officeDocument/2006/relationships/image" Target="../media/image36.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244B"/>
        </a:solidFill>
        <a:effectLst/>
      </p:bgPr>
    </p:bg>
    <p:spTree>
      <p:nvGrpSpPr>
        <p:cNvPr id="1" name=""/>
        <p:cNvGrpSpPr/>
        <p:nvPr/>
      </p:nvGrpSpPr>
      <p:grpSpPr>
        <a:xfrm>
          <a:off x="0" y="0"/>
          <a:ext cx="0" cy="0"/>
          <a:chOff x="0" y="0"/>
          <a:chExt cx="0" cy="0"/>
        </a:xfrm>
      </p:grpSpPr>
      <p:sp>
        <p:nvSpPr>
          <p:cNvPr id="2" name="Freeform 2"/>
          <p:cNvSpPr/>
          <p:nvPr/>
        </p:nvSpPr>
        <p:spPr>
          <a:xfrm rot="-10074273">
            <a:off x="-2204636" y="-1921873"/>
            <a:ext cx="8701899" cy="7705136"/>
          </a:xfrm>
          <a:custGeom>
            <a:avLst/>
            <a:gdLst/>
            <a:ahLst/>
            <a:cxnLst/>
            <a:rect l="l" t="t" r="r" b="b"/>
            <a:pathLst>
              <a:path w="8701899" h="7705136">
                <a:moveTo>
                  <a:pt x="0" y="0"/>
                </a:moveTo>
                <a:lnTo>
                  <a:pt x="8701900" y="0"/>
                </a:lnTo>
                <a:lnTo>
                  <a:pt x="8701900"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3" name="Freeform 3"/>
          <p:cNvSpPr/>
          <p:nvPr/>
        </p:nvSpPr>
        <p:spPr>
          <a:xfrm flipH="1" flipV="1">
            <a:off x="-2181494" y="-6039076"/>
            <a:ext cx="10991119" cy="8229600"/>
          </a:xfrm>
          <a:custGeom>
            <a:avLst/>
            <a:gdLst/>
            <a:ahLst/>
            <a:cxnLst/>
            <a:rect l="l" t="t" r="r" b="b"/>
            <a:pathLst>
              <a:path w="10991119" h="8229600">
                <a:moveTo>
                  <a:pt x="10991119" y="8229600"/>
                </a:moveTo>
                <a:lnTo>
                  <a:pt x="0" y="8229600"/>
                </a:lnTo>
                <a:lnTo>
                  <a:pt x="0" y="0"/>
                </a:lnTo>
                <a:lnTo>
                  <a:pt x="10991119" y="0"/>
                </a:lnTo>
                <a:lnTo>
                  <a:pt x="10991119" y="8229600"/>
                </a:lnTo>
                <a:close/>
              </a:path>
            </a:pathLst>
          </a:custGeom>
          <a:blipFill>
            <a:blip r:embed="rId6">
              <a:alphaModFix amt="58000"/>
            </a:blip>
            <a:stretch>
              <a:fillRect/>
            </a:stretch>
          </a:blipFill>
        </p:spPr>
      </p:sp>
      <p:pic>
        <p:nvPicPr>
          <p:cNvPr id="4" name="Picture 4"/>
          <p:cNvPicPr>
            <a:picLocks noChangeAspect="1"/>
          </p:cNvPicPr>
          <p:nvPr/>
        </p:nvPicPr>
        <p:blipFill>
          <a:blip r:embed="rId7"/>
          <a:srcRect/>
          <a:stretch>
            <a:fillRect/>
          </a:stretch>
        </p:blipFill>
        <p:spPr>
          <a:xfrm>
            <a:off x="-127014" y="0"/>
            <a:ext cx="2235228" cy="2190524"/>
          </a:xfrm>
          <a:prstGeom prst="rect">
            <a:avLst/>
          </a:prstGeom>
        </p:spPr>
      </p:pic>
      <p:pic>
        <p:nvPicPr>
          <p:cNvPr id="5" name="Picture 5"/>
          <p:cNvPicPr>
            <a:picLocks noChangeAspect="1"/>
          </p:cNvPicPr>
          <p:nvPr/>
        </p:nvPicPr>
        <p:blipFill>
          <a:blip r:embed="rId8"/>
          <a:srcRect/>
          <a:stretch>
            <a:fillRect/>
          </a:stretch>
        </p:blipFill>
        <p:spPr>
          <a:xfrm rot="1296740">
            <a:off x="-1884174" y="7631703"/>
            <a:ext cx="4598612" cy="4023786"/>
          </a:xfrm>
          <a:prstGeom prst="rect">
            <a:avLst/>
          </a:prstGeom>
        </p:spPr>
      </p:pic>
      <p:sp>
        <p:nvSpPr>
          <p:cNvPr id="6" name="Freeform 6"/>
          <p:cNvSpPr/>
          <p:nvPr/>
        </p:nvSpPr>
        <p:spPr>
          <a:xfrm>
            <a:off x="10999046" y="-3766563"/>
            <a:ext cx="9015658" cy="6750474"/>
          </a:xfrm>
          <a:custGeom>
            <a:avLst/>
            <a:gdLst/>
            <a:ahLst/>
            <a:cxnLst/>
            <a:rect l="l" t="t" r="r" b="b"/>
            <a:pathLst>
              <a:path w="9015658" h="6750474">
                <a:moveTo>
                  <a:pt x="0" y="0"/>
                </a:moveTo>
                <a:lnTo>
                  <a:pt x="9015658" y="0"/>
                </a:lnTo>
                <a:lnTo>
                  <a:pt x="9015658" y="6750474"/>
                </a:lnTo>
                <a:lnTo>
                  <a:pt x="0" y="6750474"/>
                </a:lnTo>
                <a:lnTo>
                  <a:pt x="0" y="0"/>
                </a:lnTo>
                <a:close/>
              </a:path>
            </a:pathLst>
          </a:custGeom>
          <a:blipFill>
            <a:blip r:embed="rId6">
              <a:alphaModFix amt="58000"/>
            </a:blip>
            <a:stretch>
              <a:fillRect/>
            </a:stretch>
          </a:blipFill>
        </p:spPr>
      </p:sp>
      <p:pic>
        <p:nvPicPr>
          <p:cNvPr id="7" name="Picture 7"/>
          <p:cNvPicPr>
            <a:picLocks noChangeAspect="1"/>
          </p:cNvPicPr>
          <p:nvPr/>
        </p:nvPicPr>
        <p:blipFill>
          <a:blip r:embed="rId9"/>
          <a:srcRect/>
          <a:stretch>
            <a:fillRect/>
          </a:stretch>
        </p:blipFill>
        <p:spPr>
          <a:xfrm>
            <a:off x="14832710" y="-1397890"/>
            <a:ext cx="4853180" cy="4853180"/>
          </a:xfrm>
          <a:prstGeom prst="rect">
            <a:avLst/>
          </a:prstGeom>
        </p:spPr>
      </p:pic>
      <p:sp>
        <p:nvSpPr>
          <p:cNvPr id="8" name="Freeform 8"/>
          <p:cNvSpPr/>
          <p:nvPr/>
        </p:nvSpPr>
        <p:spPr>
          <a:xfrm rot="-434766">
            <a:off x="10861623" y="5031727"/>
            <a:ext cx="8701899" cy="7705136"/>
          </a:xfrm>
          <a:custGeom>
            <a:avLst/>
            <a:gdLst/>
            <a:ahLst/>
            <a:cxnLst/>
            <a:rect l="l" t="t" r="r" b="b"/>
            <a:pathLst>
              <a:path w="8701899" h="7705136">
                <a:moveTo>
                  <a:pt x="0" y="0"/>
                </a:moveTo>
                <a:lnTo>
                  <a:pt x="8701899" y="0"/>
                </a:lnTo>
                <a:lnTo>
                  <a:pt x="8701899"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9" name="Freeform 9"/>
          <p:cNvSpPr/>
          <p:nvPr/>
        </p:nvSpPr>
        <p:spPr>
          <a:xfrm>
            <a:off x="2805373" y="2325187"/>
            <a:ext cx="13183981" cy="4506524"/>
          </a:xfrm>
          <a:custGeom>
            <a:avLst/>
            <a:gdLst/>
            <a:ahLst/>
            <a:cxnLst/>
            <a:rect l="l" t="t" r="r" b="b"/>
            <a:pathLst>
              <a:path w="13183981" h="4506524">
                <a:moveTo>
                  <a:pt x="0" y="0"/>
                </a:moveTo>
                <a:lnTo>
                  <a:pt x="13183981" y="0"/>
                </a:lnTo>
                <a:lnTo>
                  <a:pt x="13183981" y="4506525"/>
                </a:lnTo>
                <a:lnTo>
                  <a:pt x="0" y="4506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951653">
            <a:off x="14606764" y="6540016"/>
            <a:ext cx="2224602" cy="2312913"/>
          </a:xfrm>
          <a:custGeom>
            <a:avLst/>
            <a:gdLst/>
            <a:ahLst/>
            <a:cxnLst/>
            <a:rect l="l" t="t" r="r" b="b"/>
            <a:pathLst>
              <a:path w="2224602" h="2312913">
                <a:moveTo>
                  <a:pt x="0" y="0"/>
                </a:moveTo>
                <a:lnTo>
                  <a:pt x="2224601" y="0"/>
                </a:lnTo>
                <a:lnTo>
                  <a:pt x="2224601" y="2312913"/>
                </a:lnTo>
                <a:lnTo>
                  <a:pt x="0" y="2312913"/>
                </a:lnTo>
                <a:lnTo>
                  <a:pt x="0" y="0"/>
                </a:lnTo>
                <a:close/>
              </a:path>
            </a:pathLst>
          </a:custGeom>
        </p:spPr>
      </p:sp>
      <p:sp>
        <p:nvSpPr>
          <p:cNvPr id="11" name="TextBox 11"/>
          <p:cNvSpPr txBox="1"/>
          <p:nvPr/>
        </p:nvSpPr>
        <p:spPr>
          <a:xfrm>
            <a:off x="3687587" y="3807549"/>
            <a:ext cx="11559819" cy="1533726"/>
          </a:xfrm>
          <a:prstGeom prst="rect">
            <a:avLst/>
          </a:prstGeom>
        </p:spPr>
        <p:txBody>
          <a:bodyPr lIns="0" tIns="0" rIns="0" bIns="0" rtlCol="0" anchor="t">
            <a:spAutoFit/>
          </a:bodyPr>
          <a:lstStyle/>
          <a:p>
            <a:pPr algn="ctr">
              <a:lnSpc>
                <a:spcPts val="11109"/>
              </a:lnSpc>
              <a:spcBef>
                <a:spcPct val="0"/>
              </a:spcBef>
            </a:pPr>
            <a:r>
              <a:rPr lang="en-US" sz="7935" dirty="0" err="1">
                <a:solidFill>
                  <a:srgbClr val="202F5A"/>
                </a:solidFill>
                <a:latin typeface="Times New Roman Semi-Bold"/>
              </a:rPr>
              <a:t>Bài</a:t>
            </a:r>
            <a:r>
              <a:rPr lang="en-US" sz="7935" dirty="0">
                <a:solidFill>
                  <a:srgbClr val="202F5A"/>
                </a:solidFill>
                <a:latin typeface="Times New Roman Semi-Bold"/>
              </a:rPr>
              <a:t> 14. </a:t>
            </a:r>
            <a:r>
              <a:rPr lang="en-US" sz="7935" dirty="0" err="1">
                <a:solidFill>
                  <a:srgbClr val="202F5A"/>
                </a:solidFill>
                <a:latin typeface="Times New Roman Semi-Bold"/>
              </a:rPr>
              <a:t>Bài</a:t>
            </a:r>
            <a:r>
              <a:rPr lang="en-US" sz="7935" dirty="0">
                <a:solidFill>
                  <a:srgbClr val="202F5A"/>
                </a:solidFill>
                <a:latin typeface="Times New Roman Semi-Bold"/>
              </a:rPr>
              <a:t> </a:t>
            </a:r>
            <a:r>
              <a:rPr lang="en-US" sz="7935" dirty="0" err="1">
                <a:solidFill>
                  <a:srgbClr val="202F5A"/>
                </a:solidFill>
                <a:latin typeface="Times New Roman Semi-Bold"/>
              </a:rPr>
              <a:t>tập</a:t>
            </a:r>
            <a:r>
              <a:rPr lang="en-US" sz="7935" dirty="0">
                <a:solidFill>
                  <a:srgbClr val="202F5A"/>
                </a:solidFill>
                <a:latin typeface="Times New Roman Semi-Bold"/>
              </a:rPr>
              <a:t> </a:t>
            </a:r>
            <a:r>
              <a:rPr lang="en-US" sz="7935" dirty="0" err="1">
                <a:solidFill>
                  <a:srgbClr val="202F5A"/>
                </a:solidFill>
                <a:latin typeface="Times New Roman Semi-Bold"/>
              </a:rPr>
              <a:t>về</a:t>
            </a:r>
            <a:r>
              <a:rPr lang="en-US" sz="7935" dirty="0">
                <a:solidFill>
                  <a:srgbClr val="202F5A"/>
                </a:solidFill>
                <a:latin typeface="Times New Roman Semi-Bold"/>
              </a:rPr>
              <a:t> </a:t>
            </a:r>
            <a:r>
              <a:rPr lang="en-US" sz="7935" dirty="0" err="1">
                <a:solidFill>
                  <a:srgbClr val="202F5A"/>
                </a:solidFill>
                <a:latin typeface="Times New Roman Semi-Bold"/>
              </a:rPr>
              <a:t>sóng</a:t>
            </a:r>
            <a:r>
              <a:rPr lang="en-US" sz="7935" dirty="0">
                <a:solidFill>
                  <a:srgbClr val="202F5A"/>
                </a:solidFill>
                <a:latin typeface="Times New Roman Semi-Bold"/>
              </a:rPr>
              <a:t> </a:t>
            </a:r>
          </a:p>
        </p:txBody>
      </p:sp>
      <p:sp>
        <p:nvSpPr>
          <p:cNvPr id="12" name="Freeform 12"/>
          <p:cNvSpPr/>
          <p:nvPr/>
        </p:nvSpPr>
        <p:spPr>
          <a:xfrm rot="-381280" flipH="1">
            <a:off x="3053382" y="6653964"/>
            <a:ext cx="1789324" cy="2085018"/>
          </a:xfrm>
          <a:custGeom>
            <a:avLst/>
            <a:gdLst/>
            <a:ahLst/>
            <a:cxnLst/>
            <a:rect l="l" t="t" r="r" b="b"/>
            <a:pathLst>
              <a:path w="1789324" h="2085018">
                <a:moveTo>
                  <a:pt x="1789324" y="0"/>
                </a:moveTo>
                <a:lnTo>
                  <a:pt x="0" y="0"/>
                </a:lnTo>
                <a:lnTo>
                  <a:pt x="0" y="2085017"/>
                </a:lnTo>
                <a:lnTo>
                  <a:pt x="1789324" y="2085017"/>
                </a:lnTo>
                <a:lnTo>
                  <a:pt x="178932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700425">
            <a:off x="14234806" y="2328833"/>
            <a:ext cx="1523409" cy="1528969"/>
          </a:xfrm>
          <a:custGeom>
            <a:avLst/>
            <a:gdLst/>
            <a:ahLst/>
            <a:cxnLst/>
            <a:rect l="l" t="t" r="r" b="b"/>
            <a:pathLst>
              <a:path w="1523409" h="1528969">
                <a:moveTo>
                  <a:pt x="0" y="0"/>
                </a:moveTo>
                <a:lnTo>
                  <a:pt x="1523409" y="0"/>
                </a:lnTo>
                <a:lnTo>
                  <a:pt x="1523409" y="1528969"/>
                </a:lnTo>
                <a:lnTo>
                  <a:pt x="0" y="1528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4" name="Picture 14"/>
          <p:cNvPicPr>
            <a:picLocks noChangeAspect="1"/>
          </p:cNvPicPr>
          <p:nvPr/>
        </p:nvPicPr>
        <p:blipFill>
          <a:blip r:embed="rId16"/>
          <a:srcRect/>
          <a:stretch>
            <a:fillRect/>
          </a:stretch>
        </p:blipFill>
        <p:spPr>
          <a:xfrm>
            <a:off x="8309244" y="9292998"/>
            <a:ext cx="1669512" cy="350598"/>
          </a:xfrm>
          <a:prstGeom prst="rect">
            <a:avLst/>
          </a:prstGeom>
        </p:spPr>
      </p:pic>
      <p:sp>
        <p:nvSpPr>
          <p:cNvPr id="15" name="TextBox 15"/>
          <p:cNvSpPr txBox="1"/>
          <p:nvPr/>
        </p:nvSpPr>
        <p:spPr>
          <a:xfrm>
            <a:off x="4965817" y="8537348"/>
            <a:ext cx="8356365" cy="755650"/>
          </a:xfrm>
          <a:prstGeom prst="rect">
            <a:avLst/>
          </a:prstGeom>
        </p:spPr>
        <p:txBody>
          <a:bodyPr lIns="0" tIns="0" rIns="0" bIns="0" rtlCol="0" anchor="t">
            <a:spAutoFit/>
          </a:bodyPr>
          <a:lstStyle/>
          <a:p>
            <a:pPr algn="ctr">
              <a:lnSpc>
                <a:spcPts val="5599"/>
              </a:lnSpc>
              <a:spcBef>
                <a:spcPct val="0"/>
              </a:spcBef>
            </a:pPr>
            <a:r>
              <a:rPr lang="en-US" sz="3999" spc="399">
                <a:solidFill>
                  <a:srgbClr val="F1E6B8"/>
                </a:solidFill>
                <a:latin typeface="Times New Roman Condensed"/>
              </a:rPr>
              <a:t>21010014 - Mầu Thị Phương Anh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7191958">
            <a:off x="-2335266" y="-1105501"/>
            <a:ext cx="5706527" cy="6402357"/>
          </a:xfrm>
          <a:custGeom>
            <a:avLst/>
            <a:gdLst/>
            <a:ahLst/>
            <a:cxnLst/>
            <a:rect l="l" t="t" r="r" b="b"/>
            <a:pathLst>
              <a:path w="5706527" h="6402357">
                <a:moveTo>
                  <a:pt x="0" y="0"/>
                </a:moveTo>
                <a:lnTo>
                  <a:pt x="5706527" y="0"/>
                </a:lnTo>
                <a:lnTo>
                  <a:pt x="5706527" y="6402357"/>
                </a:lnTo>
                <a:lnTo>
                  <a:pt x="0" y="640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8514059">
            <a:off x="14406037" y="-2012930"/>
            <a:ext cx="5706527" cy="6402357"/>
          </a:xfrm>
          <a:custGeom>
            <a:avLst/>
            <a:gdLst/>
            <a:ahLst/>
            <a:cxnLst/>
            <a:rect l="l" t="t" r="r" b="b"/>
            <a:pathLst>
              <a:path w="5706527" h="6402357">
                <a:moveTo>
                  <a:pt x="0" y="0"/>
                </a:moveTo>
                <a:lnTo>
                  <a:pt x="5706526" y="0"/>
                </a:lnTo>
                <a:lnTo>
                  <a:pt x="5706526" y="6402357"/>
                </a:lnTo>
                <a:lnTo>
                  <a:pt x="0" y="640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028700" y="304010"/>
            <a:ext cx="15722625" cy="4839489"/>
            <a:chOff x="0" y="0"/>
            <a:chExt cx="5496221" cy="1458085"/>
          </a:xfrm>
        </p:grpSpPr>
        <p:sp>
          <p:nvSpPr>
            <p:cNvPr id="5" name="Freeform 5"/>
            <p:cNvSpPr/>
            <p:nvPr/>
          </p:nvSpPr>
          <p:spPr>
            <a:xfrm>
              <a:off x="0" y="-1270"/>
              <a:ext cx="5497491" cy="1456815"/>
            </a:xfrm>
            <a:custGeom>
              <a:avLst/>
              <a:gdLst/>
              <a:ahLst/>
              <a:cxnLst/>
              <a:rect l="l" t="t" r="r" b="b"/>
              <a:pathLst>
                <a:path w="5497491" h="1456815">
                  <a:moveTo>
                    <a:pt x="5486061" y="27940"/>
                  </a:moveTo>
                  <a:cubicBezTo>
                    <a:pt x="5477171" y="24130"/>
                    <a:pt x="5468281" y="21590"/>
                    <a:pt x="5459391" y="21590"/>
                  </a:cubicBezTo>
                  <a:cubicBezTo>
                    <a:pt x="5432721" y="20320"/>
                    <a:pt x="5351665" y="20320"/>
                    <a:pt x="5260925" y="17780"/>
                  </a:cubicBezTo>
                  <a:cubicBezTo>
                    <a:pt x="5053519" y="12700"/>
                    <a:pt x="4850434" y="6350"/>
                    <a:pt x="4643028" y="3810"/>
                  </a:cubicBezTo>
                  <a:cubicBezTo>
                    <a:pt x="4474511" y="1270"/>
                    <a:pt x="4310315" y="3810"/>
                    <a:pt x="4141798" y="2540"/>
                  </a:cubicBezTo>
                  <a:cubicBezTo>
                    <a:pt x="4068341" y="2540"/>
                    <a:pt x="3994885" y="0"/>
                    <a:pt x="3921429" y="2540"/>
                  </a:cubicBezTo>
                  <a:cubicBezTo>
                    <a:pt x="3744270" y="10160"/>
                    <a:pt x="3567111" y="11430"/>
                    <a:pt x="3385631" y="8890"/>
                  </a:cubicBezTo>
                  <a:cubicBezTo>
                    <a:pt x="3294890" y="7620"/>
                    <a:pt x="3204150" y="7620"/>
                    <a:pt x="3113411" y="7620"/>
                  </a:cubicBezTo>
                  <a:cubicBezTo>
                    <a:pt x="2949214" y="7620"/>
                    <a:pt x="2785018" y="7620"/>
                    <a:pt x="2620822" y="6350"/>
                  </a:cubicBezTo>
                  <a:cubicBezTo>
                    <a:pt x="2447984" y="5080"/>
                    <a:pt x="745528" y="2540"/>
                    <a:pt x="577011" y="1270"/>
                  </a:cubicBezTo>
                  <a:cubicBezTo>
                    <a:pt x="438740" y="0"/>
                    <a:pt x="304790" y="1270"/>
                    <a:pt x="166520" y="1270"/>
                  </a:cubicBezTo>
                  <a:cubicBezTo>
                    <a:pt x="71459" y="1270"/>
                    <a:pt x="33020" y="3810"/>
                    <a:pt x="5080" y="5080"/>
                  </a:cubicBezTo>
                  <a:cubicBezTo>
                    <a:pt x="3810" y="5080"/>
                    <a:pt x="2540" y="7620"/>
                    <a:pt x="0" y="8890"/>
                  </a:cubicBezTo>
                  <a:cubicBezTo>
                    <a:pt x="1270" y="21590"/>
                    <a:pt x="3810" y="34290"/>
                    <a:pt x="5080" y="46990"/>
                  </a:cubicBezTo>
                  <a:cubicBezTo>
                    <a:pt x="15240" y="109799"/>
                    <a:pt x="16510" y="170666"/>
                    <a:pt x="17780" y="230465"/>
                  </a:cubicBezTo>
                  <a:cubicBezTo>
                    <a:pt x="19050" y="291332"/>
                    <a:pt x="17780" y="352199"/>
                    <a:pt x="16510" y="414134"/>
                  </a:cubicBezTo>
                  <a:cubicBezTo>
                    <a:pt x="15240" y="477137"/>
                    <a:pt x="2540" y="1138132"/>
                    <a:pt x="2540" y="1201135"/>
                  </a:cubicBezTo>
                  <a:cubicBezTo>
                    <a:pt x="2540" y="1263069"/>
                    <a:pt x="1270" y="1325004"/>
                    <a:pt x="0" y="1386939"/>
                  </a:cubicBezTo>
                  <a:cubicBezTo>
                    <a:pt x="0" y="1402205"/>
                    <a:pt x="3810" y="1412365"/>
                    <a:pt x="15240" y="1417445"/>
                  </a:cubicBezTo>
                  <a:cubicBezTo>
                    <a:pt x="22860" y="1421255"/>
                    <a:pt x="31750" y="1423795"/>
                    <a:pt x="40640" y="1425065"/>
                  </a:cubicBezTo>
                  <a:cubicBezTo>
                    <a:pt x="162199" y="1430145"/>
                    <a:pt x="326395" y="1433955"/>
                    <a:pt x="490591" y="1439035"/>
                  </a:cubicBezTo>
                  <a:cubicBezTo>
                    <a:pt x="581331" y="1441575"/>
                    <a:pt x="672071" y="1446655"/>
                    <a:pt x="762811" y="1447925"/>
                  </a:cubicBezTo>
                  <a:cubicBezTo>
                    <a:pt x="914045" y="1450465"/>
                    <a:pt x="2599217" y="1451735"/>
                    <a:pt x="2750450" y="1453005"/>
                  </a:cubicBezTo>
                  <a:cubicBezTo>
                    <a:pt x="2772055" y="1453005"/>
                    <a:pt x="2793660" y="1453005"/>
                    <a:pt x="2815265" y="1453005"/>
                  </a:cubicBezTo>
                  <a:cubicBezTo>
                    <a:pt x="2918968" y="1453005"/>
                    <a:pt x="3026991" y="1451735"/>
                    <a:pt x="3130694" y="1451735"/>
                  </a:cubicBezTo>
                  <a:cubicBezTo>
                    <a:pt x="3251681" y="1451735"/>
                    <a:pt x="3368346" y="1453005"/>
                    <a:pt x="3489333" y="1453005"/>
                  </a:cubicBezTo>
                  <a:cubicBezTo>
                    <a:pt x="3666492" y="1453005"/>
                    <a:pt x="3847972" y="1453005"/>
                    <a:pt x="4025132" y="1453005"/>
                  </a:cubicBezTo>
                  <a:cubicBezTo>
                    <a:pt x="4189328" y="1453005"/>
                    <a:pt x="4353524" y="1454275"/>
                    <a:pt x="4517720" y="1455545"/>
                  </a:cubicBezTo>
                  <a:cubicBezTo>
                    <a:pt x="4591177" y="1455545"/>
                    <a:pt x="4668954" y="1456815"/>
                    <a:pt x="4742410" y="1456815"/>
                  </a:cubicBezTo>
                  <a:cubicBezTo>
                    <a:pt x="4980062" y="1455545"/>
                    <a:pt x="5213394" y="1449195"/>
                    <a:pt x="5436531" y="1449195"/>
                  </a:cubicBezTo>
                  <a:cubicBezTo>
                    <a:pt x="5440341" y="1449195"/>
                    <a:pt x="5445421" y="1446655"/>
                    <a:pt x="5449231" y="1444115"/>
                  </a:cubicBezTo>
                  <a:cubicBezTo>
                    <a:pt x="5454311" y="1440305"/>
                    <a:pt x="5456851" y="1433955"/>
                    <a:pt x="5459391" y="1431415"/>
                  </a:cubicBezTo>
                  <a:cubicBezTo>
                    <a:pt x="5460661" y="1379464"/>
                    <a:pt x="5461931" y="1334615"/>
                    <a:pt x="5463201" y="1289766"/>
                  </a:cubicBezTo>
                  <a:cubicBezTo>
                    <a:pt x="5464471" y="1220356"/>
                    <a:pt x="5474631" y="554022"/>
                    <a:pt x="5475901" y="484612"/>
                  </a:cubicBezTo>
                  <a:cubicBezTo>
                    <a:pt x="5475901" y="442966"/>
                    <a:pt x="5477171" y="401320"/>
                    <a:pt x="5478441" y="359674"/>
                  </a:cubicBezTo>
                  <a:cubicBezTo>
                    <a:pt x="5479711" y="314825"/>
                    <a:pt x="5480981" y="269975"/>
                    <a:pt x="5483521" y="225126"/>
                  </a:cubicBezTo>
                  <a:cubicBezTo>
                    <a:pt x="5484791" y="198430"/>
                    <a:pt x="5484791" y="170666"/>
                    <a:pt x="5489871" y="143970"/>
                  </a:cubicBezTo>
                  <a:cubicBezTo>
                    <a:pt x="5494951" y="111934"/>
                    <a:pt x="5497491" y="80967"/>
                    <a:pt x="5496221" y="44450"/>
                  </a:cubicBezTo>
                  <a:cubicBezTo>
                    <a:pt x="5496221" y="38100"/>
                    <a:pt x="5492411" y="30480"/>
                    <a:pt x="5486061" y="27940"/>
                  </a:cubicBezTo>
                  <a:close/>
                </a:path>
              </a:pathLst>
            </a:custGeom>
            <a:solidFill>
              <a:srgbClr val="63659B"/>
            </a:solidFill>
          </p:spPr>
        </p:sp>
      </p:grpSp>
      <p:sp>
        <p:nvSpPr>
          <p:cNvPr id="6" name="Freeform 6"/>
          <p:cNvSpPr/>
          <p:nvPr/>
        </p:nvSpPr>
        <p:spPr>
          <a:xfrm>
            <a:off x="17259300" y="9258300"/>
            <a:ext cx="1254444" cy="1329212"/>
          </a:xfrm>
          <a:custGeom>
            <a:avLst/>
            <a:gdLst/>
            <a:ahLst/>
            <a:cxnLst/>
            <a:rect l="l" t="t" r="r" b="b"/>
            <a:pathLst>
              <a:path w="1254444" h="1329212">
                <a:moveTo>
                  <a:pt x="0" y="0"/>
                </a:moveTo>
                <a:lnTo>
                  <a:pt x="1254444" y="0"/>
                </a:lnTo>
                <a:lnTo>
                  <a:pt x="1254444" y="1329212"/>
                </a:lnTo>
                <a:lnTo>
                  <a:pt x="0" y="13292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18691">
            <a:off x="-3340509" y="7214385"/>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908590" y="5143500"/>
            <a:ext cx="8379410" cy="5158035"/>
          </a:xfrm>
          <a:custGeom>
            <a:avLst/>
            <a:gdLst/>
            <a:ahLst/>
            <a:cxnLst/>
            <a:rect l="l" t="t" r="r" b="b"/>
            <a:pathLst>
              <a:path w="8379410" h="5158035">
                <a:moveTo>
                  <a:pt x="0" y="0"/>
                </a:moveTo>
                <a:lnTo>
                  <a:pt x="8379410" y="0"/>
                </a:lnTo>
                <a:lnTo>
                  <a:pt x="8379410" y="5158035"/>
                </a:lnTo>
                <a:lnTo>
                  <a:pt x="0" y="5158035"/>
                </a:lnTo>
                <a:lnTo>
                  <a:pt x="0" y="0"/>
                </a:lnTo>
                <a:close/>
              </a:path>
            </a:pathLst>
          </a:custGeom>
          <a:blipFill>
            <a:blip r:embed="rId10"/>
            <a:stretch>
              <a:fillRect/>
            </a:stretch>
          </a:blipFill>
        </p:spPr>
      </p:sp>
      <p:sp>
        <p:nvSpPr>
          <p:cNvPr id="9" name="TextBox 9"/>
          <p:cNvSpPr txBox="1"/>
          <p:nvPr/>
        </p:nvSpPr>
        <p:spPr>
          <a:xfrm>
            <a:off x="1752600" y="722908"/>
            <a:ext cx="13846733" cy="4039567"/>
          </a:xfrm>
          <a:prstGeom prst="rect">
            <a:avLst/>
          </a:prstGeom>
        </p:spPr>
        <p:txBody>
          <a:bodyPr lIns="0" tIns="0" rIns="0" bIns="0" rtlCol="0" anchor="t">
            <a:spAutoFit/>
          </a:bodyPr>
          <a:lstStyle/>
          <a:p>
            <a:pPr algn="just">
              <a:lnSpc>
                <a:spcPct val="150000"/>
              </a:lnSpc>
            </a:pPr>
            <a:r>
              <a:rPr lang="en-US" sz="3500" b="1" spc="-17" dirty="0" err="1">
                <a:solidFill>
                  <a:srgbClr val="EBE2D5"/>
                </a:solidFill>
                <a:latin typeface="Times New Roman"/>
              </a:rPr>
              <a:t>Bài</a:t>
            </a:r>
            <a:r>
              <a:rPr lang="en-US" sz="3500" b="1" spc="-17" dirty="0">
                <a:solidFill>
                  <a:srgbClr val="EBE2D5"/>
                </a:solidFill>
                <a:latin typeface="Times New Roman"/>
              </a:rPr>
              <a:t> 2.</a:t>
            </a:r>
            <a:r>
              <a:rPr lang="en-US" sz="3500" spc="-17" dirty="0">
                <a:solidFill>
                  <a:srgbClr val="EBE2D5"/>
                </a:solidFill>
                <a:latin typeface="Times New Roman"/>
              </a:rPr>
              <a:t>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sin </a:t>
            </a:r>
            <a:r>
              <a:rPr lang="en-US" sz="3500" spc="-17" dirty="0" err="1">
                <a:solidFill>
                  <a:srgbClr val="EBE2D5"/>
                </a:solidFill>
                <a:latin typeface="Times New Roman"/>
              </a:rPr>
              <a:t>đang</a:t>
            </a:r>
            <a:r>
              <a:rPr lang="en-US" sz="3500" spc="-17" dirty="0">
                <a:solidFill>
                  <a:srgbClr val="EBE2D5"/>
                </a:solidFill>
                <a:latin typeface="Times New Roman"/>
              </a:rPr>
              <a:t> </a:t>
            </a:r>
            <a:r>
              <a:rPr lang="en-US" sz="3500" spc="-17" dirty="0" err="1">
                <a:solidFill>
                  <a:srgbClr val="EBE2D5"/>
                </a:solidFill>
                <a:latin typeface="Times New Roman"/>
              </a:rPr>
              <a:t>lan</a:t>
            </a:r>
            <a:r>
              <a:rPr lang="en-US" sz="3500" spc="-17" dirty="0">
                <a:solidFill>
                  <a:srgbClr val="EBE2D5"/>
                </a:solidFill>
                <a:latin typeface="Times New Roman"/>
              </a:rPr>
              <a:t> </a:t>
            </a:r>
            <a:r>
              <a:rPr lang="en-US" sz="3500" spc="-17" dirty="0" err="1">
                <a:solidFill>
                  <a:srgbClr val="EBE2D5"/>
                </a:solidFill>
                <a:latin typeface="Times New Roman"/>
              </a:rPr>
              <a:t>truyền</a:t>
            </a:r>
            <a:r>
              <a:rPr lang="en-US" sz="3500" spc="-17" dirty="0">
                <a:solidFill>
                  <a:srgbClr val="EBE2D5"/>
                </a:solidFill>
                <a:latin typeface="Times New Roman"/>
              </a:rPr>
              <a:t> </a:t>
            </a:r>
            <a:r>
              <a:rPr lang="en-US" sz="3500" spc="-17" dirty="0" err="1">
                <a:solidFill>
                  <a:srgbClr val="EBE2D5"/>
                </a:solidFill>
                <a:latin typeface="Times New Roman"/>
              </a:rPr>
              <a:t>từ</a:t>
            </a:r>
            <a:r>
              <a:rPr lang="en-US" sz="3500" spc="-17" dirty="0">
                <a:solidFill>
                  <a:srgbClr val="EBE2D5"/>
                </a:solidFill>
                <a:latin typeface="Times New Roman"/>
              </a:rPr>
              <a:t> </a:t>
            </a:r>
            <a:r>
              <a:rPr lang="en-US" sz="3500" spc="-17" dirty="0" err="1">
                <a:solidFill>
                  <a:srgbClr val="EBE2D5"/>
                </a:solidFill>
                <a:latin typeface="Times New Roman"/>
              </a:rPr>
              <a:t>trái</a:t>
            </a:r>
            <a:r>
              <a:rPr lang="en-US" sz="3500" spc="-17" dirty="0">
                <a:solidFill>
                  <a:srgbClr val="EBE2D5"/>
                </a:solidFill>
                <a:latin typeface="Times New Roman"/>
              </a:rPr>
              <a:t> sang </a:t>
            </a:r>
            <a:r>
              <a:rPr lang="en-US" sz="3500" spc="-17" dirty="0" err="1">
                <a:solidFill>
                  <a:srgbClr val="EBE2D5"/>
                </a:solidFill>
                <a:latin typeface="Times New Roman"/>
              </a:rPr>
              <a:t>phải</a:t>
            </a:r>
            <a:r>
              <a:rPr lang="en-US" sz="3500" spc="-17" dirty="0">
                <a:solidFill>
                  <a:srgbClr val="EBE2D5"/>
                </a:solidFill>
                <a:latin typeface="Times New Roman"/>
              </a:rPr>
              <a:t> </a:t>
            </a:r>
            <a:r>
              <a:rPr lang="en-US" sz="3500" spc="-17" dirty="0" err="1">
                <a:solidFill>
                  <a:srgbClr val="EBE2D5"/>
                </a:solidFill>
                <a:latin typeface="Times New Roman"/>
              </a:rPr>
              <a:t>trên</a:t>
            </a:r>
            <a:r>
              <a:rPr lang="en-US" sz="3500" spc="-17" dirty="0">
                <a:solidFill>
                  <a:srgbClr val="EBE2D5"/>
                </a:solidFill>
                <a:latin typeface="Times New Roman"/>
              </a:rPr>
              <a:t>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dây</a:t>
            </a:r>
            <a:r>
              <a:rPr lang="en-US" sz="3500" spc="-17" dirty="0">
                <a:solidFill>
                  <a:srgbClr val="EBE2D5"/>
                </a:solidFill>
                <a:latin typeface="Times New Roman"/>
              </a:rPr>
              <a:t> </a:t>
            </a:r>
            <a:r>
              <a:rPr lang="en-US" sz="3500" spc="-17" dirty="0" err="1">
                <a:solidFill>
                  <a:srgbClr val="EBE2D5"/>
                </a:solidFill>
                <a:latin typeface="Times New Roman"/>
              </a:rPr>
              <a:t>dài</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14.1 </a:t>
            </a:r>
            <a:r>
              <a:rPr lang="en-US" sz="3500" spc="-17" dirty="0" err="1">
                <a:solidFill>
                  <a:srgbClr val="EBE2D5"/>
                </a:solidFill>
                <a:latin typeface="Times New Roman"/>
              </a:rPr>
              <a:t>là</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a:t>
            </a:r>
            <a:r>
              <a:rPr lang="en-US" sz="3500" spc="-17" dirty="0" err="1">
                <a:solidFill>
                  <a:srgbClr val="EBE2D5"/>
                </a:solidFill>
                <a:latin typeface="Times New Roman"/>
              </a:rPr>
              <a:t>ảnh</a:t>
            </a:r>
            <a:r>
              <a:rPr lang="en-US" sz="3500" spc="-17" dirty="0">
                <a:solidFill>
                  <a:srgbClr val="EBE2D5"/>
                </a:solidFill>
                <a:latin typeface="Times New Roman"/>
              </a:rPr>
              <a:t> </a:t>
            </a:r>
            <a:r>
              <a:rPr lang="en-US" sz="3500" spc="-17" dirty="0" err="1">
                <a:solidFill>
                  <a:srgbClr val="EBE2D5"/>
                </a:solidFill>
                <a:latin typeface="Times New Roman"/>
              </a:rPr>
              <a:t>của</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ở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thời</a:t>
            </a:r>
            <a:r>
              <a:rPr lang="en-US" sz="3500" spc="-17" dirty="0">
                <a:solidFill>
                  <a:srgbClr val="EBE2D5"/>
                </a:solidFill>
                <a:latin typeface="Times New Roman"/>
              </a:rPr>
              <a:t> </a:t>
            </a:r>
            <a:r>
              <a:rPr lang="en-US" sz="3500" spc="-17" dirty="0" err="1">
                <a:solidFill>
                  <a:srgbClr val="EBE2D5"/>
                </a:solidFill>
                <a:latin typeface="Times New Roman"/>
              </a:rPr>
              <a:t>điểm</a:t>
            </a:r>
            <a:r>
              <a:rPr lang="en-US" sz="3500" spc="-17" dirty="0">
                <a:solidFill>
                  <a:srgbClr val="EBE2D5"/>
                </a:solidFill>
                <a:latin typeface="Times New Roman"/>
              </a:rPr>
              <a:t> </a:t>
            </a:r>
            <a:r>
              <a:rPr lang="en-US" sz="3500" spc="-17" dirty="0" err="1">
                <a:solidFill>
                  <a:srgbClr val="EBE2D5"/>
                </a:solidFill>
                <a:latin typeface="Times New Roman"/>
              </a:rPr>
              <a:t>xét</a:t>
            </a:r>
            <a:r>
              <a:rPr lang="en-US" sz="3500" spc="-17" dirty="0">
                <a:solidFill>
                  <a:srgbClr val="EBE2D5"/>
                </a:solidFill>
                <a:latin typeface="Times New Roman"/>
              </a:rPr>
              <a:t>. Cho </a:t>
            </a:r>
            <a:r>
              <a:rPr lang="en-US" sz="3500" spc="-17" dirty="0" err="1">
                <a:solidFill>
                  <a:srgbClr val="EBE2D5"/>
                </a:solidFill>
                <a:latin typeface="Times New Roman"/>
              </a:rPr>
              <a:t>biết</a:t>
            </a:r>
            <a:r>
              <a:rPr lang="en-US" sz="3500" spc="-17" dirty="0">
                <a:solidFill>
                  <a:srgbClr val="EBE2D5"/>
                </a:solidFill>
                <a:latin typeface="Times New Roman"/>
              </a:rPr>
              <a:t> </a:t>
            </a:r>
            <a:r>
              <a:rPr lang="en-US" sz="3500" spc="-17" dirty="0" err="1">
                <a:solidFill>
                  <a:srgbClr val="EBE2D5"/>
                </a:solidFill>
                <a:latin typeface="Times New Roman"/>
              </a:rPr>
              <a:t>tốc</a:t>
            </a:r>
            <a:r>
              <a:rPr lang="en-US" sz="3500" spc="-17" dirty="0">
                <a:solidFill>
                  <a:srgbClr val="EBE2D5"/>
                </a:solidFill>
                <a:latin typeface="Times New Roman"/>
              </a:rPr>
              <a:t> </a:t>
            </a:r>
            <a:r>
              <a:rPr lang="en-US" sz="3500" spc="-17" dirty="0" err="1">
                <a:solidFill>
                  <a:srgbClr val="EBE2D5"/>
                </a:solidFill>
                <a:latin typeface="Times New Roman"/>
              </a:rPr>
              <a:t>độ</a:t>
            </a:r>
            <a:r>
              <a:rPr lang="en-US" sz="3500" spc="-17" dirty="0">
                <a:solidFill>
                  <a:srgbClr val="EBE2D5"/>
                </a:solidFill>
                <a:latin typeface="Times New Roman"/>
              </a:rPr>
              <a:t> </a:t>
            </a:r>
            <a:r>
              <a:rPr lang="en-US" sz="3500" spc="-17" dirty="0" err="1">
                <a:solidFill>
                  <a:srgbClr val="EBE2D5"/>
                </a:solidFill>
                <a:latin typeface="Times New Roman"/>
              </a:rPr>
              <a:t>truyền</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v = 1 m/s </a:t>
            </a:r>
          </a:p>
          <a:p>
            <a:pPr algn="just">
              <a:lnSpc>
                <a:spcPct val="150000"/>
              </a:lnSpc>
            </a:pPr>
            <a:r>
              <a:rPr lang="en-US" sz="3500" spc="-17" dirty="0">
                <a:solidFill>
                  <a:srgbClr val="EBE2D5"/>
                </a:solidFill>
                <a:latin typeface="Times New Roman"/>
              </a:rPr>
              <a:t>a. </a:t>
            </a:r>
            <a:r>
              <a:rPr lang="en-US" sz="3500" spc="-17" dirty="0" err="1">
                <a:solidFill>
                  <a:srgbClr val="EBE2D5"/>
                </a:solidFill>
                <a:latin typeface="Times New Roman"/>
              </a:rPr>
              <a:t>Tính</a:t>
            </a:r>
            <a:r>
              <a:rPr lang="en-US" sz="3500" spc="-17" dirty="0">
                <a:solidFill>
                  <a:srgbClr val="EBE2D5"/>
                </a:solidFill>
                <a:latin typeface="Times New Roman"/>
              </a:rPr>
              <a:t> </a:t>
            </a:r>
            <a:r>
              <a:rPr lang="en-US" sz="3500" spc="-17" dirty="0" err="1">
                <a:solidFill>
                  <a:srgbClr val="EBE2D5"/>
                </a:solidFill>
                <a:latin typeface="Times New Roman"/>
              </a:rPr>
              <a:t>tần</a:t>
            </a:r>
            <a:r>
              <a:rPr lang="en-US" sz="3500" spc="-17" dirty="0">
                <a:solidFill>
                  <a:srgbClr val="EBE2D5"/>
                </a:solidFill>
                <a:latin typeface="Times New Roman"/>
              </a:rPr>
              <a:t> </a:t>
            </a:r>
            <a:r>
              <a:rPr lang="en-US" sz="3500" spc="-17" dirty="0" err="1">
                <a:solidFill>
                  <a:srgbClr val="EBE2D5"/>
                </a:solidFill>
                <a:latin typeface="Times New Roman"/>
              </a:rPr>
              <a:t>số</a:t>
            </a:r>
            <a:r>
              <a:rPr lang="en-US" sz="3500" spc="-17" dirty="0">
                <a:solidFill>
                  <a:srgbClr val="EBE2D5"/>
                </a:solidFill>
                <a:latin typeface="Times New Roman"/>
              </a:rPr>
              <a:t> </a:t>
            </a:r>
            <a:r>
              <a:rPr lang="en-US" sz="3500" spc="-17" dirty="0" err="1">
                <a:solidFill>
                  <a:srgbClr val="EBE2D5"/>
                </a:solidFill>
                <a:latin typeface="Times New Roman"/>
              </a:rPr>
              <a:t>của</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p>
          <a:p>
            <a:pPr marL="0" lvl="0" indent="0" algn="just">
              <a:lnSpc>
                <a:spcPct val="150000"/>
              </a:lnSpc>
              <a:spcBef>
                <a:spcPct val="0"/>
              </a:spcBef>
            </a:pPr>
            <a:r>
              <a:rPr lang="en-US" sz="3500" spc="-17" dirty="0">
                <a:solidFill>
                  <a:srgbClr val="EBE2D5"/>
                </a:solidFill>
                <a:latin typeface="Times New Roman"/>
              </a:rPr>
              <a:t>b. </a:t>
            </a:r>
            <a:r>
              <a:rPr lang="en-US" sz="3500" spc="-17" dirty="0" err="1">
                <a:solidFill>
                  <a:srgbClr val="EBE2D5"/>
                </a:solidFill>
                <a:latin typeface="Times New Roman"/>
              </a:rPr>
              <a:t>Hỏi</a:t>
            </a:r>
            <a:r>
              <a:rPr lang="en-US" sz="3500" spc="-17" dirty="0">
                <a:solidFill>
                  <a:srgbClr val="EBE2D5"/>
                </a:solidFill>
                <a:latin typeface="Times New Roman"/>
              </a:rPr>
              <a:t> </a:t>
            </a:r>
            <a:r>
              <a:rPr lang="en-US" sz="3500" spc="-17" dirty="0" err="1">
                <a:solidFill>
                  <a:srgbClr val="EBE2D5"/>
                </a:solidFill>
                <a:latin typeface="Times New Roman"/>
              </a:rPr>
              <a:t>điểm</a:t>
            </a:r>
            <a:r>
              <a:rPr lang="en-US" sz="3500" spc="-17" dirty="0">
                <a:solidFill>
                  <a:srgbClr val="EBE2D5"/>
                </a:solidFill>
                <a:latin typeface="Times New Roman"/>
              </a:rPr>
              <a:t> P, Q </a:t>
            </a:r>
            <a:r>
              <a:rPr lang="en-US" sz="3500" spc="-17" dirty="0" err="1">
                <a:solidFill>
                  <a:srgbClr val="EBE2D5"/>
                </a:solidFill>
                <a:latin typeface="Times New Roman"/>
              </a:rPr>
              <a:t>và</a:t>
            </a:r>
            <a:r>
              <a:rPr lang="en-US" sz="3500" spc="-17" dirty="0">
                <a:solidFill>
                  <a:srgbClr val="EBE2D5"/>
                </a:solidFill>
                <a:latin typeface="Times New Roman"/>
              </a:rPr>
              <a:t> O </a:t>
            </a:r>
            <a:r>
              <a:rPr lang="en-US" sz="3500" spc="-17" dirty="0" err="1">
                <a:solidFill>
                  <a:srgbClr val="EBE2D5"/>
                </a:solidFill>
                <a:latin typeface="Times New Roman"/>
              </a:rPr>
              <a:t>đang</a:t>
            </a:r>
            <a:r>
              <a:rPr lang="en-US" sz="3500" spc="-17" dirty="0">
                <a:solidFill>
                  <a:srgbClr val="EBE2D5"/>
                </a:solidFill>
                <a:latin typeface="Times New Roman"/>
              </a:rPr>
              <a:t> </a:t>
            </a:r>
            <a:r>
              <a:rPr lang="en-US" sz="3500" spc="-17" dirty="0" err="1">
                <a:solidFill>
                  <a:srgbClr val="EBE2D5"/>
                </a:solidFill>
                <a:latin typeface="Times New Roman"/>
              </a:rPr>
              <a:t>chuyển</a:t>
            </a:r>
            <a:r>
              <a:rPr lang="en-US" sz="3500" spc="-17" dirty="0">
                <a:solidFill>
                  <a:srgbClr val="EBE2D5"/>
                </a:solidFill>
                <a:latin typeface="Times New Roman"/>
              </a:rPr>
              <a:t> </a:t>
            </a:r>
            <a:r>
              <a:rPr lang="en-US" sz="3500" spc="-17" dirty="0" err="1">
                <a:solidFill>
                  <a:srgbClr val="EBE2D5"/>
                </a:solidFill>
                <a:latin typeface="Times New Roman"/>
              </a:rPr>
              <a:t>động</a:t>
            </a:r>
            <a:r>
              <a:rPr lang="en-US" sz="3500" spc="-17" dirty="0">
                <a:solidFill>
                  <a:srgbClr val="EBE2D5"/>
                </a:solidFill>
                <a:latin typeface="Times New Roman"/>
              </a:rPr>
              <a:t> </a:t>
            </a:r>
            <a:r>
              <a:rPr lang="en-US" sz="3500" spc="-17" dirty="0" err="1">
                <a:solidFill>
                  <a:srgbClr val="EBE2D5"/>
                </a:solidFill>
                <a:latin typeface="Times New Roman"/>
              </a:rPr>
              <a:t>lên</a:t>
            </a:r>
            <a:r>
              <a:rPr lang="en-US" sz="3500" spc="-17" dirty="0">
                <a:solidFill>
                  <a:srgbClr val="EBE2D5"/>
                </a:solidFill>
                <a:latin typeface="Times New Roman"/>
              </a:rPr>
              <a:t> hay </a:t>
            </a:r>
            <a:r>
              <a:rPr lang="en-US" sz="3500" spc="-17" dirty="0" err="1">
                <a:solidFill>
                  <a:srgbClr val="EBE2D5"/>
                </a:solidFill>
                <a:latin typeface="Times New Roman"/>
              </a:rPr>
              <a:t>xuống</a:t>
            </a:r>
            <a:r>
              <a:rPr lang="en-US" sz="3500" spc="-17" dirty="0">
                <a:solidFill>
                  <a:srgbClr val="EBE2D5"/>
                </a:solidFill>
                <a:latin typeface="Times New Roman"/>
              </a:rPr>
              <a:t> </a:t>
            </a:r>
          </a:p>
        </p:txBody>
      </p:sp>
      <mc:AlternateContent xmlns:mc="http://schemas.openxmlformats.org/markup-compatibility/2006" xmlns:a14="http://schemas.microsoft.com/office/drawing/2010/main">
        <mc:Choice Requires="a14">
          <p:sp>
            <p:nvSpPr>
              <p:cNvPr id="10" name="TextBox 10"/>
              <p:cNvSpPr txBox="1"/>
              <p:nvPr/>
            </p:nvSpPr>
            <p:spPr>
              <a:xfrm>
                <a:off x="1028700" y="5529914"/>
                <a:ext cx="8879890" cy="2823017"/>
              </a:xfrm>
              <a:prstGeom prst="rect">
                <a:avLst/>
              </a:prstGeom>
            </p:spPr>
            <p:txBody>
              <a:bodyPr lIns="0" tIns="0" rIns="0" bIns="0" rtlCol="0" anchor="t">
                <a:spAutoFit/>
              </a:bodyPr>
              <a:lstStyle/>
              <a:p>
                <a:pPr algn="ctr">
                  <a:lnSpc>
                    <a:spcPct val="150000"/>
                  </a:lnSpc>
                </a:pPr>
                <a:r>
                  <a:rPr lang="en-US" sz="3500" b="1" u="sng" spc="-17" dirty="0">
                    <a:solidFill>
                      <a:srgbClr val="EBE2D5"/>
                    </a:solidFill>
                    <a:latin typeface="Times New Roman" panose="02020603050405020304" pitchFamily="18" charset="0"/>
                    <a:cs typeface="Times New Roman" panose="02020603050405020304" pitchFamily="18" charset="0"/>
                  </a:rPr>
                  <a:t>Lời </a:t>
                </a:r>
                <a:r>
                  <a:rPr lang="en-US" sz="3500" b="1" u="sng" spc="-17" dirty="0" err="1">
                    <a:solidFill>
                      <a:srgbClr val="EBE2D5"/>
                    </a:solidFill>
                    <a:latin typeface="Times New Roman" panose="02020603050405020304" pitchFamily="18" charset="0"/>
                    <a:cs typeface="Times New Roman" panose="02020603050405020304" pitchFamily="18" charset="0"/>
                  </a:rPr>
                  <a:t>giải</a:t>
                </a:r>
                <a:endParaRPr lang="en-US" sz="3500" b="1" u="sng" spc="-17" dirty="0">
                  <a:solidFill>
                    <a:srgbClr val="EBE2D5"/>
                  </a:solidFill>
                  <a:latin typeface="Times New Roman" panose="02020603050405020304" pitchFamily="18" charset="0"/>
                  <a:cs typeface="Times New Roman" panose="02020603050405020304" pitchFamily="18" charset="0"/>
                </a:endParaRPr>
              </a:p>
              <a:p>
                <a:pPr algn="just">
                  <a:lnSpc>
                    <a:spcPct val="150000"/>
                  </a:lnSpc>
                </a:pPr>
                <a:r>
                  <a:rPr lang="en-US" sz="3500" spc="-17" dirty="0">
                    <a:solidFill>
                      <a:srgbClr val="EBE2D5"/>
                    </a:solidFill>
                    <a:latin typeface="Times New Roman" panose="02020603050405020304" pitchFamily="18" charset="0"/>
                    <a:cs typeface="Times New Roman" panose="02020603050405020304" pitchFamily="18" charset="0"/>
                  </a:rPr>
                  <a:t>a. </a:t>
                </a:r>
                <a:r>
                  <a:rPr lang="en-US" sz="3500" spc="-17" dirty="0" err="1">
                    <a:solidFill>
                      <a:srgbClr val="EBE2D5"/>
                    </a:solidFill>
                    <a:latin typeface="Times New Roman" panose="02020603050405020304" pitchFamily="18" charset="0"/>
                    <a:cs typeface="Times New Roman" panose="02020603050405020304" pitchFamily="18" charset="0"/>
                  </a:rPr>
                  <a:t>Từ</a:t>
                </a:r>
                <a:r>
                  <a:rPr lang="en-US" sz="3500" spc="-17" dirty="0">
                    <a:solidFill>
                      <a:srgbClr val="EBE2D5"/>
                    </a:solidFill>
                    <a:latin typeface="Times New Roman" panose="02020603050405020304" pitchFamily="18" charset="0"/>
                    <a:cs typeface="Times New Roman" panose="02020603050405020304" pitchFamily="18" charset="0"/>
                  </a:rPr>
                  <a:t> </a:t>
                </a:r>
                <a:r>
                  <a:rPr lang="en-US" sz="3500" spc="-17" dirty="0" err="1">
                    <a:solidFill>
                      <a:srgbClr val="EBE2D5"/>
                    </a:solidFill>
                    <a:latin typeface="Times New Roman" panose="02020603050405020304" pitchFamily="18" charset="0"/>
                    <a:cs typeface="Times New Roman" panose="02020603050405020304" pitchFamily="18" charset="0"/>
                  </a:rPr>
                  <a:t>đồ</a:t>
                </a:r>
                <a:r>
                  <a:rPr lang="en-US" sz="3500" spc="-17" dirty="0">
                    <a:solidFill>
                      <a:srgbClr val="EBE2D5"/>
                    </a:solidFill>
                    <a:latin typeface="Times New Roman" panose="02020603050405020304" pitchFamily="18" charset="0"/>
                    <a:cs typeface="Times New Roman" panose="02020603050405020304" pitchFamily="18" charset="0"/>
                  </a:rPr>
                  <a:t> </a:t>
                </a:r>
                <a:r>
                  <a:rPr lang="en-US" sz="3500" spc="-17" dirty="0" err="1">
                    <a:solidFill>
                      <a:srgbClr val="EBE2D5"/>
                    </a:solidFill>
                    <a:latin typeface="Times New Roman" panose="02020603050405020304" pitchFamily="18" charset="0"/>
                    <a:cs typeface="Times New Roman" panose="02020603050405020304" pitchFamily="18" charset="0"/>
                  </a:rPr>
                  <a:t>thị</a:t>
                </a:r>
                <a:r>
                  <a:rPr lang="en-US" sz="3500" spc="-17" dirty="0">
                    <a:solidFill>
                      <a:srgbClr val="EBE2D5"/>
                    </a:solidFill>
                    <a:latin typeface="Times New Roman" panose="02020603050405020304" pitchFamily="18" charset="0"/>
                    <a:cs typeface="Times New Roman" panose="02020603050405020304" pitchFamily="18" charset="0"/>
                  </a:rPr>
                  <a:t>: </a:t>
                </a:r>
                <a14:m>
                  <m:oMath xmlns:m="http://schemas.openxmlformats.org/officeDocument/2006/math">
                    <m:r>
                      <a:rPr lang="en-US" sz="3500" i="1" spc="-17">
                        <a:solidFill>
                          <a:srgbClr val="EBE2D5"/>
                        </a:solidFill>
                        <a:latin typeface="Cambria Math" panose="02040503050406030204" pitchFamily="18" charset="0"/>
                      </a:rPr>
                      <m:t>𝜆</m:t>
                    </m:r>
                  </m:oMath>
                </a14:m>
                <a:r>
                  <a:rPr lang="en-US" sz="3500" spc="-17" dirty="0">
                    <a:solidFill>
                      <a:srgbClr val="EBE2D5"/>
                    </a:solidFill>
                    <a:latin typeface="Times New Roman" panose="02020603050405020304" pitchFamily="18" charset="0"/>
                    <a:cs typeface="Times New Roman" panose="02020603050405020304" pitchFamily="18" charset="0"/>
                  </a:rPr>
                  <a:t> = 10 cm = 0,1 m </a:t>
                </a:r>
              </a:p>
              <a:p>
                <a:pPr lvl="0" algn="just">
                  <a:lnSpc>
                    <a:spcPct val="150000"/>
                  </a:lnSpc>
                  <a:spcBef>
                    <a:spcPct val="0"/>
                  </a:spcBef>
                </a:pPr>
                <a:r>
                  <a:rPr lang="en-US" sz="3500" spc="-17" dirty="0">
                    <a:solidFill>
                      <a:srgbClr val="EBE2D5"/>
                    </a:solidFill>
                    <a:latin typeface="Times New Roman" panose="02020603050405020304" pitchFamily="18" charset="0"/>
                    <a:cs typeface="Times New Roman" panose="02020603050405020304" pitchFamily="18" charset="0"/>
                  </a:rPr>
                  <a:t>   </a:t>
                </a:r>
                <a:r>
                  <a:rPr lang="en-US" sz="3500" spc="-17" dirty="0" err="1">
                    <a:solidFill>
                      <a:srgbClr val="EBE2D5"/>
                    </a:solidFill>
                    <a:latin typeface="Times New Roman" panose="02020603050405020304" pitchFamily="18" charset="0"/>
                    <a:cs typeface="Times New Roman" panose="02020603050405020304" pitchFamily="18" charset="0"/>
                  </a:rPr>
                  <a:t>Tần</a:t>
                </a:r>
                <a:r>
                  <a:rPr lang="en-US" sz="3500" spc="-17" dirty="0">
                    <a:solidFill>
                      <a:srgbClr val="EBE2D5"/>
                    </a:solidFill>
                    <a:latin typeface="Times New Roman" panose="02020603050405020304" pitchFamily="18" charset="0"/>
                    <a:cs typeface="Times New Roman" panose="02020603050405020304" pitchFamily="18" charset="0"/>
                  </a:rPr>
                  <a:t> </a:t>
                </a:r>
                <a:r>
                  <a:rPr lang="en-US" sz="3500" spc="-17" dirty="0" err="1">
                    <a:solidFill>
                      <a:srgbClr val="EBE2D5"/>
                    </a:solidFill>
                    <a:latin typeface="Times New Roman" panose="02020603050405020304" pitchFamily="18" charset="0"/>
                    <a:cs typeface="Times New Roman" panose="02020603050405020304" pitchFamily="18" charset="0"/>
                  </a:rPr>
                  <a:t>số</a:t>
                </a:r>
                <a:r>
                  <a:rPr lang="en-US" sz="3500" spc="-17" dirty="0">
                    <a:solidFill>
                      <a:srgbClr val="EBE2D5"/>
                    </a:solidFill>
                    <a:latin typeface="Times New Roman" panose="02020603050405020304" pitchFamily="18" charset="0"/>
                    <a:cs typeface="Times New Roman" panose="02020603050405020304" pitchFamily="18" charset="0"/>
                  </a:rPr>
                  <a:t> </a:t>
                </a:r>
                <a:r>
                  <a:rPr lang="en-US" sz="3500" spc="-17" dirty="0" err="1">
                    <a:solidFill>
                      <a:srgbClr val="EBE2D5"/>
                    </a:solidFill>
                    <a:latin typeface="Times New Roman" panose="02020603050405020304" pitchFamily="18" charset="0"/>
                    <a:cs typeface="Times New Roman" panose="02020603050405020304" pitchFamily="18" charset="0"/>
                  </a:rPr>
                  <a:t>của</a:t>
                </a:r>
                <a:r>
                  <a:rPr lang="en-US" sz="3500" spc="-17" dirty="0">
                    <a:solidFill>
                      <a:srgbClr val="EBE2D5"/>
                    </a:solidFill>
                    <a:latin typeface="Times New Roman" panose="02020603050405020304" pitchFamily="18" charset="0"/>
                    <a:cs typeface="Times New Roman" panose="02020603050405020304" pitchFamily="18" charset="0"/>
                  </a:rPr>
                  <a:t> </a:t>
                </a:r>
                <a:r>
                  <a:rPr lang="en-US" sz="3500" spc="-17" dirty="0" err="1">
                    <a:solidFill>
                      <a:srgbClr val="EBE2D5"/>
                    </a:solidFill>
                    <a:latin typeface="Times New Roman" panose="02020603050405020304" pitchFamily="18" charset="0"/>
                    <a:cs typeface="Times New Roman" panose="02020603050405020304" pitchFamily="18" charset="0"/>
                  </a:rPr>
                  <a:t>sóng</a:t>
                </a:r>
                <a:r>
                  <a:rPr lang="en-US" sz="3500" spc="-17" dirty="0">
                    <a:solidFill>
                      <a:srgbClr val="EBE2D5"/>
                    </a:solidFill>
                    <a:latin typeface="Times New Roman" panose="02020603050405020304" pitchFamily="18" charset="0"/>
                    <a:cs typeface="Times New Roman" panose="02020603050405020304" pitchFamily="18" charset="0"/>
                  </a:rPr>
                  <a:t>: </a:t>
                </a:r>
                <a14:m>
                  <m:oMath xmlns:m="http://schemas.openxmlformats.org/officeDocument/2006/math">
                    <m:r>
                      <a:rPr lang="en-US" sz="3500" i="1" spc="-17">
                        <a:solidFill>
                          <a:srgbClr val="EBE2D5"/>
                        </a:solidFill>
                        <a:latin typeface="Cambria Math" panose="02040503050406030204" pitchFamily="18" charset="0"/>
                      </a:rPr>
                      <m:t>𝑓</m:t>
                    </m:r>
                  </m:oMath>
                </a14:m>
                <a:r>
                  <a:rPr lang="en-US" sz="3500" spc="-17" dirty="0">
                    <a:solidFill>
                      <a:srgbClr val="EBE2D5"/>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500" i="1" spc="-17">
                            <a:solidFill>
                              <a:srgbClr val="EBE2D5"/>
                            </a:solidFill>
                            <a:latin typeface="Cambria Math" panose="02040503050406030204" pitchFamily="18" charset="0"/>
                          </a:rPr>
                        </m:ctrlPr>
                      </m:fPr>
                      <m:num>
                        <m:r>
                          <a:rPr lang="en-US" sz="3500" b="0" i="1" spc="-17" smtClean="0">
                            <a:solidFill>
                              <a:srgbClr val="EBE2D5"/>
                            </a:solidFill>
                            <a:latin typeface="Cambria Math" panose="02040503050406030204" pitchFamily="18" charset="0"/>
                          </a:rPr>
                          <m:t>𝑣</m:t>
                        </m:r>
                      </m:num>
                      <m:den>
                        <m:r>
                          <a:rPr lang="en-US" sz="3500" i="1" spc="-17">
                            <a:solidFill>
                              <a:srgbClr val="EBE2D5"/>
                            </a:solidFill>
                            <a:latin typeface="Cambria Math" panose="02040503050406030204" pitchFamily="18" charset="0"/>
                          </a:rPr>
                          <m:t>𝜆</m:t>
                        </m:r>
                      </m:den>
                    </m:f>
                  </m:oMath>
                </a14:m>
                <a:r>
                  <a:rPr lang="en-US" sz="3500" spc="-17" dirty="0">
                    <a:solidFill>
                      <a:srgbClr val="EBE2D5"/>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500" i="1" spc="-17">
                            <a:solidFill>
                              <a:srgbClr val="EBE2D5"/>
                            </a:solidFill>
                            <a:latin typeface="Cambria Math" panose="02040503050406030204" pitchFamily="18" charset="0"/>
                          </a:rPr>
                        </m:ctrlPr>
                      </m:fPr>
                      <m:num>
                        <m:r>
                          <a:rPr lang="en-US" sz="3500" b="0" i="1" spc="-17" smtClean="0">
                            <a:solidFill>
                              <a:srgbClr val="EBE2D5"/>
                            </a:solidFill>
                            <a:latin typeface="Cambria Math" panose="02040503050406030204" pitchFamily="18" charset="0"/>
                          </a:rPr>
                          <m:t>1</m:t>
                        </m:r>
                      </m:num>
                      <m:den>
                        <m:r>
                          <a:rPr lang="en-US" sz="3500" b="0" i="1" spc="-17" smtClean="0">
                            <a:solidFill>
                              <a:srgbClr val="EBE2D5"/>
                            </a:solidFill>
                            <a:latin typeface="Cambria Math" panose="02040503050406030204" pitchFamily="18" charset="0"/>
                          </a:rPr>
                          <m:t>0,1</m:t>
                        </m:r>
                      </m:den>
                    </m:f>
                  </m:oMath>
                </a14:m>
                <a:r>
                  <a:rPr lang="en-US" sz="3500" spc="-17" dirty="0">
                    <a:solidFill>
                      <a:srgbClr val="EBE2D5"/>
                    </a:solidFill>
                    <a:latin typeface="Times New Roman" panose="02020603050405020304" pitchFamily="18" charset="0"/>
                    <a:cs typeface="Times New Roman" panose="02020603050405020304" pitchFamily="18" charset="0"/>
                  </a:rPr>
                  <a:t> = 10 Hz </a:t>
                </a:r>
              </a:p>
            </p:txBody>
          </p:sp>
        </mc:Choice>
        <mc:Fallback xmlns="">
          <p:sp>
            <p:nvSpPr>
              <p:cNvPr id="10" name="TextBox 10"/>
              <p:cNvSpPr txBox="1">
                <a:spLocks noRot="1" noChangeAspect="1" noMove="1" noResize="1" noEditPoints="1" noAdjustHandles="1" noChangeArrowheads="1" noChangeShapeType="1" noTextEdit="1"/>
              </p:cNvSpPr>
              <p:nvPr/>
            </p:nvSpPr>
            <p:spPr>
              <a:xfrm>
                <a:off x="1028700" y="5529914"/>
                <a:ext cx="8879890" cy="2823017"/>
              </a:xfrm>
              <a:prstGeom prst="rect">
                <a:avLst/>
              </a:prstGeom>
              <a:blipFill>
                <a:blip r:embed="rId11"/>
                <a:stretch>
                  <a:fillRect l="-3091"/>
                </a:stretch>
              </a:blipFill>
            </p:spPr>
            <p:txBody>
              <a:bodyPr/>
              <a:lstStyle/>
              <a:p>
                <a:r>
                  <a:rPr lang="en-US">
                    <a:noFill/>
                  </a:rPr>
                  <a:t> </a:t>
                </a:r>
              </a:p>
            </p:txBody>
          </p:sp>
        </mc:Fallback>
      </mc:AlternateContent>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7191958">
            <a:off x="-2335266" y="-1105501"/>
            <a:ext cx="5706527" cy="6402357"/>
          </a:xfrm>
          <a:custGeom>
            <a:avLst/>
            <a:gdLst/>
            <a:ahLst/>
            <a:cxnLst/>
            <a:rect l="l" t="t" r="r" b="b"/>
            <a:pathLst>
              <a:path w="5706527" h="6402357">
                <a:moveTo>
                  <a:pt x="0" y="0"/>
                </a:moveTo>
                <a:lnTo>
                  <a:pt x="5706527" y="0"/>
                </a:lnTo>
                <a:lnTo>
                  <a:pt x="5706527" y="6402357"/>
                </a:lnTo>
                <a:lnTo>
                  <a:pt x="0" y="640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8514059">
            <a:off x="14406037" y="-2012930"/>
            <a:ext cx="5706527" cy="6402357"/>
          </a:xfrm>
          <a:custGeom>
            <a:avLst/>
            <a:gdLst/>
            <a:ahLst/>
            <a:cxnLst/>
            <a:rect l="l" t="t" r="r" b="b"/>
            <a:pathLst>
              <a:path w="5706527" h="6402357">
                <a:moveTo>
                  <a:pt x="0" y="0"/>
                </a:moveTo>
                <a:lnTo>
                  <a:pt x="5706526" y="0"/>
                </a:lnTo>
                <a:lnTo>
                  <a:pt x="5706526" y="6402357"/>
                </a:lnTo>
                <a:lnTo>
                  <a:pt x="0" y="640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837372" y="181616"/>
            <a:ext cx="15722625" cy="3888724"/>
            <a:chOff x="0" y="0"/>
            <a:chExt cx="5496221" cy="1288058"/>
          </a:xfrm>
        </p:grpSpPr>
        <p:sp>
          <p:nvSpPr>
            <p:cNvPr id="5" name="Freeform 5"/>
            <p:cNvSpPr/>
            <p:nvPr/>
          </p:nvSpPr>
          <p:spPr>
            <a:xfrm>
              <a:off x="0" y="-1270"/>
              <a:ext cx="5497491" cy="1286788"/>
            </a:xfrm>
            <a:custGeom>
              <a:avLst/>
              <a:gdLst/>
              <a:ahLst/>
              <a:cxnLst/>
              <a:rect l="l" t="t" r="r" b="b"/>
              <a:pathLst>
                <a:path w="5497491" h="1286788">
                  <a:moveTo>
                    <a:pt x="5486061" y="27940"/>
                  </a:moveTo>
                  <a:cubicBezTo>
                    <a:pt x="5477171" y="24130"/>
                    <a:pt x="5468281" y="21590"/>
                    <a:pt x="5459391" y="21590"/>
                  </a:cubicBezTo>
                  <a:cubicBezTo>
                    <a:pt x="5432721" y="20320"/>
                    <a:pt x="5351665" y="20320"/>
                    <a:pt x="5260925" y="17780"/>
                  </a:cubicBezTo>
                  <a:cubicBezTo>
                    <a:pt x="5053519" y="12700"/>
                    <a:pt x="4850434" y="6350"/>
                    <a:pt x="4643028" y="3810"/>
                  </a:cubicBezTo>
                  <a:cubicBezTo>
                    <a:pt x="4474511" y="1270"/>
                    <a:pt x="4310315" y="3810"/>
                    <a:pt x="4141798" y="2540"/>
                  </a:cubicBezTo>
                  <a:cubicBezTo>
                    <a:pt x="4068341" y="2540"/>
                    <a:pt x="3994885" y="0"/>
                    <a:pt x="3921429" y="2540"/>
                  </a:cubicBezTo>
                  <a:cubicBezTo>
                    <a:pt x="3744270" y="10160"/>
                    <a:pt x="3567111" y="11430"/>
                    <a:pt x="3385631" y="8890"/>
                  </a:cubicBezTo>
                  <a:cubicBezTo>
                    <a:pt x="3294890" y="7620"/>
                    <a:pt x="3204150" y="7620"/>
                    <a:pt x="3113411" y="7620"/>
                  </a:cubicBezTo>
                  <a:cubicBezTo>
                    <a:pt x="2949214" y="7620"/>
                    <a:pt x="2785018" y="7620"/>
                    <a:pt x="2620822" y="6350"/>
                  </a:cubicBezTo>
                  <a:cubicBezTo>
                    <a:pt x="2447984" y="5080"/>
                    <a:pt x="745528" y="2540"/>
                    <a:pt x="577011" y="1270"/>
                  </a:cubicBezTo>
                  <a:cubicBezTo>
                    <a:pt x="438740" y="0"/>
                    <a:pt x="304790" y="1270"/>
                    <a:pt x="166520" y="1270"/>
                  </a:cubicBezTo>
                  <a:cubicBezTo>
                    <a:pt x="71459" y="1270"/>
                    <a:pt x="33020" y="3810"/>
                    <a:pt x="5080" y="5080"/>
                  </a:cubicBezTo>
                  <a:cubicBezTo>
                    <a:pt x="3810" y="5080"/>
                    <a:pt x="2540" y="7620"/>
                    <a:pt x="0" y="8890"/>
                  </a:cubicBezTo>
                  <a:cubicBezTo>
                    <a:pt x="1270" y="21590"/>
                    <a:pt x="3810" y="34290"/>
                    <a:pt x="5080" y="46990"/>
                  </a:cubicBezTo>
                  <a:cubicBezTo>
                    <a:pt x="15240" y="104176"/>
                    <a:pt x="16510" y="157248"/>
                    <a:pt x="17780" y="209389"/>
                  </a:cubicBezTo>
                  <a:cubicBezTo>
                    <a:pt x="19050" y="262461"/>
                    <a:pt x="17780" y="315533"/>
                    <a:pt x="16510" y="369536"/>
                  </a:cubicBezTo>
                  <a:cubicBezTo>
                    <a:pt x="15240" y="424470"/>
                    <a:pt x="2540" y="1000811"/>
                    <a:pt x="2540" y="1055745"/>
                  </a:cubicBezTo>
                  <a:cubicBezTo>
                    <a:pt x="2540" y="1109748"/>
                    <a:pt x="1270" y="1163751"/>
                    <a:pt x="0" y="1217754"/>
                  </a:cubicBezTo>
                  <a:cubicBezTo>
                    <a:pt x="0" y="1232178"/>
                    <a:pt x="3810" y="1242338"/>
                    <a:pt x="15240" y="1247418"/>
                  </a:cubicBezTo>
                  <a:cubicBezTo>
                    <a:pt x="22860" y="1251228"/>
                    <a:pt x="31750" y="1253768"/>
                    <a:pt x="40640" y="1255038"/>
                  </a:cubicBezTo>
                  <a:cubicBezTo>
                    <a:pt x="162199" y="1260118"/>
                    <a:pt x="326395" y="1263928"/>
                    <a:pt x="490591" y="1269008"/>
                  </a:cubicBezTo>
                  <a:cubicBezTo>
                    <a:pt x="581331" y="1271548"/>
                    <a:pt x="672071" y="1276628"/>
                    <a:pt x="762811" y="1277898"/>
                  </a:cubicBezTo>
                  <a:cubicBezTo>
                    <a:pt x="914045" y="1280438"/>
                    <a:pt x="2599217" y="1281708"/>
                    <a:pt x="2750450" y="1282978"/>
                  </a:cubicBezTo>
                  <a:cubicBezTo>
                    <a:pt x="2772055" y="1282978"/>
                    <a:pt x="2793660" y="1282978"/>
                    <a:pt x="2815265" y="1282978"/>
                  </a:cubicBezTo>
                  <a:cubicBezTo>
                    <a:pt x="2918968" y="1282978"/>
                    <a:pt x="3026991" y="1281708"/>
                    <a:pt x="3130694" y="1281708"/>
                  </a:cubicBezTo>
                  <a:cubicBezTo>
                    <a:pt x="3251681" y="1281708"/>
                    <a:pt x="3368346" y="1282978"/>
                    <a:pt x="3489333" y="1282978"/>
                  </a:cubicBezTo>
                  <a:cubicBezTo>
                    <a:pt x="3666492" y="1282978"/>
                    <a:pt x="3847972" y="1282978"/>
                    <a:pt x="4025132" y="1282978"/>
                  </a:cubicBezTo>
                  <a:cubicBezTo>
                    <a:pt x="4189328" y="1282978"/>
                    <a:pt x="4353524" y="1284248"/>
                    <a:pt x="4517720" y="1285518"/>
                  </a:cubicBezTo>
                  <a:cubicBezTo>
                    <a:pt x="4591177" y="1285518"/>
                    <a:pt x="4668954" y="1286788"/>
                    <a:pt x="4742410" y="1286788"/>
                  </a:cubicBezTo>
                  <a:cubicBezTo>
                    <a:pt x="4980062" y="1285518"/>
                    <a:pt x="5213394" y="1279168"/>
                    <a:pt x="5436531" y="1279168"/>
                  </a:cubicBezTo>
                  <a:cubicBezTo>
                    <a:pt x="5440341" y="1279168"/>
                    <a:pt x="5445421" y="1276628"/>
                    <a:pt x="5449231" y="1274088"/>
                  </a:cubicBezTo>
                  <a:cubicBezTo>
                    <a:pt x="5454311" y="1270278"/>
                    <a:pt x="5456851" y="1263928"/>
                    <a:pt x="5459391" y="1261388"/>
                  </a:cubicBezTo>
                  <a:cubicBezTo>
                    <a:pt x="5460661" y="1211236"/>
                    <a:pt x="5461931" y="1172131"/>
                    <a:pt x="5463201" y="1133025"/>
                  </a:cubicBezTo>
                  <a:cubicBezTo>
                    <a:pt x="5464471" y="1072505"/>
                    <a:pt x="5474631" y="491508"/>
                    <a:pt x="5475901" y="430987"/>
                  </a:cubicBezTo>
                  <a:cubicBezTo>
                    <a:pt x="5475901" y="394675"/>
                    <a:pt x="5477171" y="358362"/>
                    <a:pt x="5478441" y="322050"/>
                  </a:cubicBezTo>
                  <a:cubicBezTo>
                    <a:pt x="5479711" y="282945"/>
                    <a:pt x="5480981" y="243839"/>
                    <a:pt x="5483521" y="204733"/>
                  </a:cubicBezTo>
                  <a:cubicBezTo>
                    <a:pt x="5484791" y="181456"/>
                    <a:pt x="5484791" y="157248"/>
                    <a:pt x="5489871" y="133971"/>
                  </a:cubicBezTo>
                  <a:cubicBezTo>
                    <a:pt x="5494951" y="106038"/>
                    <a:pt x="5497491" y="79037"/>
                    <a:pt x="5496221" y="44450"/>
                  </a:cubicBezTo>
                  <a:cubicBezTo>
                    <a:pt x="5496221" y="38100"/>
                    <a:pt x="5492411" y="30480"/>
                    <a:pt x="5486061" y="27940"/>
                  </a:cubicBezTo>
                  <a:close/>
                </a:path>
              </a:pathLst>
            </a:custGeom>
            <a:solidFill>
              <a:srgbClr val="63659B"/>
            </a:solidFill>
          </p:spPr>
        </p:sp>
      </p:grpSp>
      <p:sp>
        <p:nvSpPr>
          <p:cNvPr id="6" name="Freeform 6"/>
          <p:cNvSpPr/>
          <p:nvPr/>
        </p:nvSpPr>
        <p:spPr>
          <a:xfrm>
            <a:off x="17259300" y="9258300"/>
            <a:ext cx="1254444" cy="1329212"/>
          </a:xfrm>
          <a:custGeom>
            <a:avLst/>
            <a:gdLst/>
            <a:ahLst/>
            <a:cxnLst/>
            <a:rect l="l" t="t" r="r" b="b"/>
            <a:pathLst>
              <a:path w="1254444" h="1329212">
                <a:moveTo>
                  <a:pt x="0" y="0"/>
                </a:moveTo>
                <a:lnTo>
                  <a:pt x="1254444" y="0"/>
                </a:lnTo>
                <a:lnTo>
                  <a:pt x="1254444" y="1329212"/>
                </a:lnTo>
                <a:lnTo>
                  <a:pt x="0" y="13292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18691">
            <a:off x="-4570037" y="7123029"/>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72457" y="4357499"/>
            <a:ext cx="8115543" cy="5082673"/>
          </a:xfrm>
          <a:custGeom>
            <a:avLst/>
            <a:gdLst/>
            <a:ahLst/>
            <a:cxnLst/>
            <a:rect l="l" t="t" r="r" b="b"/>
            <a:pathLst>
              <a:path w="8115543" h="5082673">
                <a:moveTo>
                  <a:pt x="0" y="0"/>
                </a:moveTo>
                <a:lnTo>
                  <a:pt x="8115543" y="0"/>
                </a:lnTo>
                <a:lnTo>
                  <a:pt x="8115543" y="5082673"/>
                </a:lnTo>
                <a:lnTo>
                  <a:pt x="0" y="5082673"/>
                </a:lnTo>
                <a:lnTo>
                  <a:pt x="0" y="0"/>
                </a:lnTo>
                <a:close/>
              </a:path>
            </a:pathLst>
          </a:custGeom>
          <a:blipFill>
            <a:blip r:embed="rId10"/>
            <a:stretch>
              <a:fillRect/>
            </a:stretch>
          </a:blipFill>
        </p:spPr>
      </p:sp>
      <p:sp>
        <p:nvSpPr>
          <p:cNvPr id="9" name="TextBox 9"/>
          <p:cNvSpPr txBox="1"/>
          <p:nvPr/>
        </p:nvSpPr>
        <p:spPr>
          <a:xfrm>
            <a:off x="1194169" y="575938"/>
            <a:ext cx="15012664" cy="3134897"/>
          </a:xfrm>
          <a:prstGeom prst="rect">
            <a:avLst/>
          </a:prstGeom>
        </p:spPr>
        <p:txBody>
          <a:bodyPr wrap="square" lIns="0" tIns="0" rIns="0" bIns="0" rtlCol="0" anchor="t">
            <a:spAutoFit/>
          </a:bodyPr>
          <a:lstStyle/>
          <a:p>
            <a:pPr algn="just">
              <a:lnSpc>
                <a:spcPct val="150000"/>
              </a:lnSpc>
            </a:pPr>
            <a:r>
              <a:rPr lang="en-US" sz="3500" spc="-17" dirty="0" err="1">
                <a:solidFill>
                  <a:srgbClr val="EBE2D5"/>
                </a:solidFill>
                <a:latin typeface="Times New Roman"/>
              </a:rPr>
              <a:t>Bài</a:t>
            </a:r>
            <a:r>
              <a:rPr lang="en-US" sz="3500" spc="-17" dirty="0">
                <a:solidFill>
                  <a:srgbClr val="EBE2D5"/>
                </a:solidFill>
                <a:latin typeface="Times New Roman"/>
              </a:rPr>
              <a:t> 2.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sin </a:t>
            </a:r>
            <a:r>
              <a:rPr lang="en-US" sz="3500" spc="-17" dirty="0" err="1">
                <a:solidFill>
                  <a:srgbClr val="EBE2D5"/>
                </a:solidFill>
                <a:latin typeface="Times New Roman"/>
              </a:rPr>
              <a:t>đang</a:t>
            </a:r>
            <a:r>
              <a:rPr lang="en-US" sz="3500" spc="-17" dirty="0">
                <a:solidFill>
                  <a:srgbClr val="EBE2D5"/>
                </a:solidFill>
                <a:latin typeface="Times New Roman"/>
              </a:rPr>
              <a:t> </a:t>
            </a:r>
            <a:r>
              <a:rPr lang="en-US" sz="3500" spc="-17" dirty="0" err="1">
                <a:solidFill>
                  <a:srgbClr val="EBE2D5"/>
                </a:solidFill>
                <a:latin typeface="Times New Roman"/>
              </a:rPr>
              <a:t>lan</a:t>
            </a:r>
            <a:r>
              <a:rPr lang="en-US" sz="3500" spc="-17" dirty="0">
                <a:solidFill>
                  <a:srgbClr val="EBE2D5"/>
                </a:solidFill>
                <a:latin typeface="Times New Roman"/>
              </a:rPr>
              <a:t> </a:t>
            </a:r>
            <a:r>
              <a:rPr lang="en-US" sz="3500" spc="-17" dirty="0" err="1">
                <a:solidFill>
                  <a:srgbClr val="EBE2D5"/>
                </a:solidFill>
                <a:latin typeface="Times New Roman"/>
              </a:rPr>
              <a:t>truyền</a:t>
            </a:r>
            <a:r>
              <a:rPr lang="en-US" sz="3500" spc="-17" dirty="0">
                <a:solidFill>
                  <a:srgbClr val="EBE2D5"/>
                </a:solidFill>
                <a:latin typeface="Times New Roman"/>
              </a:rPr>
              <a:t> </a:t>
            </a:r>
            <a:r>
              <a:rPr lang="en-US" sz="3500" spc="-17" dirty="0" err="1">
                <a:solidFill>
                  <a:srgbClr val="EBE2D5"/>
                </a:solidFill>
                <a:latin typeface="Times New Roman"/>
              </a:rPr>
              <a:t>từ</a:t>
            </a:r>
            <a:r>
              <a:rPr lang="en-US" sz="3500" spc="-17" dirty="0">
                <a:solidFill>
                  <a:srgbClr val="EBE2D5"/>
                </a:solidFill>
                <a:latin typeface="Times New Roman"/>
              </a:rPr>
              <a:t> </a:t>
            </a:r>
            <a:r>
              <a:rPr lang="en-US" sz="3500" spc="-17" dirty="0" err="1">
                <a:solidFill>
                  <a:srgbClr val="EBE2D5"/>
                </a:solidFill>
                <a:latin typeface="Times New Roman"/>
              </a:rPr>
              <a:t>trái</a:t>
            </a:r>
            <a:r>
              <a:rPr lang="en-US" sz="3500" spc="-17" dirty="0">
                <a:solidFill>
                  <a:srgbClr val="EBE2D5"/>
                </a:solidFill>
                <a:latin typeface="Times New Roman"/>
              </a:rPr>
              <a:t> sang </a:t>
            </a:r>
            <a:r>
              <a:rPr lang="en-US" sz="3500" spc="-17" dirty="0" err="1">
                <a:solidFill>
                  <a:srgbClr val="EBE2D5"/>
                </a:solidFill>
                <a:latin typeface="Times New Roman"/>
              </a:rPr>
              <a:t>phải</a:t>
            </a:r>
            <a:r>
              <a:rPr lang="en-US" sz="3500" spc="-17" dirty="0">
                <a:solidFill>
                  <a:srgbClr val="EBE2D5"/>
                </a:solidFill>
                <a:latin typeface="Times New Roman"/>
              </a:rPr>
              <a:t> </a:t>
            </a:r>
            <a:r>
              <a:rPr lang="en-US" sz="3500" spc="-17" dirty="0" err="1">
                <a:solidFill>
                  <a:srgbClr val="EBE2D5"/>
                </a:solidFill>
                <a:latin typeface="Times New Roman"/>
              </a:rPr>
              <a:t>trên</a:t>
            </a:r>
            <a:r>
              <a:rPr lang="en-US" sz="3500" spc="-17" dirty="0">
                <a:solidFill>
                  <a:srgbClr val="EBE2D5"/>
                </a:solidFill>
                <a:latin typeface="Times New Roman"/>
              </a:rPr>
              <a:t>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dây</a:t>
            </a:r>
            <a:r>
              <a:rPr lang="en-US" sz="3500" spc="-17" dirty="0">
                <a:solidFill>
                  <a:srgbClr val="EBE2D5"/>
                </a:solidFill>
                <a:latin typeface="Times New Roman"/>
              </a:rPr>
              <a:t> </a:t>
            </a:r>
            <a:r>
              <a:rPr lang="en-US" sz="3500" spc="-17" dirty="0" err="1">
                <a:solidFill>
                  <a:srgbClr val="EBE2D5"/>
                </a:solidFill>
                <a:latin typeface="Times New Roman"/>
              </a:rPr>
              <a:t>dài</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14.1 </a:t>
            </a:r>
            <a:r>
              <a:rPr lang="en-US" sz="3500" spc="-17" dirty="0" err="1">
                <a:solidFill>
                  <a:srgbClr val="EBE2D5"/>
                </a:solidFill>
                <a:latin typeface="Times New Roman"/>
              </a:rPr>
              <a:t>là</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a:t>
            </a:r>
            <a:r>
              <a:rPr lang="en-US" sz="3500" spc="-17" dirty="0" err="1">
                <a:solidFill>
                  <a:srgbClr val="EBE2D5"/>
                </a:solidFill>
                <a:latin typeface="Times New Roman"/>
              </a:rPr>
              <a:t>ảnh</a:t>
            </a:r>
            <a:r>
              <a:rPr lang="en-US" sz="3500" spc="-17" dirty="0">
                <a:solidFill>
                  <a:srgbClr val="EBE2D5"/>
                </a:solidFill>
                <a:latin typeface="Times New Roman"/>
              </a:rPr>
              <a:t> </a:t>
            </a:r>
            <a:r>
              <a:rPr lang="en-US" sz="3500" spc="-17" dirty="0" err="1">
                <a:solidFill>
                  <a:srgbClr val="EBE2D5"/>
                </a:solidFill>
                <a:latin typeface="Times New Roman"/>
              </a:rPr>
              <a:t>của</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ở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thời</a:t>
            </a:r>
            <a:r>
              <a:rPr lang="en-US" sz="3500" spc="-17" dirty="0">
                <a:solidFill>
                  <a:srgbClr val="EBE2D5"/>
                </a:solidFill>
                <a:latin typeface="Times New Roman"/>
              </a:rPr>
              <a:t> </a:t>
            </a:r>
            <a:r>
              <a:rPr lang="en-US" sz="3500" spc="-17" dirty="0" err="1">
                <a:solidFill>
                  <a:srgbClr val="EBE2D5"/>
                </a:solidFill>
                <a:latin typeface="Times New Roman"/>
              </a:rPr>
              <a:t>điểm</a:t>
            </a:r>
            <a:r>
              <a:rPr lang="en-US" sz="3500" spc="-17" dirty="0">
                <a:solidFill>
                  <a:srgbClr val="EBE2D5"/>
                </a:solidFill>
                <a:latin typeface="Times New Roman"/>
              </a:rPr>
              <a:t> </a:t>
            </a:r>
            <a:r>
              <a:rPr lang="en-US" sz="3500" spc="-17" dirty="0" err="1">
                <a:solidFill>
                  <a:srgbClr val="EBE2D5"/>
                </a:solidFill>
                <a:latin typeface="Times New Roman"/>
              </a:rPr>
              <a:t>xét</a:t>
            </a:r>
            <a:r>
              <a:rPr lang="en-US" sz="3500" spc="-17" dirty="0">
                <a:solidFill>
                  <a:srgbClr val="EBE2D5"/>
                </a:solidFill>
                <a:latin typeface="Times New Roman"/>
              </a:rPr>
              <a:t>. Cho </a:t>
            </a:r>
            <a:r>
              <a:rPr lang="en-US" sz="3500" spc="-17" dirty="0" err="1">
                <a:solidFill>
                  <a:srgbClr val="EBE2D5"/>
                </a:solidFill>
                <a:latin typeface="Times New Roman"/>
              </a:rPr>
              <a:t>biết</a:t>
            </a:r>
            <a:r>
              <a:rPr lang="en-US" sz="3500" spc="-17" dirty="0">
                <a:solidFill>
                  <a:srgbClr val="EBE2D5"/>
                </a:solidFill>
                <a:latin typeface="Times New Roman"/>
              </a:rPr>
              <a:t> </a:t>
            </a:r>
            <a:r>
              <a:rPr lang="en-US" sz="3500" spc="-17" dirty="0" err="1">
                <a:solidFill>
                  <a:srgbClr val="EBE2D5"/>
                </a:solidFill>
                <a:latin typeface="Times New Roman"/>
              </a:rPr>
              <a:t>tốc</a:t>
            </a:r>
            <a:r>
              <a:rPr lang="en-US" sz="3500" spc="-17" dirty="0">
                <a:solidFill>
                  <a:srgbClr val="EBE2D5"/>
                </a:solidFill>
                <a:latin typeface="Times New Roman"/>
              </a:rPr>
              <a:t> </a:t>
            </a:r>
            <a:r>
              <a:rPr lang="en-US" sz="3500" spc="-17" dirty="0" err="1">
                <a:solidFill>
                  <a:srgbClr val="EBE2D5"/>
                </a:solidFill>
                <a:latin typeface="Times New Roman"/>
              </a:rPr>
              <a:t>độ</a:t>
            </a:r>
            <a:r>
              <a:rPr lang="en-US" sz="3500" spc="-17" dirty="0">
                <a:solidFill>
                  <a:srgbClr val="EBE2D5"/>
                </a:solidFill>
                <a:latin typeface="Times New Roman"/>
              </a:rPr>
              <a:t> </a:t>
            </a:r>
            <a:r>
              <a:rPr lang="en-US" sz="3500" spc="-17" dirty="0" err="1">
                <a:solidFill>
                  <a:srgbClr val="EBE2D5"/>
                </a:solidFill>
                <a:latin typeface="Times New Roman"/>
              </a:rPr>
              <a:t>truyền</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v = 1 m/s </a:t>
            </a:r>
          </a:p>
          <a:p>
            <a:pPr algn="just">
              <a:lnSpc>
                <a:spcPct val="150000"/>
              </a:lnSpc>
            </a:pPr>
            <a:r>
              <a:rPr lang="en-US" sz="3500" spc="-17" dirty="0">
                <a:solidFill>
                  <a:srgbClr val="EBE2D5"/>
                </a:solidFill>
                <a:latin typeface="Times New Roman"/>
              </a:rPr>
              <a:t>a. </a:t>
            </a:r>
            <a:r>
              <a:rPr lang="en-US" sz="3500" spc="-17" dirty="0" err="1">
                <a:solidFill>
                  <a:srgbClr val="EBE2D5"/>
                </a:solidFill>
                <a:latin typeface="Times New Roman"/>
              </a:rPr>
              <a:t>Tính</a:t>
            </a:r>
            <a:r>
              <a:rPr lang="en-US" sz="3500" spc="-17" dirty="0">
                <a:solidFill>
                  <a:srgbClr val="EBE2D5"/>
                </a:solidFill>
                <a:latin typeface="Times New Roman"/>
              </a:rPr>
              <a:t> </a:t>
            </a:r>
            <a:r>
              <a:rPr lang="en-US" sz="3500" spc="-17" dirty="0" err="1">
                <a:solidFill>
                  <a:srgbClr val="EBE2D5"/>
                </a:solidFill>
                <a:latin typeface="Times New Roman"/>
              </a:rPr>
              <a:t>tần</a:t>
            </a:r>
            <a:r>
              <a:rPr lang="en-US" sz="3500" spc="-17" dirty="0">
                <a:solidFill>
                  <a:srgbClr val="EBE2D5"/>
                </a:solidFill>
                <a:latin typeface="Times New Roman"/>
              </a:rPr>
              <a:t> </a:t>
            </a:r>
            <a:r>
              <a:rPr lang="en-US" sz="3500" spc="-17" dirty="0" err="1">
                <a:solidFill>
                  <a:srgbClr val="EBE2D5"/>
                </a:solidFill>
                <a:latin typeface="Times New Roman"/>
              </a:rPr>
              <a:t>số</a:t>
            </a:r>
            <a:r>
              <a:rPr lang="en-US" sz="3500" spc="-17" dirty="0">
                <a:solidFill>
                  <a:srgbClr val="EBE2D5"/>
                </a:solidFill>
                <a:latin typeface="Times New Roman"/>
              </a:rPr>
              <a:t> </a:t>
            </a:r>
            <a:r>
              <a:rPr lang="en-US" sz="3500" spc="-17" dirty="0" err="1">
                <a:solidFill>
                  <a:srgbClr val="EBE2D5"/>
                </a:solidFill>
                <a:latin typeface="Times New Roman"/>
              </a:rPr>
              <a:t>của</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p>
          <a:p>
            <a:pPr marL="0" lvl="0" indent="0" algn="just">
              <a:lnSpc>
                <a:spcPct val="150000"/>
              </a:lnSpc>
              <a:spcBef>
                <a:spcPct val="0"/>
              </a:spcBef>
            </a:pPr>
            <a:r>
              <a:rPr lang="en-US" sz="3500" spc="-17" dirty="0">
                <a:solidFill>
                  <a:srgbClr val="EBE2D5"/>
                </a:solidFill>
                <a:latin typeface="Times New Roman"/>
              </a:rPr>
              <a:t>b. </a:t>
            </a:r>
            <a:r>
              <a:rPr lang="en-US" sz="3500" spc="-17" dirty="0" err="1">
                <a:solidFill>
                  <a:srgbClr val="EBE2D5"/>
                </a:solidFill>
                <a:latin typeface="Times New Roman"/>
              </a:rPr>
              <a:t>Hỏi</a:t>
            </a:r>
            <a:r>
              <a:rPr lang="en-US" sz="3500" spc="-17" dirty="0">
                <a:solidFill>
                  <a:srgbClr val="EBE2D5"/>
                </a:solidFill>
                <a:latin typeface="Times New Roman"/>
              </a:rPr>
              <a:t> </a:t>
            </a:r>
            <a:r>
              <a:rPr lang="en-US" sz="3500" spc="-17" dirty="0" err="1">
                <a:solidFill>
                  <a:srgbClr val="EBE2D5"/>
                </a:solidFill>
                <a:latin typeface="Times New Roman"/>
              </a:rPr>
              <a:t>điểm</a:t>
            </a:r>
            <a:r>
              <a:rPr lang="en-US" sz="3500" spc="-17" dirty="0">
                <a:solidFill>
                  <a:srgbClr val="EBE2D5"/>
                </a:solidFill>
                <a:latin typeface="Times New Roman"/>
              </a:rPr>
              <a:t> P, Q </a:t>
            </a:r>
            <a:r>
              <a:rPr lang="en-US" sz="3500" spc="-17" dirty="0" err="1">
                <a:solidFill>
                  <a:srgbClr val="EBE2D5"/>
                </a:solidFill>
                <a:latin typeface="Times New Roman"/>
              </a:rPr>
              <a:t>và</a:t>
            </a:r>
            <a:r>
              <a:rPr lang="en-US" sz="3500" spc="-17" dirty="0">
                <a:solidFill>
                  <a:srgbClr val="EBE2D5"/>
                </a:solidFill>
                <a:latin typeface="Times New Roman"/>
              </a:rPr>
              <a:t> O </a:t>
            </a:r>
            <a:r>
              <a:rPr lang="en-US" sz="3500" spc="-17" dirty="0" err="1">
                <a:solidFill>
                  <a:srgbClr val="EBE2D5"/>
                </a:solidFill>
                <a:latin typeface="Times New Roman"/>
              </a:rPr>
              <a:t>đang</a:t>
            </a:r>
            <a:r>
              <a:rPr lang="en-US" sz="3500" spc="-17" dirty="0">
                <a:solidFill>
                  <a:srgbClr val="EBE2D5"/>
                </a:solidFill>
                <a:latin typeface="Times New Roman"/>
              </a:rPr>
              <a:t> </a:t>
            </a:r>
            <a:r>
              <a:rPr lang="en-US" sz="3500" spc="-17" dirty="0" err="1">
                <a:solidFill>
                  <a:srgbClr val="EBE2D5"/>
                </a:solidFill>
                <a:latin typeface="Times New Roman"/>
              </a:rPr>
              <a:t>chuyển</a:t>
            </a:r>
            <a:r>
              <a:rPr lang="en-US" sz="3500" spc="-17" dirty="0">
                <a:solidFill>
                  <a:srgbClr val="EBE2D5"/>
                </a:solidFill>
                <a:latin typeface="Times New Roman"/>
              </a:rPr>
              <a:t> </a:t>
            </a:r>
            <a:r>
              <a:rPr lang="en-US" sz="3500" spc="-17" dirty="0" err="1">
                <a:solidFill>
                  <a:srgbClr val="EBE2D5"/>
                </a:solidFill>
                <a:latin typeface="Times New Roman"/>
              </a:rPr>
              <a:t>động</a:t>
            </a:r>
            <a:r>
              <a:rPr lang="en-US" sz="3500" spc="-17" dirty="0">
                <a:solidFill>
                  <a:srgbClr val="EBE2D5"/>
                </a:solidFill>
                <a:latin typeface="Times New Roman"/>
              </a:rPr>
              <a:t> </a:t>
            </a:r>
            <a:r>
              <a:rPr lang="en-US" sz="3500" spc="-17" dirty="0" err="1">
                <a:solidFill>
                  <a:srgbClr val="EBE2D5"/>
                </a:solidFill>
                <a:latin typeface="Times New Roman"/>
              </a:rPr>
              <a:t>lên</a:t>
            </a:r>
            <a:r>
              <a:rPr lang="en-US" sz="3500" spc="-17" dirty="0">
                <a:solidFill>
                  <a:srgbClr val="EBE2D5"/>
                </a:solidFill>
                <a:latin typeface="Times New Roman"/>
              </a:rPr>
              <a:t> hay </a:t>
            </a:r>
            <a:r>
              <a:rPr lang="en-US" sz="3500" spc="-17" dirty="0" err="1">
                <a:solidFill>
                  <a:srgbClr val="EBE2D5"/>
                </a:solidFill>
                <a:latin typeface="Times New Roman"/>
              </a:rPr>
              <a:t>xuống</a:t>
            </a:r>
            <a:r>
              <a:rPr lang="en-US" sz="3500" spc="-17" dirty="0">
                <a:solidFill>
                  <a:srgbClr val="EBE2D5"/>
                </a:solidFill>
                <a:latin typeface="Times New Roman"/>
              </a:rPr>
              <a:t> </a:t>
            </a:r>
          </a:p>
        </p:txBody>
      </p:sp>
      <mc:AlternateContent xmlns:mc="http://schemas.openxmlformats.org/markup-compatibility/2006" xmlns:a14="http://schemas.microsoft.com/office/drawing/2010/main">
        <mc:Choice Requires="a14">
          <p:sp>
            <p:nvSpPr>
              <p:cNvPr id="10" name="TextBox 10"/>
              <p:cNvSpPr txBox="1"/>
              <p:nvPr/>
            </p:nvSpPr>
            <p:spPr>
              <a:xfrm>
                <a:off x="711369" y="4062672"/>
                <a:ext cx="9075787" cy="2955746"/>
              </a:xfrm>
              <a:prstGeom prst="rect">
                <a:avLst/>
              </a:prstGeom>
            </p:spPr>
            <p:txBody>
              <a:bodyPr wrap="square" lIns="0" tIns="0" rIns="0" bIns="0" rtlCol="0" anchor="t">
                <a:spAutoFit/>
              </a:bodyPr>
              <a:lstStyle/>
              <a:p>
                <a:pPr algn="ctr">
                  <a:lnSpc>
                    <a:spcPct val="150000"/>
                  </a:lnSpc>
                </a:pPr>
                <a:r>
                  <a:rPr lang="en-US" sz="3300" b="1" u="sng" spc="-17" dirty="0" err="1">
                    <a:solidFill>
                      <a:srgbClr val="EBE2D5"/>
                    </a:solidFill>
                    <a:latin typeface="Times New Roman"/>
                  </a:rPr>
                  <a:t>Lời</a:t>
                </a:r>
                <a:r>
                  <a:rPr lang="en-US" sz="3300" b="1" u="sng" spc="-17" dirty="0">
                    <a:solidFill>
                      <a:srgbClr val="EBE2D5"/>
                    </a:solidFill>
                    <a:latin typeface="Times New Roman"/>
                  </a:rPr>
                  <a:t> </a:t>
                </a:r>
                <a:r>
                  <a:rPr lang="en-US" sz="3300" b="1" u="sng" spc="-17" dirty="0" err="1">
                    <a:solidFill>
                      <a:srgbClr val="EBE2D5"/>
                    </a:solidFill>
                    <a:latin typeface="Times New Roman"/>
                  </a:rPr>
                  <a:t>giải</a:t>
                </a:r>
                <a:endParaRPr lang="en-US" sz="3300" b="1" u="sng" spc="-17" dirty="0">
                  <a:solidFill>
                    <a:srgbClr val="EBE2D5"/>
                  </a:solidFill>
                  <a:latin typeface="Times New Roman"/>
                </a:endParaRPr>
              </a:p>
              <a:p>
                <a:pPr algn="just">
                  <a:lnSpc>
                    <a:spcPct val="150000"/>
                  </a:lnSpc>
                </a:pPr>
                <a:r>
                  <a:rPr lang="en-US" sz="3300" spc="-17" dirty="0">
                    <a:solidFill>
                      <a:srgbClr val="EBE2D5"/>
                    </a:solidFill>
                    <a:latin typeface="Times New Roman"/>
                  </a:rPr>
                  <a:t>b. </a:t>
                </a:r>
                <a:r>
                  <a:rPr lang="en-US" sz="3300" spc="-17" dirty="0" err="1">
                    <a:solidFill>
                      <a:srgbClr val="EBE2D5"/>
                    </a:solidFill>
                    <a:latin typeface="Times New Roman"/>
                  </a:rPr>
                  <a:t>Từ</a:t>
                </a:r>
                <a:r>
                  <a:rPr lang="en-US" sz="3300" spc="-17" dirty="0">
                    <a:solidFill>
                      <a:srgbClr val="EBE2D5"/>
                    </a:solidFill>
                    <a:latin typeface="Times New Roman"/>
                  </a:rPr>
                  <a:t> </a:t>
                </a:r>
                <a:r>
                  <a:rPr lang="en-US" sz="3300" spc="-17" dirty="0" err="1">
                    <a:solidFill>
                      <a:srgbClr val="EBE2D5"/>
                    </a:solidFill>
                    <a:latin typeface="Times New Roman"/>
                  </a:rPr>
                  <a:t>đồ</a:t>
                </a:r>
                <a:r>
                  <a:rPr lang="en-US" sz="3300" spc="-17" dirty="0">
                    <a:solidFill>
                      <a:srgbClr val="EBE2D5"/>
                    </a:solidFill>
                    <a:latin typeface="Times New Roman"/>
                  </a:rPr>
                  <a:t> </a:t>
                </a:r>
                <a:r>
                  <a:rPr lang="en-US" sz="3300" spc="-17" dirty="0" err="1">
                    <a:solidFill>
                      <a:srgbClr val="EBE2D5"/>
                    </a:solidFill>
                    <a:latin typeface="Times New Roman"/>
                  </a:rPr>
                  <a:t>thị</a:t>
                </a:r>
                <a:r>
                  <a:rPr lang="en-US" sz="3300" spc="-17" dirty="0">
                    <a:solidFill>
                      <a:srgbClr val="EBE2D5"/>
                    </a:solidFill>
                    <a:latin typeface="Times New Roman"/>
                  </a:rPr>
                  <a:t> </a:t>
                </a:r>
                <a:r>
                  <a:rPr lang="en-US" sz="3300" spc="-17" dirty="0" err="1">
                    <a:solidFill>
                      <a:srgbClr val="EBE2D5"/>
                    </a:solidFill>
                    <a:latin typeface="Times New Roman"/>
                  </a:rPr>
                  <a:t>thấy</a:t>
                </a:r>
                <a:r>
                  <a:rPr lang="en-US" sz="3300" spc="-17" dirty="0">
                    <a:solidFill>
                      <a:srgbClr val="EBE2D5"/>
                    </a:solidFill>
                    <a:latin typeface="Times New Roman"/>
                  </a:rPr>
                  <a:t> </a:t>
                </a:r>
                <a:r>
                  <a:rPr lang="en-US" sz="3300" spc="-17" dirty="0" err="1">
                    <a:solidFill>
                      <a:srgbClr val="EBE2D5"/>
                    </a:solidFill>
                    <a:latin typeface="Times New Roman"/>
                  </a:rPr>
                  <a:t>sóng</a:t>
                </a:r>
                <a:r>
                  <a:rPr lang="en-US" sz="3300" spc="-17" dirty="0">
                    <a:solidFill>
                      <a:srgbClr val="EBE2D5"/>
                    </a:solidFill>
                    <a:latin typeface="Times New Roman"/>
                  </a:rPr>
                  <a:t> </a:t>
                </a:r>
                <a:r>
                  <a:rPr lang="en-US" sz="3300" spc="-17" dirty="0" err="1">
                    <a:solidFill>
                      <a:srgbClr val="EBE2D5"/>
                    </a:solidFill>
                    <a:latin typeface="Times New Roman"/>
                  </a:rPr>
                  <a:t>lan</a:t>
                </a:r>
                <a:r>
                  <a:rPr lang="en-US" sz="3300" spc="-17" dirty="0">
                    <a:solidFill>
                      <a:srgbClr val="EBE2D5"/>
                    </a:solidFill>
                    <a:latin typeface="Times New Roman"/>
                  </a:rPr>
                  <a:t> </a:t>
                </a:r>
                <a:r>
                  <a:rPr lang="en-US" sz="3300" spc="-17" dirty="0" err="1">
                    <a:solidFill>
                      <a:srgbClr val="EBE2D5"/>
                    </a:solidFill>
                    <a:latin typeface="Times New Roman"/>
                  </a:rPr>
                  <a:t>truyền</a:t>
                </a:r>
                <a:r>
                  <a:rPr lang="en-US" sz="3300" spc="-17" dirty="0">
                    <a:solidFill>
                      <a:srgbClr val="EBE2D5"/>
                    </a:solidFill>
                    <a:latin typeface="Times New Roman"/>
                  </a:rPr>
                  <a:t> </a:t>
                </a:r>
                <a:r>
                  <a:rPr lang="en-US" sz="3300" spc="-17" dirty="0" err="1">
                    <a:solidFill>
                      <a:srgbClr val="EBE2D5"/>
                    </a:solidFill>
                    <a:latin typeface="Times New Roman"/>
                  </a:rPr>
                  <a:t>tới</a:t>
                </a:r>
                <a:r>
                  <a:rPr lang="en-US" sz="3300" spc="-17" dirty="0">
                    <a:solidFill>
                      <a:srgbClr val="EBE2D5"/>
                    </a:solidFill>
                    <a:latin typeface="Times New Roman"/>
                  </a:rPr>
                  <a:t> </a:t>
                </a:r>
                <a:r>
                  <a:rPr lang="en-US" sz="3300" spc="-17" dirty="0" err="1">
                    <a:solidFill>
                      <a:srgbClr val="EBE2D5"/>
                    </a:solidFill>
                    <a:latin typeface="Times New Roman"/>
                  </a:rPr>
                  <a:t>điểm</a:t>
                </a:r>
                <a:r>
                  <a:rPr lang="en-US" sz="3300" spc="-17" dirty="0">
                    <a:solidFill>
                      <a:srgbClr val="EBE2D5"/>
                    </a:solidFill>
                    <a:latin typeface="Times New Roman"/>
                  </a:rPr>
                  <a:t> R </a:t>
                </a:r>
                <a:r>
                  <a:rPr lang="en-US" sz="3300" spc="-17" dirty="0" err="1">
                    <a:solidFill>
                      <a:srgbClr val="EBE2D5"/>
                    </a:solidFill>
                    <a:latin typeface="Times New Roman"/>
                  </a:rPr>
                  <a:t>đi</a:t>
                </a:r>
                <a:r>
                  <a:rPr lang="en-US" sz="3300" spc="-17" dirty="0">
                    <a:solidFill>
                      <a:srgbClr val="EBE2D5"/>
                    </a:solidFill>
                    <a:latin typeface="Times New Roman"/>
                  </a:rPr>
                  <a:t> </a:t>
                </a:r>
                <a:r>
                  <a:rPr lang="en-US" sz="3300" spc="-17" dirty="0" err="1">
                    <a:solidFill>
                      <a:srgbClr val="EBE2D5"/>
                    </a:solidFill>
                    <a:latin typeface="Times New Roman"/>
                  </a:rPr>
                  <a:t>lên</a:t>
                </a:r>
                <a:r>
                  <a:rPr lang="en-US" sz="3300" spc="-17" dirty="0">
                    <a:solidFill>
                      <a:srgbClr val="EBE2D5"/>
                    </a:solidFill>
                    <a:latin typeface="Times New Roman"/>
                  </a:rPr>
                  <a:t> </a:t>
                </a:r>
                <a:endParaRPr lang="vi-VN" sz="3300" spc="-17" dirty="0">
                  <a:solidFill>
                    <a:srgbClr val="EBE2D5"/>
                  </a:solidFill>
                  <a:latin typeface="Times New Roman"/>
                </a:endParaRPr>
              </a:p>
              <a:p>
                <a:pPr algn="just">
                  <a:lnSpc>
                    <a:spcPct val="150000"/>
                  </a:lnSpc>
                </a:pPr>
                <a:r>
                  <a:rPr lang="vi-VN" sz="3300" spc="-17" dirty="0">
                    <a:solidFill>
                      <a:srgbClr val="EBE2D5"/>
                    </a:solidFill>
                    <a:latin typeface="Times New Roman"/>
                  </a:rPr>
                  <a:t>+ </a:t>
                </a:r>
                <a:r>
                  <a:rPr lang="en-US" sz="3300" spc="-17" dirty="0" err="1">
                    <a:solidFill>
                      <a:srgbClr val="EBE2D5"/>
                    </a:solidFill>
                    <a:latin typeface="Times New Roman"/>
                  </a:rPr>
                  <a:t>Điểm</a:t>
                </a:r>
                <a:r>
                  <a:rPr lang="en-US" sz="3300" spc="-17" dirty="0">
                    <a:solidFill>
                      <a:srgbClr val="EBE2D5"/>
                    </a:solidFill>
                    <a:latin typeface="Times New Roman"/>
                  </a:rPr>
                  <a:t> P </a:t>
                </a:r>
                <a:r>
                  <a:rPr lang="en-US" sz="3300" spc="-17" dirty="0" err="1">
                    <a:solidFill>
                      <a:srgbClr val="EBE2D5"/>
                    </a:solidFill>
                    <a:latin typeface="Times New Roman"/>
                  </a:rPr>
                  <a:t>và</a:t>
                </a:r>
                <a:r>
                  <a:rPr lang="en-US" sz="3300" spc="-17" dirty="0">
                    <a:solidFill>
                      <a:srgbClr val="EBE2D5"/>
                    </a:solidFill>
                    <a:latin typeface="Times New Roman"/>
                  </a:rPr>
                  <a:t> R </a:t>
                </a:r>
                <a:r>
                  <a:rPr lang="en-US" sz="3300" spc="-17" dirty="0" err="1">
                    <a:solidFill>
                      <a:srgbClr val="EBE2D5"/>
                    </a:solidFill>
                    <a:latin typeface="Times New Roman"/>
                  </a:rPr>
                  <a:t>cách</a:t>
                </a:r>
                <a:r>
                  <a:rPr lang="en-US" sz="3300" spc="-17" dirty="0">
                    <a:solidFill>
                      <a:srgbClr val="EBE2D5"/>
                    </a:solidFill>
                    <a:latin typeface="Times New Roman"/>
                  </a:rPr>
                  <a:t> </a:t>
                </a:r>
                <a:r>
                  <a:rPr lang="en-US" sz="3300" spc="-17" dirty="0" err="1">
                    <a:solidFill>
                      <a:srgbClr val="EBE2D5"/>
                    </a:solidFill>
                    <a:latin typeface="Times New Roman"/>
                  </a:rPr>
                  <a:t>nhau</a:t>
                </a:r>
                <a:r>
                  <a:rPr lang="en-US" sz="3300" spc="-17" dirty="0">
                    <a:solidFill>
                      <a:srgbClr val="EBE2D5"/>
                    </a:solidFill>
                    <a:latin typeface="Times New Roman"/>
                  </a:rPr>
                  <a:t> 1,5 </a:t>
                </a:r>
                <a:r>
                  <a:rPr lang="en-US" sz="3300" spc="-17" dirty="0" err="1">
                    <a:solidFill>
                      <a:srgbClr val="EBE2D5"/>
                    </a:solidFill>
                    <a:latin typeface="Times New Roman"/>
                  </a:rPr>
                  <a:t>lần</a:t>
                </a:r>
                <a:r>
                  <a:rPr lang="en-US" sz="3300" spc="-17" dirty="0">
                    <a:solidFill>
                      <a:srgbClr val="EBE2D5"/>
                    </a:solidFill>
                    <a:latin typeface="Times New Roman"/>
                  </a:rPr>
                  <a:t> </a:t>
                </a:r>
                <a:r>
                  <a:rPr lang="en-US" sz="3300" spc="-17" dirty="0" err="1">
                    <a:solidFill>
                      <a:srgbClr val="EBE2D5"/>
                    </a:solidFill>
                    <a:latin typeface="Times New Roman"/>
                  </a:rPr>
                  <a:t>bước</a:t>
                </a:r>
                <a:r>
                  <a:rPr lang="en-US" sz="3300" spc="-17" dirty="0">
                    <a:solidFill>
                      <a:srgbClr val="EBE2D5"/>
                    </a:solidFill>
                    <a:latin typeface="Times New Roman"/>
                  </a:rPr>
                  <a:t> </a:t>
                </a:r>
                <a:r>
                  <a:rPr lang="en-US" sz="3300" spc="-17" dirty="0" err="1">
                    <a:solidFill>
                      <a:srgbClr val="EBE2D5"/>
                    </a:solidFill>
                    <a:latin typeface="Times New Roman"/>
                  </a:rPr>
                  <a:t>sóng</a:t>
                </a:r>
                <a:r>
                  <a:rPr lang="en-US" sz="3300" spc="-17" dirty="0">
                    <a:solidFill>
                      <a:srgbClr val="EBE2D5"/>
                    </a:solidFill>
                    <a:latin typeface="Times New Roman"/>
                  </a:rPr>
                  <a:t> </a:t>
                </a:r>
                <a14:m>
                  <m:oMath xmlns:m="http://schemas.openxmlformats.org/officeDocument/2006/math">
                    <m:r>
                      <a:rPr lang="en-US" sz="3300" i="1" spc="-17" smtClean="0">
                        <a:solidFill>
                          <a:srgbClr val="EBE2D5"/>
                        </a:solidFill>
                        <a:latin typeface="Cambria Math" panose="02040503050406030204" pitchFamily="18" charset="0"/>
                        <a:ea typeface="Cambria Math" panose="02040503050406030204" pitchFamily="18" charset="0"/>
                      </a:rPr>
                      <m:t>→</m:t>
                    </m:r>
                  </m:oMath>
                </a14:m>
                <a:r>
                  <a:rPr lang="en-US" sz="3300" spc="-17" dirty="0">
                    <a:solidFill>
                      <a:srgbClr val="EBE2D5"/>
                    </a:solidFill>
                    <a:latin typeface="Times New Roman"/>
                  </a:rPr>
                  <a:t> </a:t>
                </a:r>
                <a:r>
                  <a:rPr lang="en-US" sz="3300" spc="-17" dirty="0" err="1">
                    <a:solidFill>
                      <a:srgbClr val="EBE2D5"/>
                    </a:solidFill>
                    <a:latin typeface="Times New Roman"/>
                  </a:rPr>
                  <a:t>dao</a:t>
                </a:r>
                <a:r>
                  <a:rPr lang="en-US" sz="3300" spc="-17" dirty="0">
                    <a:solidFill>
                      <a:srgbClr val="EBE2D5"/>
                    </a:solidFill>
                    <a:latin typeface="Times New Roman"/>
                  </a:rPr>
                  <a:t> </a:t>
                </a:r>
                <a:r>
                  <a:rPr lang="en-US" sz="3300" spc="-17" dirty="0" err="1">
                    <a:solidFill>
                      <a:srgbClr val="EBE2D5"/>
                    </a:solidFill>
                    <a:latin typeface="Times New Roman"/>
                  </a:rPr>
                  <a:t>động</a:t>
                </a:r>
                <a:r>
                  <a:rPr lang="en-US" sz="3300" spc="-17" dirty="0">
                    <a:solidFill>
                      <a:srgbClr val="EBE2D5"/>
                    </a:solidFill>
                    <a:latin typeface="Times New Roman"/>
                  </a:rPr>
                  <a:t> </a:t>
                </a:r>
                <a:r>
                  <a:rPr lang="en-US" sz="3300" spc="-17" dirty="0" err="1">
                    <a:solidFill>
                      <a:srgbClr val="EBE2D5"/>
                    </a:solidFill>
                    <a:latin typeface="Times New Roman"/>
                  </a:rPr>
                  <a:t>ngược</a:t>
                </a:r>
                <a:r>
                  <a:rPr lang="en-US" sz="3300" spc="-17" dirty="0">
                    <a:solidFill>
                      <a:srgbClr val="EBE2D5"/>
                    </a:solidFill>
                    <a:latin typeface="Times New Roman"/>
                  </a:rPr>
                  <a:t> </a:t>
                </a:r>
                <a:r>
                  <a:rPr lang="en-US" sz="3300" spc="-17" dirty="0" err="1">
                    <a:solidFill>
                      <a:srgbClr val="EBE2D5"/>
                    </a:solidFill>
                    <a:latin typeface="Times New Roman"/>
                  </a:rPr>
                  <a:t>pha</a:t>
                </a:r>
                <a:r>
                  <a:rPr lang="en-US" sz="3300" spc="-17" dirty="0">
                    <a:solidFill>
                      <a:srgbClr val="EBE2D5"/>
                    </a:solidFill>
                    <a:latin typeface="Times New Roman"/>
                  </a:rPr>
                  <a:t> </a:t>
                </a:r>
                <a14:m>
                  <m:oMath xmlns:m="http://schemas.openxmlformats.org/officeDocument/2006/math">
                    <m:r>
                      <a:rPr lang="en-US" sz="3300" i="1" spc="-17">
                        <a:solidFill>
                          <a:srgbClr val="EBE2D5"/>
                        </a:solidFill>
                        <a:latin typeface="Cambria Math" panose="02040503050406030204" pitchFamily="18" charset="0"/>
                        <a:ea typeface="Cambria Math" panose="02040503050406030204" pitchFamily="18" charset="0"/>
                      </a:rPr>
                      <m:t>→</m:t>
                    </m:r>
                  </m:oMath>
                </a14:m>
                <a:r>
                  <a:rPr lang="en-US" sz="3300" spc="-17" dirty="0">
                    <a:solidFill>
                      <a:srgbClr val="EBE2D5"/>
                    </a:solidFill>
                    <a:latin typeface="Times New Roman"/>
                  </a:rPr>
                  <a:t> </a:t>
                </a:r>
                <a:r>
                  <a:rPr lang="en-US" sz="3300" spc="-17" dirty="0" err="1">
                    <a:solidFill>
                      <a:srgbClr val="EBE2D5"/>
                    </a:solidFill>
                    <a:latin typeface="Times New Roman"/>
                  </a:rPr>
                  <a:t>điểm</a:t>
                </a:r>
                <a:r>
                  <a:rPr lang="en-US" sz="3300" spc="-17" dirty="0">
                    <a:solidFill>
                      <a:srgbClr val="EBE2D5"/>
                    </a:solidFill>
                    <a:latin typeface="Times New Roman"/>
                  </a:rPr>
                  <a:t> P </a:t>
                </a:r>
                <a:r>
                  <a:rPr lang="en-US" sz="3300" spc="-17" dirty="0" err="1">
                    <a:solidFill>
                      <a:srgbClr val="EBE2D5"/>
                    </a:solidFill>
                    <a:latin typeface="Times New Roman"/>
                  </a:rPr>
                  <a:t>chuyển</a:t>
                </a:r>
                <a:r>
                  <a:rPr lang="en-US" sz="3300" spc="-17" dirty="0">
                    <a:solidFill>
                      <a:srgbClr val="EBE2D5"/>
                    </a:solidFill>
                    <a:latin typeface="Times New Roman"/>
                  </a:rPr>
                  <a:t> </a:t>
                </a:r>
                <a:r>
                  <a:rPr lang="en-US" sz="3300" spc="-17" dirty="0" err="1">
                    <a:solidFill>
                      <a:srgbClr val="EBE2D5"/>
                    </a:solidFill>
                    <a:latin typeface="Times New Roman"/>
                  </a:rPr>
                  <a:t>động</a:t>
                </a:r>
                <a:r>
                  <a:rPr lang="en-US" sz="3300" spc="-17" dirty="0">
                    <a:solidFill>
                      <a:srgbClr val="EBE2D5"/>
                    </a:solidFill>
                    <a:latin typeface="Times New Roman"/>
                  </a:rPr>
                  <a:t> </a:t>
                </a:r>
                <a:r>
                  <a:rPr lang="en-US" sz="3300" spc="-17" dirty="0" err="1">
                    <a:solidFill>
                      <a:srgbClr val="EBE2D5"/>
                    </a:solidFill>
                    <a:latin typeface="Times New Roman"/>
                  </a:rPr>
                  <a:t>xuống</a:t>
                </a:r>
                <a:r>
                  <a:rPr lang="en-US" sz="3300" spc="-17" dirty="0">
                    <a:solidFill>
                      <a:srgbClr val="EBE2D5"/>
                    </a:solidFill>
                    <a:latin typeface="Times New Roman"/>
                  </a:rPr>
                  <a:t> </a:t>
                </a:r>
              </a:p>
            </p:txBody>
          </p:sp>
        </mc:Choice>
        <mc:Fallback xmlns="">
          <p:sp>
            <p:nvSpPr>
              <p:cNvPr id="10" name="TextBox 10"/>
              <p:cNvSpPr txBox="1">
                <a:spLocks noRot="1" noChangeAspect="1" noMove="1" noResize="1" noEditPoints="1" noAdjustHandles="1" noChangeArrowheads="1" noChangeShapeType="1" noTextEdit="1"/>
              </p:cNvSpPr>
              <p:nvPr/>
            </p:nvSpPr>
            <p:spPr>
              <a:xfrm>
                <a:off x="711369" y="4062672"/>
                <a:ext cx="9075787" cy="2955746"/>
              </a:xfrm>
              <a:prstGeom prst="rect">
                <a:avLst/>
              </a:prstGeom>
              <a:blipFill>
                <a:blip r:embed="rId11"/>
                <a:stretch>
                  <a:fillRect l="-2821" r="-2821" b="-76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A8B3E8-D8DE-0130-8908-19D28CB6A712}"/>
                  </a:ext>
                </a:extLst>
              </p:cNvPr>
              <p:cNvSpPr txBox="1"/>
              <p:nvPr/>
            </p:nvSpPr>
            <p:spPr>
              <a:xfrm>
                <a:off x="711368" y="6324850"/>
                <a:ext cx="9075787" cy="2193999"/>
              </a:xfrm>
              <a:prstGeom prst="rect">
                <a:avLst/>
              </a:prstGeom>
            </p:spPr>
            <p:txBody>
              <a:bodyPr wrap="square" lIns="0" tIns="0" rIns="0" bIns="0" rtlCol="0" anchor="t">
                <a:spAutoFit/>
              </a:bodyPr>
              <a:lstStyle/>
              <a:p>
                <a:pPr algn="ctr">
                  <a:lnSpc>
                    <a:spcPct val="150000"/>
                  </a:lnSpc>
                </a:pPr>
                <a:endParaRPr lang="en-US" sz="3300" b="1" u="sng" spc="-17" dirty="0">
                  <a:solidFill>
                    <a:srgbClr val="EBE2D5"/>
                  </a:solidFill>
                  <a:latin typeface="Times New Roman"/>
                </a:endParaRPr>
              </a:p>
              <a:p>
                <a:pPr algn="just">
                  <a:lnSpc>
                    <a:spcPct val="150000"/>
                  </a:lnSpc>
                </a:pPr>
                <a:r>
                  <a:rPr lang="vi-VN" sz="3300" spc="-17" dirty="0">
                    <a:solidFill>
                      <a:srgbClr val="EBE2D5"/>
                    </a:solidFill>
                    <a:latin typeface="Times New Roman"/>
                  </a:rPr>
                  <a:t>+</a:t>
                </a:r>
                <a:r>
                  <a:rPr lang="en-US" sz="3300" spc="-17" dirty="0">
                    <a:solidFill>
                      <a:srgbClr val="EBE2D5"/>
                    </a:solidFill>
                    <a:latin typeface="Times New Roman"/>
                  </a:rPr>
                  <a:t> </a:t>
                </a:r>
                <a:r>
                  <a:rPr lang="en-US" sz="3300" spc="-17" dirty="0" err="1">
                    <a:solidFill>
                      <a:srgbClr val="EBE2D5"/>
                    </a:solidFill>
                    <a:latin typeface="Times New Roman"/>
                  </a:rPr>
                  <a:t>Điểm</a:t>
                </a:r>
                <a:r>
                  <a:rPr lang="en-US" sz="3300" spc="-17" dirty="0">
                    <a:solidFill>
                      <a:srgbClr val="EBE2D5"/>
                    </a:solidFill>
                    <a:latin typeface="Times New Roman"/>
                  </a:rPr>
                  <a:t> Q </a:t>
                </a:r>
                <a:r>
                  <a:rPr lang="en-US" sz="3300" spc="-17" dirty="0" err="1">
                    <a:solidFill>
                      <a:srgbClr val="EBE2D5"/>
                    </a:solidFill>
                    <a:latin typeface="Times New Roman"/>
                  </a:rPr>
                  <a:t>và</a:t>
                </a:r>
                <a:r>
                  <a:rPr lang="en-US" sz="3300" spc="-17" dirty="0">
                    <a:solidFill>
                      <a:srgbClr val="EBE2D5"/>
                    </a:solidFill>
                    <a:latin typeface="Times New Roman"/>
                  </a:rPr>
                  <a:t> R </a:t>
                </a:r>
                <a:r>
                  <a:rPr lang="en-US" sz="3300" spc="-17" dirty="0" err="1">
                    <a:solidFill>
                      <a:srgbClr val="EBE2D5"/>
                    </a:solidFill>
                    <a:latin typeface="Times New Roman"/>
                  </a:rPr>
                  <a:t>cách</a:t>
                </a:r>
                <a:r>
                  <a:rPr lang="en-US" sz="3300" spc="-17" dirty="0">
                    <a:solidFill>
                      <a:srgbClr val="EBE2D5"/>
                    </a:solidFill>
                    <a:latin typeface="Times New Roman"/>
                  </a:rPr>
                  <a:t> </a:t>
                </a:r>
                <a:r>
                  <a:rPr lang="en-US" sz="3300" spc="-17" dirty="0" err="1">
                    <a:solidFill>
                      <a:srgbClr val="EBE2D5"/>
                    </a:solidFill>
                    <a:latin typeface="Times New Roman"/>
                  </a:rPr>
                  <a:t>nhau</a:t>
                </a:r>
                <a:r>
                  <a:rPr lang="en-US" sz="3300" spc="-17" dirty="0">
                    <a:solidFill>
                      <a:srgbClr val="EBE2D5"/>
                    </a:solidFill>
                    <a:latin typeface="Times New Roman"/>
                  </a:rPr>
                  <a:t> 1 </a:t>
                </a:r>
                <a:r>
                  <a:rPr lang="en-US" sz="3300" spc="-17" dirty="0" err="1">
                    <a:solidFill>
                      <a:srgbClr val="EBE2D5"/>
                    </a:solidFill>
                    <a:latin typeface="Times New Roman"/>
                  </a:rPr>
                  <a:t>bước</a:t>
                </a:r>
                <a:r>
                  <a:rPr lang="en-US" sz="3300" spc="-17" dirty="0">
                    <a:solidFill>
                      <a:srgbClr val="EBE2D5"/>
                    </a:solidFill>
                    <a:latin typeface="Times New Roman"/>
                  </a:rPr>
                  <a:t> </a:t>
                </a:r>
                <a:r>
                  <a:rPr lang="en-US" sz="3300" spc="-17" dirty="0" err="1">
                    <a:solidFill>
                      <a:srgbClr val="EBE2D5"/>
                    </a:solidFill>
                    <a:latin typeface="Times New Roman"/>
                  </a:rPr>
                  <a:t>sóng</a:t>
                </a:r>
                <a:r>
                  <a:rPr lang="en-US" sz="3300" spc="-17" dirty="0">
                    <a:solidFill>
                      <a:srgbClr val="EBE2D5"/>
                    </a:solidFill>
                    <a:latin typeface="Times New Roman"/>
                  </a:rPr>
                  <a:t> </a:t>
                </a:r>
                <a14:m>
                  <m:oMath xmlns:m="http://schemas.openxmlformats.org/officeDocument/2006/math">
                    <m:r>
                      <a:rPr lang="en-US" sz="3300" i="1" spc="-17">
                        <a:solidFill>
                          <a:srgbClr val="EBE2D5"/>
                        </a:solidFill>
                        <a:latin typeface="Cambria Math" panose="02040503050406030204" pitchFamily="18" charset="0"/>
                        <a:ea typeface="Cambria Math" panose="02040503050406030204" pitchFamily="18" charset="0"/>
                      </a:rPr>
                      <m:t>→</m:t>
                    </m:r>
                  </m:oMath>
                </a14:m>
                <a:r>
                  <a:rPr lang="en-US" sz="3300" spc="-17" dirty="0">
                    <a:solidFill>
                      <a:srgbClr val="EBE2D5"/>
                    </a:solidFill>
                    <a:latin typeface="Times New Roman"/>
                  </a:rPr>
                  <a:t> </a:t>
                </a:r>
                <a:r>
                  <a:rPr lang="en-US" sz="3300" spc="-17" dirty="0" err="1">
                    <a:solidFill>
                      <a:srgbClr val="EBE2D5"/>
                    </a:solidFill>
                    <a:latin typeface="Times New Roman"/>
                  </a:rPr>
                  <a:t>dao</a:t>
                </a:r>
                <a:r>
                  <a:rPr lang="en-US" sz="3300" spc="-17" dirty="0">
                    <a:solidFill>
                      <a:srgbClr val="EBE2D5"/>
                    </a:solidFill>
                    <a:latin typeface="Times New Roman"/>
                  </a:rPr>
                  <a:t> </a:t>
                </a:r>
                <a:r>
                  <a:rPr lang="en-US" sz="3300" spc="-17" dirty="0" err="1">
                    <a:solidFill>
                      <a:srgbClr val="EBE2D5"/>
                    </a:solidFill>
                    <a:latin typeface="Times New Roman"/>
                  </a:rPr>
                  <a:t>động</a:t>
                </a:r>
                <a:r>
                  <a:rPr lang="en-US" sz="3300" spc="-17" dirty="0">
                    <a:solidFill>
                      <a:srgbClr val="EBE2D5"/>
                    </a:solidFill>
                    <a:latin typeface="Times New Roman"/>
                  </a:rPr>
                  <a:t> </a:t>
                </a:r>
                <a:r>
                  <a:rPr lang="en-US" sz="3300" spc="-17" dirty="0" err="1">
                    <a:solidFill>
                      <a:srgbClr val="EBE2D5"/>
                    </a:solidFill>
                    <a:latin typeface="Times New Roman"/>
                  </a:rPr>
                  <a:t>cùng</a:t>
                </a:r>
                <a:r>
                  <a:rPr lang="en-US" sz="3300" spc="-17" dirty="0">
                    <a:solidFill>
                      <a:srgbClr val="EBE2D5"/>
                    </a:solidFill>
                    <a:latin typeface="Times New Roman"/>
                  </a:rPr>
                  <a:t> </a:t>
                </a:r>
                <a:r>
                  <a:rPr lang="en-US" sz="3300" spc="-17" dirty="0" err="1">
                    <a:solidFill>
                      <a:srgbClr val="EBE2D5"/>
                    </a:solidFill>
                    <a:latin typeface="Times New Roman"/>
                  </a:rPr>
                  <a:t>pha</a:t>
                </a:r>
                <a:r>
                  <a:rPr lang="en-US" sz="3300" spc="-17" dirty="0">
                    <a:solidFill>
                      <a:srgbClr val="EBE2D5"/>
                    </a:solidFill>
                    <a:latin typeface="Times New Roman"/>
                  </a:rPr>
                  <a:t> </a:t>
                </a:r>
                <a14:m>
                  <m:oMath xmlns:m="http://schemas.openxmlformats.org/officeDocument/2006/math">
                    <m:r>
                      <a:rPr lang="en-US" sz="3300" i="1" spc="-17">
                        <a:solidFill>
                          <a:srgbClr val="EBE2D5"/>
                        </a:solidFill>
                        <a:latin typeface="Cambria Math" panose="02040503050406030204" pitchFamily="18" charset="0"/>
                        <a:ea typeface="Cambria Math" panose="02040503050406030204" pitchFamily="18" charset="0"/>
                      </a:rPr>
                      <m:t>→</m:t>
                    </m:r>
                  </m:oMath>
                </a14:m>
                <a:r>
                  <a:rPr lang="en-US" sz="3300" spc="-17" dirty="0">
                    <a:solidFill>
                      <a:srgbClr val="EBE2D5"/>
                    </a:solidFill>
                    <a:latin typeface="Times New Roman"/>
                  </a:rPr>
                  <a:t> </a:t>
                </a:r>
                <a:r>
                  <a:rPr lang="en-US" sz="3300" spc="-17" dirty="0" err="1">
                    <a:solidFill>
                      <a:srgbClr val="EBE2D5"/>
                    </a:solidFill>
                    <a:latin typeface="Times New Roman"/>
                  </a:rPr>
                  <a:t>điểm</a:t>
                </a:r>
                <a:r>
                  <a:rPr lang="en-US" sz="3300" spc="-17" dirty="0">
                    <a:solidFill>
                      <a:srgbClr val="EBE2D5"/>
                    </a:solidFill>
                    <a:latin typeface="Times New Roman"/>
                  </a:rPr>
                  <a:t> Q </a:t>
                </a:r>
                <a:r>
                  <a:rPr lang="en-US" sz="3300" spc="-17" dirty="0" err="1">
                    <a:solidFill>
                      <a:srgbClr val="EBE2D5"/>
                    </a:solidFill>
                    <a:latin typeface="Times New Roman"/>
                  </a:rPr>
                  <a:t>chuyển</a:t>
                </a:r>
                <a:r>
                  <a:rPr lang="en-US" sz="3300" spc="-17" dirty="0">
                    <a:solidFill>
                      <a:srgbClr val="EBE2D5"/>
                    </a:solidFill>
                    <a:latin typeface="Times New Roman"/>
                  </a:rPr>
                  <a:t> </a:t>
                </a:r>
                <a:r>
                  <a:rPr lang="en-US" sz="3300" spc="-17" dirty="0" err="1">
                    <a:solidFill>
                      <a:srgbClr val="EBE2D5"/>
                    </a:solidFill>
                    <a:latin typeface="Times New Roman"/>
                  </a:rPr>
                  <a:t>động</a:t>
                </a:r>
                <a:r>
                  <a:rPr lang="en-US" sz="3300" spc="-17" dirty="0">
                    <a:solidFill>
                      <a:srgbClr val="EBE2D5"/>
                    </a:solidFill>
                    <a:latin typeface="Times New Roman"/>
                  </a:rPr>
                  <a:t> </a:t>
                </a:r>
                <a:r>
                  <a:rPr lang="en-US" sz="3300" spc="-17" dirty="0" err="1">
                    <a:solidFill>
                      <a:srgbClr val="EBE2D5"/>
                    </a:solidFill>
                    <a:latin typeface="Times New Roman"/>
                  </a:rPr>
                  <a:t>lên</a:t>
                </a:r>
                <a:r>
                  <a:rPr lang="en-US" sz="3300" spc="-17" dirty="0">
                    <a:solidFill>
                      <a:srgbClr val="EBE2D5"/>
                    </a:solidFill>
                    <a:latin typeface="Times New Roman"/>
                  </a:rPr>
                  <a:t> </a:t>
                </a:r>
              </a:p>
            </p:txBody>
          </p:sp>
        </mc:Choice>
        <mc:Fallback xmlns="">
          <p:sp>
            <p:nvSpPr>
              <p:cNvPr id="11" name="TextBox 10">
                <a:extLst>
                  <a:ext uri="{FF2B5EF4-FFF2-40B4-BE49-F238E27FC236}">
                    <a16:creationId xmlns:a16="http://schemas.microsoft.com/office/drawing/2014/main" id="{66A8B3E8-D8DE-0130-8908-19D28CB6A712}"/>
                  </a:ext>
                </a:extLst>
              </p:cNvPr>
              <p:cNvSpPr txBox="1">
                <a:spLocks noRot="1" noChangeAspect="1" noMove="1" noResize="1" noEditPoints="1" noAdjustHandles="1" noChangeArrowheads="1" noChangeShapeType="1" noTextEdit="1"/>
              </p:cNvSpPr>
              <p:nvPr/>
            </p:nvSpPr>
            <p:spPr>
              <a:xfrm>
                <a:off x="711368" y="6324850"/>
                <a:ext cx="9075787" cy="2193999"/>
              </a:xfrm>
              <a:prstGeom prst="rect">
                <a:avLst/>
              </a:prstGeom>
              <a:blipFill>
                <a:blip r:embed="rId12"/>
                <a:stretch>
                  <a:fillRect l="-2821" r="-2821" b="-1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3F88F7-49E0-D9F2-084A-DE5E24EF4D55}"/>
                  </a:ext>
                </a:extLst>
              </p:cNvPr>
              <p:cNvSpPr txBox="1"/>
              <p:nvPr/>
            </p:nvSpPr>
            <p:spPr>
              <a:xfrm>
                <a:off x="792549" y="8532107"/>
                <a:ext cx="9075787" cy="1432252"/>
              </a:xfrm>
              <a:prstGeom prst="rect">
                <a:avLst/>
              </a:prstGeom>
            </p:spPr>
            <p:txBody>
              <a:bodyPr wrap="square" lIns="0" tIns="0" rIns="0" bIns="0" rtlCol="0" anchor="t">
                <a:spAutoFit/>
              </a:bodyPr>
              <a:lstStyle/>
              <a:p>
                <a:pPr lvl="0" algn="just">
                  <a:lnSpc>
                    <a:spcPct val="150000"/>
                  </a:lnSpc>
                  <a:spcBef>
                    <a:spcPct val="0"/>
                  </a:spcBef>
                </a:pPr>
                <a:r>
                  <a:rPr lang="en-US" sz="3300" spc="-17" dirty="0">
                    <a:solidFill>
                      <a:srgbClr val="EBE2D5"/>
                    </a:solidFill>
                    <a:latin typeface="Times New Roman"/>
                  </a:rPr>
                  <a:t>+ </a:t>
                </a:r>
                <a:r>
                  <a:rPr lang="en-US" sz="3300" spc="-17" dirty="0" err="1">
                    <a:solidFill>
                      <a:srgbClr val="EBE2D5"/>
                    </a:solidFill>
                    <a:latin typeface="Times New Roman"/>
                  </a:rPr>
                  <a:t>Điểm</a:t>
                </a:r>
                <a:r>
                  <a:rPr lang="en-US" sz="3300" spc="-17" dirty="0">
                    <a:solidFill>
                      <a:srgbClr val="EBE2D5"/>
                    </a:solidFill>
                    <a:latin typeface="Times New Roman"/>
                  </a:rPr>
                  <a:t> O </a:t>
                </a:r>
                <a:r>
                  <a:rPr lang="en-US" sz="3300" spc="-17" dirty="0" err="1">
                    <a:solidFill>
                      <a:srgbClr val="EBE2D5"/>
                    </a:solidFill>
                    <a:latin typeface="Times New Roman"/>
                  </a:rPr>
                  <a:t>và</a:t>
                </a:r>
                <a:r>
                  <a:rPr lang="en-US" sz="3300" spc="-17" dirty="0">
                    <a:solidFill>
                      <a:srgbClr val="EBE2D5"/>
                    </a:solidFill>
                    <a:latin typeface="Times New Roman"/>
                  </a:rPr>
                  <a:t> R </a:t>
                </a:r>
                <a:r>
                  <a:rPr lang="en-US" sz="3300" spc="-17" dirty="0" err="1">
                    <a:solidFill>
                      <a:srgbClr val="EBE2D5"/>
                    </a:solidFill>
                    <a:latin typeface="Times New Roman"/>
                  </a:rPr>
                  <a:t>cách</a:t>
                </a:r>
                <a:r>
                  <a:rPr lang="en-US" sz="3300" spc="-17" dirty="0">
                    <a:solidFill>
                      <a:srgbClr val="EBE2D5"/>
                    </a:solidFill>
                    <a:latin typeface="Times New Roman"/>
                  </a:rPr>
                  <a:t> </a:t>
                </a:r>
                <a:r>
                  <a:rPr lang="en-US" sz="3300" spc="-17" dirty="0" err="1">
                    <a:solidFill>
                      <a:srgbClr val="EBE2D5"/>
                    </a:solidFill>
                    <a:latin typeface="Times New Roman"/>
                  </a:rPr>
                  <a:t>nhau</a:t>
                </a:r>
                <a:r>
                  <a:rPr lang="en-US" sz="3300" spc="-17" dirty="0">
                    <a:solidFill>
                      <a:srgbClr val="EBE2D5"/>
                    </a:solidFill>
                    <a:latin typeface="Times New Roman"/>
                  </a:rPr>
                  <a:t> 2 </a:t>
                </a:r>
                <a:r>
                  <a:rPr lang="en-US" sz="3300" spc="-17" dirty="0" err="1">
                    <a:solidFill>
                      <a:srgbClr val="EBE2D5"/>
                    </a:solidFill>
                    <a:latin typeface="Times New Roman"/>
                  </a:rPr>
                  <a:t>bước</a:t>
                </a:r>
                <a:r>
                  <a:rPr lang="en-US" sz="3300" spc="-17" dirty="0">
                    <a:solidFill>
                      <a:srgbClr val="EBE2D5"/>
                    </a:solidFill>
                    <a:latin typeface="Times New Roman"/>
                  </a:rPr>
                  <a:t> </a:t>
                </a:r>
                <a:r>
                  <a:rPr lang="en-US" sz="3300" spc="-17" dirty="0" err="1">
                    <a:solidFill>
                      <a:srgbClr val="EBE2D5"/>
                    </a:solidFill>
                    <a:latin typeface="Times New Roman"/>
                  </a:rPr>
                  <a:t>sóng</a:t>
                </a:r>
                <a:r>
                  <a:rPr lang="en-US" sz="3300" spc="-17" dirty="0">
                    <a:solidFill>
                      <a:srgbClr val="EBE2D5"/>
                    </a:solidFill>
                    <a:latin typeface="Times New Roman"/>
                  </a:rPr>
                  <a:t> </a:t>
                </a:r>
                <a14:m>
                  <m:oMath xmlns:m="http://schemas.openxmlformats.org/officeDocument/2006/math">
                    <m:r>
                      <a:rPr lang="en-US" sz="3300" i="1" spc="-17">
                        <a:solidFill>
                          <a:srgbClr val="EBE2D5"/>
                        </a:solidFill>
                        <a:latin typeface="Cambria Math" panose="02040503050406030204" pitchFamily="18" charset="0"/>
                        <a:ea typeface="Cambria Math" panose="02040503050406030204" pitchFamily="18" charset="0"/>
                      </a:rPr>
                      <m:t>→</m:t>
                    </m:r>
                  </m:oMath>
                </a14:m>
                <a:r>
                  <a:rPr lang="en-US" sz="3300" spc="-17" dirty="0">
                    <a:solidFill>
                      <a:srgbClr val="EBE2D5"/>
                    </a:solidFill>
                    <a:latin typeface="Times New Roman"/>
                  </a:rPr>
                  <a:t> </a:t>
                </a:r>
                <a:r>
                  <a:rPr lang="en-US" sz="3300" spc="-17" dirty="0" err="1">
                    <a:solidFill>
                      <a:srgbClr val="EBE2D5"/>
                    </a:solidFill>
                    <a:latin typeface="Times New Roman"/>
                  </a:rPr>
                  <a:t>dao</a:t>
                </a:r>
                <a:r>
                  <a:rPr lang="en-US" sz="3300" spc="-17" dirty="0">
                    <a:solidFill>
                      <a:srgbClr val="EBE2D5"/>
                    </a:solidFill>
                    <a:latin typeface="Times New Roman"/>
                  </a:rPr>
                  <a:t> </a:t>
                </a:r>
                <a:r>
                  <a:rPr lang="en-US" sz="3300" spc="-17" dirty="0" err="1">
                    <a:solidFill>
                      <a:srgbClr val="EBE2D5"/>
                    </a:solidFill>
                    <a:latin typeface="Times New Roman"/>
                  </a:rPr>
                  <a:t>động</a:t>
                </a:r>
                <a:r>
                  <a:rPr lang="en-US" sz="3300" spc="-17" dirty="0">
                    <a:solidFill>
                      <a:srgbClr val="EBE2D5"/>
                    </a:solidFill>
                    <a:latin typeface="Times New Roman"/>
                  </a:rPr>
                  <a:t> </a:t>
                </a:r>
                <a:r>
                  <a:rPr lang="en-US" sz="3300" spc="-17" dirty="0" err="1">
                    <a:solidFill>
                      <a:srgbClr val="EBE2D5"/>
                    </a:solidFill>
                    <a:latin typeface="Times New Roman"/>
                  </a:rPr>
                  <a:t>cùng</a:t>
                </a:r>
                <a:r>
                  <a:rPr lang="en-US" sz="3300" spc="-17" dirty="0">
                    <a:solidFill>
                      <a:srgbClr val="EBE2D5"/>
                    </a:solidFill>
                    <a:latin typeface="Times New Roman"/>
                  </a:rPr>
                  <a:t> </a:t>
                </a:r>
                <a:r>
                  <a:rPr lang="en-US" sz="3300" spc="-17" dirty="0" err="1">
                    <a:solidFill>
                      <a:srgbClr val="EBE2D5"/>
                    </a:solidFill>
                    <a:latin typeface="Times New Roman"/>
                  </a:rPr>
                  <a:t>pha</a:t>
                </a:r>
                <a:r>
                  <a:rPr lang="en-US" sz="3300" spc="-17" dirty="0">
                    <a:solidFill>
                      <a:srgbClr val="EBE2D5"/>
                    </a:solidFill>
                    <a:latin typeface="Times New Roman"/>
                  </a:rPr>
                  <a:t> </a:t>
                </a:r>
                <a14:m>
                  <m:oMath xmlns:m="http://schemas.openxmlformats.org/officeDocument/2006/math">
                    <m:r>
                      <a:rPr lang="en-US" sz="3300" i="1" spc="-17">
                        <a:solidFill>
                          <a:srgbClr val="EBE2D5"/>
                        </a:solidFill>
                        <a:latin typeface="Cambria Math" panose="02040503050406030204" pitchFamily="18" charset="0"/>
                        <a:ea typeface="Cambria Math" panose="02040503050406030204" pitchFamily="18" charset="0"/>
                      </a:rPr>
                      <m:t>→</m:t>
                    </m:r>
                  </m:oMath>
                </a14:m>
                <a:r>
                  <a:rPr lang="en-US" sz="3300" spc="-17" dirty="0">
                    <a:solidFill>
                      <a:srgbClr val="EBE2D5"/>
                    </a:solidFill>
                    <a:latin typeface="Times New Roman"/>
                  </a:rPr>
                  <a:t> </a:t>
                </a:r>
                <a:r>
                  <a:rPr lang="en-US" sz="3300" spc="-17" dirty="0" err="1">
                    <a:solidFill>
                      <a:srgbClr val="EBE2D5"/>
                    </a:solidFill>
                    <a:latin typeface="Times New Roman"/>
                  </a:rPr>
                  <a:t>điểm</a:t>
                </a:r>
                <a:r>
                  <a:rPr lang="en-US" sz="3300" spc="-17" dirty="0">
                    <a:solidFill>
                      <a:srgbClr val="EBE2D5"/>
                    </a:solidFill>
                    <a:latin typeface="Times New Roman"/>
                  </a:rPr>
                  <a:t> O </a:t>
                </a:r>
                <a:r>
                  <a:rPr lang="en-US" sz="3300" spc="-17" dirty="0" err="1">
                    <a:solidFill>
                      <a:srgbClr val="EBE2D5"/>
                    </a:solidFill>
                    <a:latin typeface="Times New Roman"/>
                  </a:rPr>
                  <a:t>chuyển</a:t>
                </a:r>
                <a:r>
                  <a:rPr lang="en-US" sz="3300" spc="-17" dirty="0">
                    <a:solidFill>
                      <a:srgbClr val="EBE2D5"/>
                    </a:solidFill>
                    <a:latin typeface="Times New Roman"/>
                  </a:rPr>
                  <a:t> </a:t>
                </a:r>
                <a:r>
                  <a:rPr lang="en-US" sz="3300" spc="-17" dirty="0" err="1">
                    <a:solidFill>
                      <a:srgbClr val="EBE2D5"/>
                    </a:solidFill>
                    <a:latin typeface="Times New Roman"/>
                  </a:rPr>
                  <a:t>động</a:t>
                </a:r>
                <a:r>
                  <a:rPr lang="en-US" sz="3300" spc="-17" dirty="0">
                    <a:solidFill>
                      <a:srgbClr val="EBE2D5"/>
                    </a:solidFill>
                    <a:latin typeface="Times New Roman"/>
                  </a:rPr>
                  <a:t> </a:t>
                </a:r>
                <a:r>
                  <a:rPr lang="en-US" sz="3300" spc="-17" dirty="0" err="1">
                    <a:solidFill>
                      <a:srgbClr val="EBE2D5"/>
                    </a:solidFill>
                    <a:latin typeface="Times New Roman"/>
                  </a:rPr>
                  <a:t>lên</a:t>
                </a:r>
                <a:r>
                  <a:rPr lang="en-US" sz="3300" spc="-17" dirty="0">
                    <a:solidFill>
                      <a:srgbClr val="EBE2D5"/>
                    </a:solidFill>
                    <a:latin typeface="Times New Roman"/>
                  </a:rPr>
                  <a:t> </a:t>
                </a:r>
              </a:p>
            </p:txBody>
          </p:sp>
        </mc:Choice>
        <mc:Fallback xmlns="">
          <p:sp>
            <p:nvSpPr>
              <p:cNvPr id="12" name="TextBox 11">
                <a:extLst>
                  <a:ext uri="{FF2B5EF4-FFF2-40B4-BE49-F238E27FC236}">
                    <a16:creationId xmlns:a16="http://schemas.microsoft.com/office/drawing/2014/main" id="{A73F88F7-49E0-D9F2-084A-DE5E24EF4D55}"/>
                  </a:ext>
                </a:extLst>
              </p:cNvPr>
              <p:cNvSpPr txBox="1">
                <a:spLocks noRot="1" noChangeAspect="1" noMove="1" noResize="1" noEditPoints="1" noAdjustHandles="1" noChangeArrowheads="1" noChangeShapeType="1" noTextEdit="1"/>
              </p:cNvSpPr>
              <p:nvPr/>
            </p:nvSpPr>
            <p:spPr>
              <a:xfrm>
                <a:off x="792549" y="8532107"/>
                <a:ext cx="9075787" cy="1432252"/>
              </a:xfrm>
              <a:prstGeom prst="rect">
                <a:avLst/>
              </a:prstGeom>
              <a:blipFill>
                <a:blip r:embed="rId13"/>
                <a:stretch>
                  <a:fillRect l="-2821" r="-2821" b="-17021"/>
                </a:stretch>
              </a:blipFill>
            </p:spPr>
            <p:txBody>
              <a:bodyPr/>
              <a:lstStyle/>
              <a:p>
                <a:r>
                  <a:rPr lang="en-US">
                    <a:noFill/>
                  </a:rPr>
                  <a:t> </a:t>
                </a:r>
              </a:p>
            </p:txBody>
          </p:sp>
        </mc:Fallback>
      </mc:AlternateContent>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E2B60"/>
        </a:solidFill>
        <a:effectLst/>
      </p:bgPr>
    </p:bg>
    <p:spTree>
      <p:nvGrpSpPr>
        <p:cNvPr id="1" name=""/>
        <p:cNvGrpSpPr/>
        <p:nvPr/>
      </p:nvGrpSpPr>
      <p:grpSpPr>
        <a:xfrm>
          <a:off x="0" y="0"/>
          <a:ext cx="0" cy="0"/>
          <a:chOff x="0" y="0"/>
          <a:chExt cx="0" cy="0"/>
        </a:xfrm>
      </p:grpSpPr>
      <p:sp>
        <p:nvSpPr>
          <p:cNvPr id="2" name="Freeform 2"/>
          <p:cNvSpPr/>
          <p:nvPr/>
        </p:nvSpPr>
        <p:spPr>
          <a:xfrm rot="-5400000">
            <a:off x="-2323996" y="591498"/>
            <a:ext cx="8906191" cy="5074614"/>
          </a:xfrm>
          <a:custGeom>
            <a:avLst/>
            <a:gdLst/>
            <a:ahLst/>
            <a:cxnLst/>
            <a:rect l="l" t="t" r="r" b="b"/>
            <a:pathLst>
              <a:path w="8906191" h="5074614">
                <a:moveTo>
                  <a:pt x="0" y="0"/>
                </a:moveTo>
                <a:lnTo>
                  <a:pt x="8906191" y="0"/>
                </a:lnTo>
                <a:lnTo>
                  <a:pt x="8906191" y="5074614"/>
                </a:lnTo>
                <a:lnTo>
                  <a:pt x="0" y="5074614"/>
                </a:lnTo>
                <a:lnTo>
                  <a:pt x="0" y="0"/>
                </a:lnTo>
                <a:close/>
              </a:path>
            </a:pathLst>
          </a:custGeom>
          <a:blipFill>
            <a:blip r:embed="rId4">
              <a:extLst>
                <a:ext uri="{96DAC541-7B7A-43D3-8B79-37D633B846F1}">
                  <asvg:svgBlip xmlns:asvg="http://schemas.microsoft.com/office/drawing/2016/SVG/main" r:embed="rId5"/>
                </a:ext>
              </a:extLst>
            </a:blip>
            <a:stretch>
              <a:fillRect t="-142919" r="-109756" b="-717"/>
            </a:stretch>
          </a:blipFill>
        </p:spPr>
      </p:sp>
      <p:sp>
        <p:nvSpPr>
          <p:cNvPr id="3" name="TextBox 3"/>
          <p:cNvSpPr txBox="1"/>
          <p:nvPr/>
        </p:nvSpPr>
        <p:spPr>
          <a:xfrm>
            <a:off x="1101175" y="473238"/>
            <a:ext cx="16332153" cy="4039567"/>
          </a:xfrm>
          <a:prstGeom prst="rect">
            <a:avLst/>
          </a:prstGeom>
        </p:spPr>
        <p:txBody>
          <a:bodyPr lIns="0" tIns="0" rIns="0" bIns="0" rtlCol="0" anchor="t">
            <a:spAutoFit/>
          </a:bodyPr>
          <a:lstStyle/>
          <a:p>
            <a:pPr algn="just">
              <a:lnSpc>
                <a:spcPct val="150000"/>
              </a:lnSpc>
            </a:pPr>
            <a:r>
              <a:rPr lang="en-US" sz="3500" b="1" dirty="0" err="1">
                <a:solidFill>
                  <a:srgbClr val="EDECED"/>
                </a:solidFill>
                <a:latin typeface="Times New Roman"/>
              </a:rPr>
              <a:t>Bài</a:t>
            </a:r>
            <a:r>
              <a:rPr lang="en-US" sz="3500" b="1" dirty="0">
                <a:solidFill>
                  <a:srgbClr val="EDECED"/>
                </a:solidFill>
                <a:latin typeface="Times New Roman"/>
              </a:rPr>
              <a:t> 3</a:t>
            </a:r>
            <a:r>
              <a:rPr lang="en-US" sz="3500" dirty="0">
                <a:solidFill>
                  <a:srgbClr val="EDECED"/>
                </a:solidFill>
                <a:latin typeface="Times New Roman"/>
              </a:rPr>
              <a:t>. </a:t>
            </a:r>
            <a:r>
              <a:rPr lang="vi-VN" sz="3500" dirty="0">
                <a:solidFill>
                  <a:srgbClr val="EDECED"/>
                </a:solidFill>
                <a:latin typeface="Times New Roman"/>
              </a:rPr>
              <a:t>Trong một thí nghiệm Y-âng về giao thoa ánh sáng, hai khe được chiếu bằng ánh sáng đơn sắc. Khoảng cách giữa hai khe là 0,6 mm. Khoảng vân trên màn quan sát đo được là 1 mm. Từ vị trí ban đầu, nếu tịnh tiến màn quan sát một đoạn 25 cm lại gần mặt phẳng chứa hai khe thì khoảng vân mới trên màn là 0,8 mm. Tính bước sóng của ánh sáng dùng trong thí nghiệm.</a:t>
            </a:r>
            <a:endParaRPr lang="en-US" sz="3500" dirty="0">
              <a:solidFill>
                <a:srgbClr val="EDECED"/>
              </a:solidFill>
              <a:latin typeface="Times New Roman"/>
            </a:endParaRPr>
          </a:p>
        </p:txBody>
      </p:sp>
      <p:sp>
        <p:nvSpPr>
          <p:cNvPr id="4" name="Freeform 4"/>
          <p:cNvSpPr/>
          <p:nvPr/>
        </p:nvSpPr>
        <p:spPr>
          <a:xfrm>
            <a:off x="9867059" y="3209340"/>
            <a:ext cx="11831488" cy="7110844"/>
          </a:xfrm>
          <a:custGeom>
            <a:avLst/>
            <a:gdLst/>
            <a:ahLst/>
            <a:cxnLst/>
            <a:rect l="l" t="t" r="r" b="b"/>
            <a:pathLst>
              <a:path w="11831488" h="7110844">
                <a:moveTo>
                  <a:pt x="0" y="0"/>
                </a:moveTo>
                <a:lnTo>
                  <a:pt x="11831488" y="0"/>
                </a:lnTo>
                <a:lnTo>
                  <a:pt x="11831488" y="7110844"/>
                </a:lnTo>
                <a:lnTo>
                  <a:pt x="0" y="7110844"/>
                </a:lnTo>
                <a:lnTo>
                  <a:pt x="0" y="0"/>
                </a:lnTo>
                <a:close/>
              </a:path>
            </a:pathLst>
          </a:custGeom>
          <a:blipFill>
            <a:blip r:embed="rId4">
              <a:extLst>
                <a:ext uri="{96DAC541-7B7A-43D3-8B79-37D633B846F1}">
                  <asvg:svgBlip xmlns:asvg="http://schemas.microsoft.com/office/drawing/2016/SVG/main" r:embed="rId5"/>
                </a:ext>
              </a:extLst>
            </a:blip>
            <a:stretch>
              <a:fillRect l="-3919" t="-6738" r="-92262" b="-109293"/>
            </a:stretch>
          </a:blipFill>
        </p:spPr>
      </p:sp>
      <p:sp>
        <p:nvSpPr>
          <p:cNvPr id="5" name="Freeform 5"/>
          <p:cNvSpPr/>
          <p:nvPr/>
        </p:nvSpPr>
        <p:spPr>
          <a:xfrm>
            <a:off x="16611600" y="-131630"/>
            <a:ext cx="547886" cy="730811"/>
          </a:xfrm>
          <a:custGeom>
            <a:avLst/>
            <a:gdLst/>
            <a:ahLst/>
            <a:cxnLst/>
            <a:rect l="l" t="t" r="r" b="b"/>
            <a:pathLst>
              <a:path w="547886" h="730811">
                <a:moveTo>
                  <a:pt x="0" y="0"/>
                </a:moveTo>
                <a:lnTo>
                  <a:pt x="547886" y="0"/>
                </a:lnTo>
                <a:lnTo>
                  <a:pt x="547886" y="730811"/>
                </a:lnTo>
                <a:lnTo>
                  <a:pt x="0" y="730811"/>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sp>
        <p:nvSpPr>
          <p:cNvPr id="6" name="Freeform 6"/>
          <p:cNvSpPr/>
          <p:nvPr/>
        </p:nvSpPr>
        <p:spPr>
          <a:xfrm>
            <a:off x="224707" y="7581900"/>
            <a:ext cx="864966" cy="1153756"/>
          </a:xfrm>
          <a:custGeom>
            <a:avLst/>
            <a:gdLst/>
            <a:ahLst/>
            <a:cxnLst/>
            <a:rect l="l" t="t" r="r" b="b"/>
            <a:pathLst>
              <a:path w="864966" h="1153756">
                <a:moveTo>
                  <a:pt x="0" y="0"/>
                </a:moveTo>
                <a:lnTo>
                  <a:pt x="864966" y="0"/>
                </a:lnTo>
                <a:lnTo>
                  <a:pt x="864966" y="1153755"/>
                </a:lnTo>
                <a:lnTo>
                  <a:pt x="0" y="1153755"/>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grpSp>
        <p:nvGrpSpPr>
          <p:cNvPr id="7" name="Group 7"/>
          <p:cNvGrpSpPr/>
          <p:nvPr/>
        </p:nvGrpSpPr>
        <p:grpSpPr>
          <a:xfrm>
            <a:off x="224707" y="7383106"/>
            <a:ext cx="198796" cy="19879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p:grpSp>
        <p:nvGrpSpPr>
          <p:cNvPr id="9" name="Group 9"/>
          <p:cNvGrpSpPr/>
          <p:nvPr/>
        </p:nvGrpSpPr>
        <p:grpSpPr>
          <a:xfrm>
            <a:off x="17602200" y="1755164"/>
            <a:ext cx="298194" cy="29819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E2B60"/>
        </a:solidFill>
        <a:effectLst/>
      </p:bgPr>
    </p:bg>
    <p:spTree>
      <p:nvGrpSpPr>
        <p:cNvPr id="1" name=""/>
        <p:cNvGrpSpPr/>
        <p:nvPr/>
      </p:nvGrpSpPr>
      <p:grpSpPr>
        <a:xfrm>
          <a:off x="0" y="0"/>
          <a:ext cx="0" cy="0"/>
          <a:chOff x="0" y="0"/>
          <a:chExt cx="0" cy="0"/>
        </a:xfrm>
      </p:grpSpPr>
      <p:sp>
        <p:nvSpPr>
          <p:cNvPr id="2" name="Freeform 2"/>
          <p:cNvSpPr/>
          <p:nvPr/>
        </p:nvSpPr>
        <p:spPr>
          <a:xfrm rot="-5400000">
            <a:off x="-2601588" y="-37843"/>
            <a:ext cx="8906191" cy="5074614"/>
          </a:xfrm>
          <a:custGeom>
            <a:avLst/>
            <a:gdLst/>
            <a:ahLst/>
            <a:cxnLst/>
            <a:rect l="l" t="t" r="r" b="b"/>
            <a:pathLst>
              <a:path w="8906191" h="5074614">
                <a:moveTo>
                  <a:pt x="0" y="0"/>
                </a:moveTo>
                <a:lnTo>
                  <a:pt x="8906191" y="0"/>
                </a:lnTo>
                <a:lnTo>
                  <a:pt x="8906191" y="5074614"/>
                </a:lnTo>
                <a:lnTo>
                  <a:pt x="0" y="5074614"/>
                </a:lnTo>
                <a:lnTo>
                  <a:pt x="0" y="0"/>
                </a:lnTo>
                <a:close/>
              </a:path>
            </a:pathLst>
          </a:custGeom>
          <a:blipFill>
            <a:blip r:embed="rId4">
              <a:extLst>
                <a:ext uri="{96DAC541-7B7A-43D3-8B79-37D633B846F1}">
                  <asvg:svgBlip xmlns:asvg="http://schemas.microsoft.com/office/drawing/2016/SVG/main" r:embed="rId5"/>
                </a:ext>
              </a:extLst>
            </a:blip>
            <a:stretch>
              <a:fillRect t="-142919" r="-109756" b="-717"/>
            </a:stretch>
          </a:blipFill>
        </p:spPr>
      </p:sp>
      <p:sp>
        <p:nvSpPr>
          <p:cNvPr id="3" name="TextBox 3"/>
          <p:cNvSpPr txBox="1"/>
          <p:nvPr/>
        </p:nvSpPr>
        <p:spPr>
          <a:xfrm>
            <a:off x="1100564" y="479680"/>
            <a:ext cx="16332153" cy="4039567"/>
          </a:xfrm>
          <a:prstGeom prst="rect">
            <a:avLst/>
          </a:prstGeom>
        </p:spPr>
        <p:txBody>
          <a:bodyPr lIns="0" tIns="0" rIns="0" bIns="0" rtlCol="0" anchor="t">
            <a:spAutoFit/>
          </a:bodyPr>
          <a:lstStyle/>
          <a:p>
            <a:pPr algn="just">
              <a:lnSpc>
                <a:spcPct val="150000"/>
              </a:lnSpc>
            </a:pPr>
            <a:r>
              <a:rPr lang="en-US" sz="3500" b="1" dirty="0" err="1">
                <a:solidFill>
                  <a:srgbClr val="EDECED"/>
                </a:solidFill>
                <a:latin typeface="Times New Roman"/>
              </a:rPr>
              <a:t>Bài</a:t>
            </a:r>
            <a:r>
              <a:rPr lang="en-US" sz="3500" b="1" dirty="0">
                <a:solidFill>
                  <a:srgbClr val="EDECED"/>
                </a:solidFill>
                <a:latin typeface="Times New Roman"/>
              </a:rPr>
              <a:t> 3</a:t>
            </a:r>
            <a:r>
              <a:rPr lang="en-US" sz="3500" dirty="0">
                <a:solidFill>
                  <a:srgbClr val="EDECED"/>
                </a:solidFill>
                <a:latin typeface="Times New Roman"/>
              </a:rPr>
              <a:t>. </a:t>
            </a:r>
            <a:r>
              <a:rPr lang="vi-VN" sz="3500" dirty="0">
                <a:solidFill>
                  <a:srgbClr val="EDECED"/>
                </a:solidFill>
                <a:latin typeface="Times New Roman"/>
              </a:rPr>
              <a:t>Trong một thí nghiệm Y-âng về giao thoa ánh sáng, hai khe được chiếu bằng ánh sáng đơn sắc. Khoảng cách giữa hai khe là 0,6 mm. Khoảng vân trên màn quan sát đo được là 1 mm. Từ vị trí ban đầu, nếu tịnh tiến màn quan sát một đoạn 25 cm lại gần mặt phẳng chứa hai khe thì khoảng vân mới trên màn là 0,8 mm. Tính bước sóng của ánh sáng dùng trong thí nghiệm.</a:t>
            </a:r>
            <a:endParaRPr lang="en-US" sz="3500" dirty="0">
              <a:solidFill>
                <a:srgbClr val="EDECED"/>
              </a:solidFill>
              <a:latin typeface="Times New Roman"/>
            </a:endParaRPr>
          </a:p>
        </p:txBody>
      </p:sp>
      <p:sp>
        <p:nvSpPr>
          <p:cNvPr id="4" name="Freeform 4"/>
          <p:cNvSpPr/>
          <p:nvPr/>
        </p:nvSpPr>
        <p:spPr>
          <a:xfrm>
            <a:off x="9867059" y="3209340"/>
            <a:ext cx="11831488" cy="7110844"/>
          </a:xfrm>
          <a:custGeom>
            <a:avLst/>
            <a:gdLst/>
            <a:ahLst/>
            <a:cxnLst/>
            <a:rect l="l" t="t" r="r" b="b"/>
            <a:pathLst>
              <a:path w="11831488" h="7110844">
                <a:moveTo>
                  <a:pt x="0" y="0"/>
                </a:moveTo>
                <a:lnTo>
                  <a:pt x="11831488" y="0"/>
                </a:lnTo>
                <a:lnTo>
                  <a:pt x="11831488" y="7110844"/>
                </a:lnTo>
                <a:lnTo>
                  <a:pt x="0" y="7110844"/>
                </a:lnTo>
                <a:lnTo>
                  <a:pt x="0" y="0"/>
                </a:lnTo>
                <a:close/>
              </a:path>
            </a:pathLst>
          </a:custGeom>
          <a:blipFill>
            <a:blip r:embed="rId4">
              <a:extLst>
                <a:ext uri="{96DAC541-7B7A-43D3-8B79-37D633B846F1}">
                  <asvg:svgBlip xmlns:asvg="http://schemas.microsoft.com/office/drawing/2016/SVG/main" r:embed="rId5"/>
                </a:ext>
              </a:extLst>
            </a:blip>
            <a:stretch>
              <a:fillRect l="-3919" t="-6738" r="-92262" b="-109293"/>
            </a:stretch>
          </a:blipFill>
        </p:spPr>
      </p:sp>
      <p:sp>
        <p:nvSpPr>
          <p:cNvPr id="5" name="Freeform 5"/>
          <p:cNvSpPr/>
          <p:nvPr/>
        </p:nvSpPr>
        <p:spPr>
          <a:xfrm>
            <a:off x="17740114" y="177918"/>
            <a:ext cx="547886" cy="730811"/>
          </a:xfrm>
          <a:custGeom>
            <a:avLst/>
            <a:gdLst/>
            <a:ahLst/>
            <a:cxnLst/>
            <a:rect l="l" t="t" r="r" b="b"/>
            <a:pathLst>
              <a:path w="547886" h="730811">
                <a:moveTo>
                  <a:pt x="0" y="0"/>
                </a:moveTo>
                <a:lnTo>
                  <a:pt x="547886" y="0"/>
                </a:lnTo>
                <a:lnTo>
                  <a:pt x="547886" y="730811"/>
                </a:lnTo>
                <a:lnTo>
                  <a:pt x="0" y="730811"/>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sp>
        <p:nvSpPr>
          <p:cNvPr id="6" name="Freeform 6"/>
          <p:cNvSpPr/>
          <p:nvPr/>
        </p:nvSpPr>
        <p:spPr>
          <a:xfrm>
            <a:off x="17902568" y="9362177"/>
            <a:ext cx="864966" cy="1153756"/>
          </a:xfrm>
          <a:custGeom>
            <a:avLst/>
            <a:gdLst/>
            <a:ahLst/>
            <a:cxnLst/>
            <a:rect l="l" t="t" r="r" b="b"/>
            <a:pathLst>
              <a:path w="864966" h="1153756">
                <a:moveTo>
                  <a:pt x="0" y="0"/>
                </a:moveTo>
                <a:lnTo>
                  <a:pt x="864966" y="0"/>
                </a:lnTo>
                <a:lnTo>
                  <a:pt x="864966" y="1153756"/>
                </a:lnTo>
                <a:lnTo>
                  <a:pt x="0" y="1153756"/>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grpSp>
        <p:nvGrpSpPr>
          <p:cNvPr id="7" name="Group 7"/>
          <p:cNvGrpSpPr/>
          <p:nvPr/>
        </p:nvGrpSpPr>
        <p:grpSpPr>
          <a:xfrm>
            <a:off x="16422805" y="9839657"/>
            <a:ext cx="198796" cy="19879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p:grpSp>
        <p:nvGrpSpPr>
          <p:cNvPr id="9" name="Group 9"/>
          <p:cNvGrpSpPr/>
          <p:nvPr/>
        </p:nvGrpSpPr>
        <p:grpSpPr>
          <a:xfrm>
            <a:off x="17865200" y="1234405"/>
            <a:ext cx="298194" cy="29819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2CFCFBB-C343-A6B4-7D6C-865B5CB9F6F4}"/>
                  </a:ext>
                </a:extLst>
              </p:cNvPr>
              <p:cNvSpPr txBox="1"/>
              <p:nvPr/>
            </p:nvSpPr>
            <p:spPr>
              <a:xfrm>
                <a:off x="1067907" y="4906368"/>
                <a:ext cx="4652985" cy="3716787"/>
              </a:xfrm>
              <a:prstGeom prst="rect">
                <a:avLst/>
              </a:prstGeom>
            </p:spPr>
            <p:txBody>
              <a:bodyPr wrap="square" lIns="0" tIns="0" rIns="0" bIns="0" rtlCol="0" anchor="t">
                <a:spAutoFit/>
              </a:bodyPr>
              <a:lstStyle/>
              <a:p>
                <a:pPr>
                  <a:lnSpc>
                    <a:spcPct val="150000"/>
                  </a:lnSpc>
                </a:pPr>
                <a:r>
                  <a:rPr lang="vi-VN" sz="3300" b="1" u="sng" dirty="0">
                    <a:solidFill>
                      <a:srgbClr val="EDECED"/>
                    </a:solidFill>
                    <a:latin typeface="Times New Roman" panose="02020603050405020304" pitchFamily="18" charset="0"/>
                    <a:cs typeface="Times New Roman" panose="02020603050405020304" pitchFamily="18" charset="0"/>
                  </a:rPr>
                  <a:t>Tóm tắt</a:t>
                </a:r>
              </a:p>
              <a:p>
                <a:pPr>
                  <a:lnSpc>
                    <a:spcPct val="150000"/>
                  </a:lnSpc>
                </a:pPr>
                <a:r>
                  <a:rPr lang="vi-VN" sz="3300" dirty="0">
                    <a:solidFill>
                      <a:srgbClr val="EDECED"/>
                    </a:solidFill>
                    <a:latin typeface="Times New Roman" panose="02020603050405020304" pitchFamily="18" charset="0"/>
                    <a:cs typeface="Times New Roman" panose="02020603050405020304" pitchFamily="18" charset="0"/>
                  </a:rPr>
                  <a:t>a = 0,6 mm = </a:t>
                </a:r>
                <a14:m>
                  <m:oMath xmlns:m="http://schemas.openxmlformats.org/officeDocument/2006/math">
                    <m:sSup>
                      <m:sSupPr>
                        <m:ctrlPr>
                          <a:rPr lang="en-US" sz="3300" i="1">
                            <a:solidFill>
                              <a:srgbClr val="EDECED"/>
                            </a:solidFill>
                            <a:latin typeface="Cambria Math" panose="02040503050406030204" pitchFamily="18" charset="0"/>
                          </a:rPr>
                        </m:ctrlPr>
                      </m:sSupPr>
                      <m:e>
                        <m:r>
                          <a:rPr lang="en-US" sz="3300" i="1">
                            <a:solidFill>
                              <a:srgbClr val="EDECED"/>
                            </a:solidFill>
                            <a:latin typeface="Cambria Math" panose="02040503050406030204" pitchFamily="18" charset="0"/>
                          </a:rPr>
                          <m:t>0,6.10</m:t>
                        </m:r>
                      </m:e>
                      <m:sup>
                        <m:r>
                          <a:rPr lang="en-US" sz="3300" i="1">
                            <a:solidFill>
                              <a:srgbClr val="EDECED"/>
                            </a:solidFill>
                            <a:latin typeface="Cambria Math" panose="02040503050406030204" pitchFamily="18" charset="0"/>
                          </a:rPr>
                          <m:t>−3</m:t>
                        </m:r>
                      </m:sup>
                    </m:sSup>
                  </m:oMath>
                </a14:m>
                <a:r>
                  <a:rPr lang="vi-VN" sz="3300" dirty="0">
                    <a:solidFill>
                      <a:srgbClr val="EDECED"/>
                    </a:solidFill>
                    <a:latin typeface="Times New Roman" panose="02020603050405020304" pitchFamily="18" charset="0"/>
                    <a:cs typeface="Times New Roman" panose="02020603050405020304" pitchFamily="18" charset="0"/>
                  </a:rPr>
                  <a:t> m</a:t>
                </a:r>
              </a:p>
              <a:p>
                <a:pPr>
                  <a:lnSpc>
                    <a:spcPct val="150000"/>
                  </a:lnSpc>
                </a:pPr>
                <a14:m>
                  <m:oMath xmlns:m="http://schemas.openxmlformats.org/officeDocument/2006/math">
                    <m:r>
                      <a:rPr lang="en-US" sz="3300" b="0" i="1" smtClean="0">
                        <a:solidFill>
                          <a:srgbClr val="EDECED"/>
                        </a:solidFill>
                        <a:latin typeface="Cambria Math" panose="02040503050406030204" pitchFamily="18" charset="0"/>
                      </a:rPr>
                      <m:t>𝑖</m:t>
                    </m:r>
                  </m:oMath>
                </a14:m>
                <a:r>
                  <a:rPr lang="vi-VN" sz="3300" dirty="0">
                    <a:solidFill>
                      <a:srgbClr val="EDECED"/>
                    </a:solidFill>
                    <a:latin typeface="Times New Roman" panose="02020603050405020304" pitchFamily="18" charset="0"/>
                    <a:cs typeface="Times New Roman" panose="02020603050405020304" pitchFamily="18" charset="0"/>
                  </a:rPr>
                  <a:t> = 1mm = </a:t>
                </a:r>
                <a14:m>
                  <m:oMath xmlns:m="http://schemas.openxmlformats.org/officeDocument/2006/math">
                    <m:sSup>
                      <m:sSupPr>
                        <m:ctrlPr>
                          <a:rPr lang="en-US" sz="3300" i="1">
                            <a:solidFill>
                              <a:srgbClr val="EDECED"/>
                            </a:solidFill>
                            <a:latin typeface="Cambria Math" panose="02040503050406030204" pitchFamily="18" charset="0"/>
                          </a:rPr>
                        </m:ctrlPr>
                      </m:sSupPr>
                      <m:e>
                        <m:r>
                          <a:rPr lang="en-US" sz="3300" i="1">
                            <a:solidFill>
                              <a:srgbClr val="EDECED"/>
                            </a:solidFill>
                            <a:latin typeface="Cambria Math" panose="02040503050406030204" pitchFamily="18" charset="0"/>
                          </a:rPr>
                          <m:t>10</m:t>
                        </m:r>
                      </m:e>
                      <m:sup>
                        <m:r>
                          <a:rPr lang="en-US" sz="3300" i="1">
                            <a:solidFill>
                              <a:srgbClr val="EDECED"/>
                            </a:solidFill>
                            <a:latin typeface="Cambria Math" panose="02040503050406030204" pitchFamily="18" charset="0"/>
                          </a:rPr>
                          <m:t>−3</m:t>
                        </m:r>
                      </m:sup>
                    </m:sSup>
                  </m:oMath>
                </a14:m>
                <a:r>
                  <a:rPr lang="vi-VN" sz="3300" dirty="0">
                    <a:solidFill>
                      <a:srgbClr val="EDECED"/>
                    </a:solidFill>
                    <a:latin typeface="Times New Roman" panose="02020603050405020304" pitchFamily="18" charset="0"/>
                    <a:cs typeface="Times New Roman" panose="02020603050405020304" pitchFamily="18" charset="0"/>
                  </a:rPr>
                  <a:t> m</a:t>
                </a:r>
              </a:p>
              <a:p>
                <a:pPr>
                  <a:lnSpc>
                    <a:spcPct val="150000"/>
                  </a:lnSpc>
                </a:pPr>
                <a14:m>
                  <m:oMath xmlns:m="http://schemas.openxmlformats.org/officeDocument/2006/math">
                    <m:r>
                      <a:rPr lang="en-US" sz="3300" i="1" spc="-17">
                        <a:solidFill>
                          <a:srgbClr val="EBE2D5"/>
                        </a:solidFill>
                        <a:latin typeface="Cambria Math" panose="02040503050406030204" pitchFamily="18" charset="0"/>
                      </a:rPr>
                      <m:t>𝐷</m:t>
                    </m:r>
                  </m:oMath>
                </a14:m>
                <a:r>
                  <a:rPr lang="vi-VN" sz="3300" dirty="0">
                    <a:solidFill>
                      <a:srgbClr val="EDECED"/>
                    </a:solidFill>
                    <a:latin typeface="Times New Roman" panose="02020603050405020304" pitchFamily="18" charset="0"/>
                    <a:cs typeface="Times New Roman" panose="02020603050405020304" pitchFamily="18" charset="0"/>
                  </a:rPr>
                  <a:t>’ = </a:t>
                </a:r>
                <a14:m>
                  <m:oMath xmlns:m="http://schemas.openxmlformats.org/officeDocument/2006/math">
                    <m:r>
                      <a:rPr lang="en-US" sz="3300" i="1" spc="-17">
                        <a:solidFill>
                          <a:srgbClr val="EBE2D5"/>
                        </a:solidFill>
                        <a:latin typeface="Cambria Math" panose="02040503050406030204" pitchFamily="18" charset="0"/>
                      </a:rPr>
                      <m:t>𝐷</m:t>
                    </m:r>
                  </m:oMath>
                </a14:m>
                <a:r>
                  <a:rPr lang="vi-VN" sz="3300" dirty="0">
                    <a:solidFill>
                      <a:srgbClr val="EDECED"/>
                    </a:solidFill>
                    <a:latin typeface="Times New Roman" panose="02020603050405020304" pitchFamily="18" charset="0"/>
                    <a:cs typeface="Times New Roman" panose="02020603050405020304" pitchFamily="18" charset="0"/>
                  </a:rPr>
                  <a:t> – 0,25</a:t>
                </a:r>
              </a:p>
              <a:p>
                <a:pPr>
                  <a:lnSpc>
                    <a:spcPct val="150000"/>
                  </a:lnSpc>
                </a:pPr>
                <a14:m>
                  <m:oMath xmlns:m="http://schemas.openxmlformats.org/officeDocument/2006/math">
                    <m:r>
                      <a:rPr lang="en-US" sz="3300" b="0" i="1" smtClean="0">
                        <a:solidFill>
                          <a:srgbClr val="EDECED"/>
                        </a:solidFill>
                        <a:latin typeface="Cambria Math" panose="02040503050406030204" pitchFamily="18" charset="0"/>
                      </a:rPr>
                      <m:t>𝑖</m:t>
                    </m:r>
                  </m:oMath>
                </a14:m>
                <a:r>
                  <a:rPr lang="vi-VN" sz="3300" dirty="0">
                    <a:solidFill>
                      <a:srgbClr val="EDECED"/>
                    </a:solidFill>
                    <a:latin typeface="Times New Roman" panose="02020603050405020304" pitchFamily="18" charset="0"/>
                    <a:cs typeface="Times New Roman" panose="02020603050405020304" pitchFamily="18" charset="0"/>
                  </a:rPr>
                  <a:t>’ = 0,8 mm = </a:t>
                </a:r>
                <a14:m>
                  <m:oMath xmlns:m="http://schemas.openxmlformats.org/officeDocument/2006/math">
                    <m:sSup>
                      <m:sSupPr>
                        <m:ctrlPr>
                          <a:rPr lang="en-US" sz="3300" i="1">
                            <a:solidFill>
                              <a:srgbClr val="EDECED"/>
                            </a:solidFill>
                            <a:latin typeface="Cambria Math" panose="02040503050406030204" pitchFamily="18" charset="0"/>
                          </a:rPr>
                        </m:ctrlPr>
                      </m:sSupPr>
                      <m:e>
                        <m:r>
                          <a:rPr lang="en-US" sz="3300" i="1">
                            <a:solidFill>
                              <a:srgbClr val="EDECED"/>
                            </a:solidFill>
                            <a:latin typeface="Cambria Math" panose="02040503050406030204" pitchFamily="18" charset="0"/>
                          </a:rPr>
                          <m:t>0,</m:t>
                        </m:r>
                        <m:r>
                          <a:rPr lang="vi-VN" sz="3300" i="1">
                            <a:solidFill>
                              <a:srgbClr val="EDECED"/>
                            </a:solidFill>
                            <a:latin typeface="Cambria Math" panose="02040503050406030204" pitchFamily="18" charset="0"/>
                          </a:rPr>
                          <m:t>8</m:t>
                        </m:r>
                        <m:r>
                          <a:rPr lang="en-US" sz="3300" i="1">
                            <a:solidFill>
                              <a:srgbClr val="EDECED"/>
                            </a:solidFill>
                            <a:latin typeface="Cambria Math" panose="02040503050406030204" pitchFamily="18" charset="0"/>
                          </a:rPr>
                          <m:t>.10</m:t>
                        </m:r>
                      </m:e>
                      <m:sup>
                        <m:r>
                          <a:rPr lang="en-US" sz="3300" i="1">
                            <a:solidFill>
                              <a:srgbClr val="EDECED"/>
                            </a:solidFill>
                            <a:latin typeface="Cambria Math" panose="02040503050406030204" pitchFamily="18" charset="0"/>
                          </a:rPr>
                          <m:t>−3</m:t>
                        </m:r>
                      </m:sup>
                    </m:sSup>
                  </m:oMath>
                </a14:m>
                <a:r>
                  <a:rPr lang="vi-VN" sz="3300" dirty="0">
                    <a:solidFill>
                      <a:srgbClr val="EDECED"/>
                    </a:solidFill>
                    <a:latin typeface="Times New Roman" panose="02020603050405020304" pitchFamily="18" charset="0"/>
                    <a:cs typeface="Times New Roman" panose="02020603050405020304" pitchFamily="18" charset="0"/>
                  </a:rPr>
                  <a:t> m</a:t>
                </a:r>
              </a:p>
            </p:txBody>
          </p:sp>
        </mc:Choice>
        <mc:Fallback xmlns="">
          <p:sp>
            <p:nvSpPr>
              <p:cNvPr id="12" name="TextBox 11">
                <a:extLst>
                  <a:ext uri="{FF2B5EF4-FFF2-40B4-BE49-F238E27FC236}">
                    <a16:creationId xmlns:a16="http://schemas.microsoft.com/office/drawing/2014/main" id="{B2CFCFBB-C343-A6B4-7D6C-865B5CB9F6F4}"/>
                  </a:ext>
                </a:extLst>
              </p:cNvPr>
              <p:cNvSpPr txBox="1">
                <a:spLocks noRot="1" noChangeAspect="1" noMove="1" noResize="1" noEditPoints="1" noAdjustHandles="1" noChangeArrowheads="1" noChangeShapeType="1" noTextEdit="1"/>
              </p:cNvSpPr>
              <p:nvPr/>
            </p:nvSpPr>
            <p:spPr>
              <a:xfrm>
                <a:off x="1067907" y="4906368"/>
                <a:ext cx="4652985" cy="3716787"/>
              </a:xfrm>
              <a:prstGeom prst="rect">
                <a:avLst/>
              </a:prstGeom>
              <a:blipFill>
                <a:blip r:embed="rId8"/>
                <a:stretch>
                  <a:fillRect l="-5505" b="-590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8259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E2B60"/>
        </a:solidFill>
        <a:effectLst/>
      </p:bgPr>
    </p:bg>
    <p:spTree>
      <p:nvGrpSpPr>
        <p:cNvPr id="1" name=""/>
        <p:cNvGrpSpPr/>
        <p:nvPr/>
      </p:nvGrpSpPr>
      <p:grpSpPr>
        <a:xfrm>
          <a:off x="0" y="0"/>
          <a:ext cx="0" cy="0"/>
          <a:chOff x="0" y="0"/>
          <a:chExt cx="0" cy="0"/>
        </a:xfrm>
      </p:grpSpPr>
      <p:sp>
        <p:nvSpPr>
          <p:cNvPr id="2" name="Freeform 2"/>
          <p:cNvSpPr/>
          <p:nvPr/>
        </p:nvSpPr>
        <p:spPr>
          <a:xfrm rot="-5400000">
            <a:off x="-2362426" y="139031"/>
            <a:ext cx="8906191" cy="5074614"/>
          </a:xfrm>
          <a:custGeom>
            <a:avLst/>
            <a:gdLst/>
            <a:ahLst/>
            <a:cxnLst/>
            <a:rect l="l" t="t" r="r" b="b"/>
            <a:pathLst>
              <a:path w="8906191" h="5074614">
                <a:moveTo>
                  <a:pt x="0" y="0"/>
                </a:moveTo>
                <a:lnTo>
                  <a:pt x="8906191" y="0"/>
                </a:lnTo>
                <a:lnTo>
                  <a:pt x="8906191" y="5074614"/>
                </a:lnTo>
                <a:lnTo>
                  <a:pt x="0" y="5074614"/>
                </a:lnTo>
                <a:lnTo>
                  <a:pt x="0" y="0"/>
                </a:lnTo>
                <a:close/>
              </a:path>
            </a:pathLst>
          </a:custGeom>
          <a:blipFill>
            <a:blip r:embed="rId4">
              <a:extLst>
                <a:ext uri="{96DAC541-7B7A-43D3-8B79-37D633B846F1}">
                  <asvg:svgBlip xmlns:asvg="http://schemas.microsoft.com/office/drawing/2016/SVG/main" r:embed="rId5"/>
                </a:ext>
              </a:extLst>
            </a:blip>
            <a:stretch>
              <a:fillRect t="-142919" r="-109756" b="-717"/>
            </a:stretch>
          </a:blipFill>
        </p:spPr>
      </p:sp>
      <p:sp>
        <p:nvSpPr>
          <p:cNvPr id="3" name="TextBox 3"/>
          <p:cNvSpPr txBox="1"/>
          <p:nvPr/>
        </p:nvSpPr>
        <p:spPr>
          <a:xfrm>
            <a:off x="1100564" y="479680"/>
            <a:ext cx="16332153" cy="4039567"/>
          </a:xfrm>
          <a:prstGeom prst="rect">
            <a:avLst/>
          </a:prstGeom>
        </p:spPr>
        <p:txBody>
          <a:bodyPr lIns="0" tIns="0" rIns="0" bIns="0" rtlCol="0" anchor="t">
            <a:spAutoFit/>
          </a:bodyPr>
          <a:lstStyle/>
          <a:p>
            <a:pPr algn="just">
              <a:lnSpc>
                <a:spcPct val="150000"/>
              </a:lnSpc>
            </a:pPr>
            <a:r>
              <a:rPr lang="en-US" sz="3500" b="1" dirty="0" err="1">
                <a:solidFill>
                  <a:srgbClr val="EDECED"/>
                </a:solidFill>
                <a:latin typeface="Times New Roman"/>
              </a:rPr>
              <a:t>Bài</a:t>
            </a:r>
            <a:r>
              <a:rPr lang="en-US" sz="3500" b="1" dirty="0">
                <a:solidFill>
                  <a:srgbClr val="EDECED"/>
                </a:solidFill>
                <a:latin typeface="Times New Roman"/>
              </a:rPr>
              <a:t> 3</a:t>
            </a:r>
            <a:r>
              <a:rPr lang="en-US" sz="3500" dirty="0">
                <a:solidFill>
                  <a:srgbClr val="EDECED"/>
                </a:solidFill>
                <a:latin typeface="Times New Roman"/>
              </a:rPr>
              <a:t>. </a:t>
            </a:r>
            <a:r>
              <a:rPr lang="vi-VN" sz="3500" dirty="0">
                <a:solidFill>
                  <a:srgbClr val="EDECED"/>
                </a:solidFill>
                <a:latin typeface="Times New Roman"/>
              </a:rPr>
              <a:t>Trong một thí nghiệm Y-âng về giao thoa ánh sáng, hai khe được chiếu bằng ánh sáng đơn sắc. Khoảng cách giữa hai khe là 0,6 mm. Khoảng vân trên màn quan sát đo được là 1 mm. Từ vị trí ban đầu, nếu tịnh tiến màn quan sát một đoạn 25 cm lại gần mặt phẳng chứa hai khe thì khoảng vân mới trên màn là 0,8 mm. Tính bước sóng của ánh sáng dùng trong thí nghiệm.</a:t>
            </a:r>
            <a:endParaRPr lang="en-US" sz="3500" dirty="0">
              <a:solidFill>
                <a:srgbClr val="EDECED"/>
              </a:solidFill>
              <a:latin typeface="Times New Roman"/>
            </a:endParaRPr>
          </a:p>
        </p:txBody>
      </p:sp>
      <p:sp>
        <p:nvSpPr>
          <p:cNvPr id="4" name="Freeform 4"/>
          <p:cNvSpPr/>
          <p:nvPr/>
        </p:nvSpPr>
        <p:spPr>
          <a:xfrm>
            <a:off x="9867059" y="3209340"/>
            <a:ext cx="11831488" cy="7110844"/>
          </a:xfrm>
          <a:custGeom>
            <a:avLst/>
            <a:gdLst/>
            <a:ahLst/>
            <a:cxnLst/>
            <a:rect l="l" t="t" r="r" b="b"/>
            <a:pathLst>
              <a:path w="11831488" h="7110844">
                <a:moveTo>
                  <a:pt x="0" y="0"/>
                </a:moveTo>
                <a:lnTo>
                  <a:pt x="11831488" y="0"/>
                </a:lnTo>
                <a:lnTo>
                  <a:pt x="11831488" y="7110844"/>
                </a:lnTo>
                <a:lnTo>
                  <a:pt x="0" y="7110844"/>
                </a:lnTo>
                <a:lnTo>
                  <a:pt x="0" y="0"/>
                </a:lnTo>
                <a:close/>
              </a:path>
            </a:pathLst>
          </a:custGeom>
          <a:blipFill>
            <a:blip r:embed="rId4">
              <a:extLst>
                <a:ext uri="{96DAC541-7B7A-43D3-8B79-37D633B846F1}">
                  <asvg:svgBlip xmlns:asvg="http://schemas.microsoft.com/office/drawing/2016/SVG/main" r:embed="rId5"/>
                </a:ext>
              </a:extLst>
            </a:blip>
            <a:stretch>
              <a:fillRect l="-3919" t="-6738" r="-92262" b="-109293"/>
            </a:stretch>
          </a:blipFill>
        </p:spPr>
      </p:sp>
      <p:sp>
        <p:nvSpPr>
          <p:cNvPr id="5" name="Freeform 5"/>
          <p:cNvSpPr/>
          <p:nvPr/>
        </p:nvSpPr>
        <p:spPr>
          <a:xfrm>
            <a:off x="17740114" y="177918"/>
            <a:ext cx="547886" cy="730811"/>
          </a:xfrm>
          <a:custGeom>
            <a:avLst/>
            <a:gdLst/>
            <a:ahLst/>
            <a:cxnLst/>
            <a:rect l="l" t="t" r="r" b="b"/>
            <a:pathLst>
              <a:path w="547886" h="730811">
                <a:moveTo>
                  <a:pt x="0" y="0"/>
                </a:moveTo>
                <a:lnTo>
                  <a:pt x="547886" y="0"/>
                </a:lnTo>
                <a:lnTo>
                  <a:pt x="547886" y="730811"/>
                </a:lnTo>
                <a:lnTo>
                  <a:pt x="0" y="730811"/>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sp>
        <p:nvSpPr>
          <p:cNvPr id="6" name="Freeform 6"/>
          <p:cNvSpPr/>
          <p:nvPr/>
        </p:nvSpPr>
        <p:spPr>
          <a:xfrm>
            <a:off x="17902568" y="9362177"/>
            <a:ext cx="864966" cy="1153756"/>
          </a:xfrm>
          <a:custGeom>
            <a:avLst/>
            <a:gdLst/>
            <a:ahLst/>
            <a:cxnLst/>
            <a:rect l="l" t="t" r="r" b="b"/>
            <a:pathLst>
              <a:path w="864966" h="1153756">
                <a:moveTo>
                  <a:pt x="0" y="0"/>
                </a:moveTo>
                <a:lnTo>
                  <a:pt x="864966" y="0"/>
                </a:lnTo>
                <a:lnTo>
                  <a:pt x="864966" y="1153756"/>
                </a:lnTo>
                <a:lnTo>
                  <a:pt x="0" y="1153756"/>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grpSp>
        <p:nvGrpSpPr>
          <p:cNvPr id="7" name="Group 7"/>
          <p:cNvGrpSpPr/>
          <p:nvPr/>
        </p:nvGrpSpPr>
        <p:grpSpPr>
          <a:xfrm>
            <a:off x="16422805" y="9839657"/>
            <a:ext cx="198796" cy="19879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p:grpSp>
        <p:nvGrpSpPr>
          <p:cNvPr id="9" name="Group 9"/>
          <p:cNvGrpSpPr/>
          <p:nvPr/>
        </p:nvGrpSpPr>
        <p:grpSpPr>
          <a:xfrm>
            <a:off x="17865200" y="1234405"/>
            <a:ext cx="298194" cy="29819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mc:AlternateContent xmlns:mc="http://schemas.openxmlformats.org/markup-compatibility/2006" xmlns:a14="http://schemas.microsoft.com/office/drawing/2010/main">
        <mc:Choice Requires="a14">
          <p:sp>
            <p:nvSpPr>
              <p:cNvPr id="11" name="TextBox 11"/>
              <p:cNvSpPr txBox="1"/>
              <p:nvPr/>
            </p:nvSpPr>
            <p:spPr>
              <a:xfrm>
                <a:off x="5916051" y="4171323"/>
                <a:ext cx="12426106" cy="5386603"/>
              </a:xfrm>
              <a:prstGeom prst="rect">
                <a:avLst/>
              </a:prstGeom>
            </p:spPr>
            <p:txBody>
              <a:bodyPr wrap="square" lIns="0" tIns="0" rIns="0" bIns="0" rtlCol="0" anchor="t">
                <a:spAutoFit/>
              </a:bodyPr>
              <a:lstStyle/>
              <a:p>
                <a:pPr algn="ctr">
                  <a:lnSpc>
                    <a:spcPct val="150000"/>
                  </a:lnSpc>
                </a:pPr>
                <a:r>
                  <a:rPr lang="en-US" sz="3300" b="1" u="sng" dirty="0">
                    <a:solidFill>
                      <a:srgbClr val="EDECED"/>
                    </a:solidFill>
                    <a:latin typeface="Times New Roman" panose="02020603050405020304" pitchFamily="18" charset="0"/>
                    <a:cs typeface="Times New Roman" panose="02020603050405020304" pitchFamily="18" charset="0"/>
                  </a:rPr>
                  <a:t>Bài </a:t>
                </a:r>
                <a:r>
                  <a:rPr lang="en-US" sz="3300" b="1" u="sng" dirty="0" err="1">
                    <a:solidFill>
                      <a:srgbClr val="EDECED"/>
                    </a:solidFill>
                    <a:latin typeface="Times New Roman" panose="02020603050405020304" pitchFamily="18" charset="0"/>
                    <a:cs typeface="Times New Roman" panose="02020603050405020304" pitchFamily="18" charset="0"/>
                  </a:rPr>
                  <a:t>làm</a:t>
                </a:r>
                <a:r>
                  <a:rPr lang="en-US" sz="3300" b="1" u="sng" dirty="0">
                    <a:solidFill>
                      <a:srgbClr val="EDECED"/>
                    </a:solidFill>
                    <a:latin typeface="Times New Roman" panose="02020603050405020304" pitchFamily="18" charset="0"/>
                    <a:cs typeface="Times New Roman" panose="02020603050405020304" pitchFamily="18" charset="0"/>
                  </a:rPr>
                  <a:t> </a:t>
                </a:r>
              </a:p>
              <a:p>
                <a:pPr>
                  <a:lnSpc>
                    <a:spcPct val="150000"/>
                  </a:lnSpc>
                </a:pPr>
                <a:r>
                  <a:rPr lang="en-US" sz="3300" dirty="0" err="1">
                    <a:solidFill>
                      <a:srgbClr val="EDECED"/>
                    </a:solidFill>
                    <a:latin typeface="Times New Roman" panose="02020603050405020304" pitchFamily="18" charset="0"/>
                    <a:cs typeface="Times New Roman" panose="02020603050405020304" pitchFamily="18" charset="0"/>
                  </a:rPr>
                  <a:t>Khoảng</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vân</a:t>
                </a:r>
                <a:r>
                  <a:rPr lang="en-US" sz="3300" dirty="0">
                    <a:solidFill>
                      <a:srgbClr val="EDECED"/>
                    </a:solidFill>
                    <a:latin typeface="Times New Roman" panose="02020603050405020304" pitchFamily="18" charset="0"/>
                    <a:cs typeface="Times New Roman" panose="02020603050405020304" pitchFamily="18" charset="0"/>
                  </a:rPr>
                  <a:t> ban </a:t>
                </a:r>
                <a:r>
                  <a:rPr lang="en-US" sz="3300" dirty="0" err="1">
                    <a:solidFill>
                      <a:srgbClr val="EDECED"/>
                    </a:solidFill>
                    <a:latin typeface="Times New Roman" panose="02020603050405020304" pitchFamily="18" charset="0"/>
                    <a:cs typeface="Times New Roman" panose="02020603050405020304" pitchFamily="18" charset="0"/>
                  </a:rPr>
                  <a:t>đầu</a:t>
                </a:r>
                <a:r>
                  <a:rPr lang="en-US" sz="3300" dirty="0">
                    <a:solidFill>
                      <a:srgbClr val="EDECED"/>
                    </a:solidFill>
                    <a:latin typeface="Times New Roman" panose="02020603050405020304" pitchFamily="18" charset="0"/>
                    <a:cs typeface="Times New Roman" panose="02020603050405020304" pitchFamily="18" charset="0"/>
                  </a:rPr>
                  <a:t>: </a:t>
                </a:r>
                <a14:m>
                  <m:oMath xmlns:m="http://schemas.openxmlformats.org/officeDocument/2006/math">
                    <m:r>
                      <a:rPr lang="en-US" sz="3300" i="1">
                        <a:solidFill>
                          <a:srgbClr val="EDECED"/>
                        </a:solidFill>
                        <a:latin typeface="Cambria Math" panose="02040503050406030204" pitchFamily="18" charset="0"/>
                      </a:rPr>
                      <m:t>𝑖</m:t>
                    </m:r>
                  </m:oMath>
                </a14:m>
                <a:r>
                  <a:rPr lang="en-US" sz="3300" dirty="0">
                    <a:solidFill>
                      <a:srgbClr val="EDECED"/>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300" i="1" smtClean="0">
                            <a:solidFill>
                              <a:srgbClr val="EDECED"/>
                            </a:solidFill>
                            <a:latin typeface="Cambria Math" panose="02040503050406030204" pitchFamily="18" charset="0"/>
                          </a:rPr>
                        </m:ctrlPr>
                      </m:fPr>
                      <m:num>
                        <m:r>
                          <a:rPr lang="en-US" sz="3300" i="1" spc="-17">
                            <a:solidFill>
                              <a:srgbClr val="EBE2D5"/>
                            </a:solidFill>
                            <a:latin typeface="Cambria Math" panose="02040503050406030204" pitchFamily="18" charset="0"/>
                          </a:rPr>
                          <m:t>𝜆</m:t>
                        </m:r>
                        <m:r>
                          <a:rPr lang="en-US" sz="3300" b="0" i="1" spc="-17" smtClean="0">
                            <a:solidFill>
                              <a:srgbClr val="EBE2D5"/>
                            </a:solidFill>
                            <a:latin typeface="Cambria Math" panose="02040503050406030204" pitchFamily="18" charset="0"/>
                          </a:rPr>
                          <m:t>.</m:t>
                        </m:r>
                        <m:r>
                          <a:rPr lang="en-US" sz="3300" b="0" i="1" spc="-17" smtClean="0">
                            <a:solidFill>
                              <a:srgbClr val="EBE2D5"/>
                            </a:solidFill>
                            <a:latin typeface="Cambria Math" panose="02040503050406030204" pitchFamily="18" charset="0"/>
                          </a:rPr>
                          <m:t>𝐷</m:t>
                        </m:r>
                      </m:num>
                      <m:den>
                        <m:r>
                          <a:rPr lang="en-US" sz="3300" b="0" i="1" smtClean="0">
                            <a:solidFill>
                              <a:srgbClr val="EDECED"/>
                            </a:solidFill>
                            <a:latin typeface="Cambria Math" panose="02040503050406030204" pitchFamily="18" charset="0"/>
                          </a:rPr>
                          <m:t>𝑎</m:t>
                        </m:r>
                      </m:den>
                    </m:f>
                  </m:oMath>
                </a14:m>
                <a:br>
                  <a:rPr lang="en-US" sz="3300" dirty="0">
                    <a:solidFill>
                      <a:srgbClr val="EDECED"/>
                    </a:solidFill>
                    <a:latin typeface="Times New Roman" panose="02020603050405020304" pitchFamily="18" charset="0"/>
                    <a:cs typeface="Times New Roman" panose="02020603050405020304" pitchFamily="18" charset="0"/>
                  </a:rPr>
                </a:br>
                <a:r>
                  <a:rPr lang="en-US" sz="3300" dirty="0" err="1">
                    <a:solidFill>
                      <a:srgbClr val="EDECED"/>
                    </a:solidFill>
                    <a:latin typeface="Times New Roman" panose="02020603050405020304" pitchFamily="18" charset="0"/>
                    <a:cs typeface="Times New Roman" panose="02020603050405020304" pitchFamily="18" charset="0"/>
                  </a:rPr>
                  <a:t>Khoảng</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vân</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sau</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khi</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dịch</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chuyển</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màn</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quan</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sát</a:t>
                </a:r>
                <a:r>
                  <a:rPr lang="en-US" sz="3300" dirty="0">
                    <a:solidFill>
                      <a:srgbClr val="EDECED"/>
                    </a:solidFill>
                    <a:latin typeface="Times New Roman" panose="02020603050405020304" pitchFamily="18" charset="0"/>
                    <a:cs typeface="Times New Roman" panose="02020603050405020304" pitchFamily="18" charset="0"/>
                  </a:rPr>
                  <a:t>: </a:t>
                </a:r>
                <a14:m>
                  <m:oMath xmlns:m="http://schemas.openxmlformats.org/officeDocument/2006/math">
                    <m:r>
                      <a:rPr lang="en-US" sz="3300" i="1">
                        <a:solidFill>
                          <a:srgbClr val="EDECED"/>
                        </a:solidFill>
                        <a:latin typeface="Cambria Math" panose="02040503050406030204" pitchFamily="18" charset="0"/>
                      </a:rPr>
                      <m:t>𝑖</m:t>
                    </m:r>
                  </m:oMath>
                </a14:m>
                <a:r>
                  <a:rPr lang="en-US" sz="3300" dirty="0">
                    <a:solidFill>
                      <a:srgbClr val="EDECED"/>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300" i="1">
                            <a:solidFill>
                              <a:srgbClr val="EDECED"/>
                            </a:solidFill>
                            <a:latin typeface="Cambria Math" panose="02040503050406030204" pitchFamily="18" charset="0"/>
                          </a:rPr>
                        </m:ctrlPr>
                      </m:fPr>
                      <m:num>
                        <m:r>
                          <a:rPr lang="en-US" sz="3300" i="1" spc="-17">
                            <a:solidFill>
                              <a:srgbClr val="EBE2D5"/>
                            </a:solidFill>
                            <a:latin typeface="Cambria Math" panose="02040503050406030204" pitchFamily="18" charset="0"/>
                          </a:rPr>
                          <m:t>𝜆</m:t>
                        </m:r>
                        <m:r>
                          <a:rPr lang="en-US" sz="3300" i="1" spc="-17">
                            <a:solidFill>
                              <a:srgbClr val="EBE2D5"/>
                            </a:solidFill>
                            <a:latin typeface="Cambria Math" panose="02040503050406030204" pitchFamily="18" charset="0"/>
                          </a:rPr>
                          <m:t>.</m:t>
                        </m:r>
                        <m:r>
                          <a:rPr lang="en-US" sz="3300" i="1" spc="-17">
                            <a:solidFill>
                              <a:srgbClr val="EBE2D5"/>
                            </a:solidFill>
                            <a:latin typeface="Cambria Math" panose="02040503050406030204" pitchFamily="18" charset="0"/>
                          </a:rPr>
                          <m:t>𝐷</m:t>
                        </m:r>
                        <m:r>
                          <a:rPr lang="en-US" sz="3300" b="0" i="1" spc="-17" smtClean="0">
                            <a:solidFill>
                              <a:srgbClr val="EBE2D5"/>
                            </a:solidFill>
                            <a:latin typeface="Cambria Math" panose="02040503050406030204" pitchFamily="18" charset="0"/>
                          </a:rPr>
                          <m:t>′</m:t>
                        </m:r>
                      </m:num>
                      <m:den>
                        <m:r>
                          <a:rPr lang="en-US" sz="3300" i="1">
                            <a:solidFill>
                              <a:srgbClr val="EDECED"/>
                            </a:solidFill>
                            <a:latin typeface="Cambria Math" panose="02040503050406030204" pitchFamily="18" charset="0"/>
                          </a:rPr>
                          <m:t>𝑎</m:t>
                        </m:r>
                      </m:den>
                    </m:f>
                  </m:oMath>
                </a14:m>
                <a:r>
                  <a:rPr lang="en-US" sz="3300" dirty="0">
                    <a:solidFill>
                      <a:srgbClr val="EDECED"/>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300" i="1">
                            <a:solidFill>
                              <a:srgbClr val="EDECED"/>
                            </a:solidFill>
                            <a:latin typeface="Cambria Math" panose="02040503050406030204" pitchFamily="18" charset="0"/>
                          </a:rPr>
                        </m:ctrlPr>
                      </m:fPr>
                      <m:num>
                        <m:r>
                          <a:rPr lang="en-US" sz="3300" i="1" spc="-17">
                            <a:solidFill>
                              <a:srgbClr val="EBE2D5"/>
                            </a:solidFill>
                            <a:latin typeface="Cambria Math" panose="02040503050406030204" pitchFamily="18" charset="0"/>
                          </a:rPr>
                          <m:t>𝜆</m:t>
                        </m:r>
                        <m:r>
                          <a:rPr lang="en-US" sz="3300" i="1" spc="-17">
                            <a:solidFill>
                              <a:srgbClr val="EBE2D5"/>
                            </a:solidFill>
                            <a:latin typeface="Cambria Math" panose="02040503050406030204" pitchFamily="18" charset="0"/>
                          </a:rPr>
                          <m:t>.(</m:t>
                        </m:r>
                        <m:r>
                          <a:rPr lang="en-US" sz="3300" b="0" i="1" spc="-17" smtClean="0">
                            <a:solidFill>
                              <a:srgbClr val="EBE2D5"/>
                            </a:solidFill>
                            <a:latin typeface="Cambria Math" panose="02040503050406030204" pitchFamily="18" charset="0"/>
                          </a:rPr>
                          <m:t>𝐷</m:t>
                        </m:r>
                        <m:r>
                          <a:rPr lang="en-US" sz="3300" b="0" i="1" spc="-17" smtClean="0">
                            <a:solidFill>
                              <a:srgbClr val="EBE2D5"/>
                            </a:solidFill>
                            <a:latin typeface="Cambria Math" panose="02040503050406030204" pitchFamily="18" charset="0"/>
                          </a:rPr>
                          <m:t> −0,25)</m:t>
                        </m:r>
                      </m:num>
                      <m:den>
                        <m:r>
                          <a:rPr lang="en-US" sz="3300" i="1">
                            <a:solidFill>
                              <a:srgbClr val="EDECED"/>
                            </a:solidFill>
                            <a:latin typeface="Cambria Math" panose="02040503050406030204" pitchFamily="18" charset="0"/>
                          </a:rPr>
                          <m:t>𝑎</m:t>
                        </m:r>
                      </m:den>
                    </m:f>
                  </m:oMath>
                </a14:m>
                <a:endParaRPr lang="en-US" sz="3300" dirty="0">
                  <a:solidFill>
                    <a:srgbClr val="EDECED"/>
                  </a:solidFill>
                  <a:latin typeface="Times New Roman" panose="02020603050405020304" pitchFamily="18" charset="0"/>
                  <a:cs typeface="Times New Roman" panose="02020603050405020304" pitchFamily="18" charset="0"/>
                </a:endParaRPr>
              </a:p>
              <a:p>
                <a:pPr>
                  <a:lnSpc>
                    <a:spcPct val="150000"/>
                  </a:lnSpc>
                </a:pPr>
                <a:r>
                  <a:rPr lang="en-US" sz="3300" dirty="0">
                    <a:solidFill>
                      <a:srgbClr val="EDECED"/>
                    </a:solidFill>
                    <a:latin typeface="Times New Roman" panose="02020603050405020304" pitchFamily="18" charset="0"/>
                    <a:cs typeface="Times New Roman" panose="02020603050405020304" pitchFamily="18" charset="0"/>
                  </a:rPr>
                  <a:t>Ta </a:t>
                </a:r>
                <a:r>
                  <a:rPr lang="en-US" sz="3300" dirty="0" err="1">
                    <a:solidFill>
                      <a:srgbClr val="EDECED"/>
                    </a:solidFill>
                    <a:latin typeface="Times New Roman" panose="02020603050405020304" pitchFamily="18" charset="0"/>
                    <a:cs typeface="Times New Roman" panose="02020603050405020304" pitchFamily="18" charset="0"/>
                  </a:rPr>
                  <a:t>có</a:t>
                </a:r>
                <a:r>
                  <a:rPr lang="en-US" sz="3300" dirty="0">
                    <a:solidFill>
                      <a:srgbClr val="EDECED"/>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300" i="1" smtClean="0">
                            <a:solidFill>
                              <a:srgbClr val="EDECED"/>
                            </a:solidFill>
                            <a:latin typeface="Cambria Math" panose="02040503050406030204" pitchFamily="18" charset="0"/>
                          </a:rPr>
                        </m:ctrlPr>
                      </m:fPr>
                      <m:num>
                        <m:r>
                          <a:rPr lang="en-US" sz="3300" b="0" i="1" smtClean="0">
                            <a:solidFill>
                              <a:srgbClr val="EDECED"/>
                            </a:solidFill>
                            <a:latin typeface="Cambria Math" panose="02040503050406030204" pitchFamily="18" charset="0"/>
                          </a:rPr>
                          <m:t>𝑖</m:t>
                        </m:r>
                      </m:num>
                      <m:den>
                        <m:r>
                          <a:rPr lang="en-US" sz="3300" b="0" i="1" smtClean="0">
                            <a:solidFill>
                              <a:srgbClr val="EDECED"/>
                            </a:solidFill>
                            <a:latin typeface="Cambria Math" panose="02040503050406030204" pitchFamily="18" charset="0"/>
                          </a:rPr>
                          <m:t>𝑖</m:t>
                        </m:r>
                        <m:r>
                          <a:rPr lang="en-US" sz="3300" b="0" i="1" smtClean="0">
                            <a:solidFill>
                              <a:srgbClr val="EDECED"/>
                            </a:solidFill>
                            <a:latin typeface="Cambria Math" panose="02040503050406030204" pitchFamily="18" charset="0"/>
                          </a:rPr>
                          <m:t>′</m:t>
                        </m:r>
                      </m:den>
                    </m:f>
                    <m:r>
                      <a:rPr lang="en-US" sz="3300" b="0" i="1" smtClean="0">
                        <a:solidFill>
                          <a:srgbClr val="EDECED"/>
                        </a:solidFill>
                        <a:latin typeface="Cambria Math" panose="02040503050406030204" pitchFamily="18" charset="0"/>
                      </a:rPr>
                      <m:t> </m:t>
                    </m:r>
                  </m:oMath>
                </a14:m>
                <a:r>
                  <a:rPr lang="en-US" sz="3300" dirty="0">
                    <a:solidFill>
                      <a:srgbClr val="EDECED"/>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300" i="1" smtClean="0">
                            <a:solidFill>
                              <a:srgbClr val="EDECED"/>
                            </a:solidFill>
                            <a:latin typeface="Cambria Math" panose="02040503050406030204" pitchFamily="18" charset="0"/>
                          </a:rPr>
                        </m:ctrlPr>
                      </m:fPr>
                      <m:num>
                        <m:r>
                          <a:rPr lang="en-US" sz="3300" b="0" i="1" smtClean="0">
                            <a:solidFill>
                              <a:srgbClr val="EDECED"/>
                            </a:solidFill>
                            <a:latin typeface="Cambria Math" panose="02040503050406030204" pitchFamily="18" charset="0"/>
                          </a:rPr>
                          <m:t>𝐷</m:t>
                        </m:r>
                      </m:num>
                      <m:den>
                        <m:r>
                          <a:rPr lang="en-US" sz="3300" b="0" i="1" smtClean="0">
                            <a:solidFill>
                              <a:srgbClr val="EDECED"/>
                            </a:solidFill>
                            <a:latin typeface="Cambria Math" panose="02040503050406030204" pitchFamily="18" charset="0"/>
                          </a:rPr>
                          <m:t>𝐷</m:t>
                        </m:r>
                        <m:r>
                          <a:rPr lang="en-US" sz="3300" b="0" i="1" smtClean="0">
                            <a:solidFill>
                              <a:srgbClr val="EDECED"/>
                            </a:solidFill>
                            <a:latin typeface="Cambria Math" panose="02040503050406030204" pitchFamily="18" charset="0"/>
                          </a:rPr>
                          <m:t> −0,25</m:t>
                        </m:r>
                      </m:den>
                    </m:f>
                    <m:r>
                      <a:rPr lang="en-US" sz="3300" b="0" i="1" smtClean="0">
                        <a:solidFill>
                          <a:srgbClr val="EDECED"/>
                        </a:solidFill>
                        <a:latin typeface="Cambria Math" panose="02040503050406030204" pitchFamily="18" charset="0"/>
                      </a:rPr>
                      <m:t>  </m:t>
                    </m:r>
                  </m:oMath>
                </a14:m>
                <a:r>
                  <a:rPr lang="en-US" sz="3300" dirty="0">
                    <a:solidFill>
                      <a:srgbClr val="EDECED"/>
                    </a:solidFill>
                    <a:latin typeface="Times New Roman" panose="02020603050405020304" pitchFamily="18" charset="0"/>
                    <a:cs typeface="Times New Roman" panose="02020603050405020304" pitchFamily="18" charset="0"/>
                  </a:rPr>
                  <a:t>=&gt; </a:t>
                </a:r>
                <a14:m>
                  <m:oMath xmlns:m="http://schemas.openxmlformats.org/officeDocument/2006/math">
                    <m:f>
                      <m:fPr>
                        <m:ctrlPr>
                          <a:rPr lang="en-US" sz="3300" i="1" smtClean="0">
                            <a:solidFill>
                              <a:srgbClr val="EDECED"/>
                            </a:solidFill>
                            <a:latin typeface="Cambria Math" panose="02040503050406030204" pitchFamily="18" charset="0"/>
                          </a:rPr>
                        </m:ctrlPr>
                      </m:fPr>
                      <m:num>
                        <m:r>
                          <a:rPr lang="en-US" sz="3300" b="0" i="1" smtClean="0">
                            <a:solidFill>
                              <a:srgbClr val="EDECED"/>
                            </a:solidFill>
                            <a:latin typeface="Cambria Math" panose="02040503050406030204" pitchFamily="18" charset="0"/>
                          </a:rPr>
                          <m:t>1</m:t>
                        </m:r>
                      </m:num>
                      <m:den>
                        <m:r>
                          <a:rPr lang="en-US" sz="3300" b="0" i="1" smtClean="0">
                            <a:solidFill>
                              <a:srgbClr val="EDECED"/>
                            </a:solidFill>
                            <a:latin typeface="Cambria Math" panose="02040503050406030204" pitchFamily="18" charset="0"/>
                          </a:rPr>
                          <m:t>0,8</m:t>
                        </m:r>
                      </m:den>
                    </m:f>
                  </m:oMath>
                </a14:m>
                <a:r>
                  <a:rPr lang="en-US" sz="3300" dirty="0">
                    <a:solidFill>
                      <a:srgbClr val="EDECED"/>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300" i="1" smtClean="0">
                            <a:solidFill>
                              <a:srgbClr val="EDECED"/>
                            </a:solidFill>
                            <a:latin typeface="Cambria Math" panose="02040503050406030204" pitchFamily="18" charset="0"/>
                          </a:rPr>
                        </m:ctrlPr>
                      </m:fPr>
                      <m:num>
                        <m:r>
                          <a:rPr lang="en-US" sz="3300" b="0" i="1" smtClean="0">
                            <a:solidFill>
                              <a:srgbClr val="EDECED"/>
                            </a:solidFill>
                            <a:latin typeface="Cambria Math" panose="02040503050406030204" pitchFamily="18" charset="0"/>
                          </a:rPr>
                          <m:t>𝐷</m:t>
                        </m:r>
                      </m:num>
                      <m:den>
                        <m:r>
                          <a:rPr lang="en-US" sz="3300" b="0" i="1" smtClean="0">
                            <a:solidFill>
                              <a:srgbClr val="EDECED"/>
                            </a:solidFill>
                            <a:latin typeface="Cambria Math" panose="02040503050406030204" pitchFamily="18" charset="0"/>
                          </a:rPr>
                          <m:t>𝐷</m:t>
                        </m:r>
                        <m:r>
                          <a:rPr lang="en-US" sz="3300" b="0" i="1" smtClean="0">
                            <a:solidFill>
                              <a:srgbClr val="EDECED"/>
                            </a:solidFill>
                            <a:latin typeface="Cambria Math" panose="02040503050406030204" pitchFamily="18" charset="0"/>
                          </a:rPr>
                          <m:t> −0,25</m:t>
                        </m:r>
                      </m:den>
                    </m:f>
                  </m:oMath>
                </a14:m>
                <a:r>
                  <a:rPr lang="en-US" sz="3300" dirty="0">
                    <a:solidFill>
                      <a:srgbClr val="EDECED"/>
                    </a:solidFill>
                    <a:latin typeface="Times New Roman" panose="02020603050405020304" pitchFamily="18" charset="0"/>
                    <a:cs typeface="Times New Roman" panose="02020603050405020304" pitchFamily="18" charset="0"/>
                  </a:rPr>
                  <a:t>  =&gt; </a:t>
                </a:r>
                <a14:m>
                  <m:oMath xmlns:m="http://schemas.openxmlformats.org/officeDocument/2006/math">
                    <m:r>
                      <a:rPr lang="en-US" sz="3300" i="1" spc="-17">
                        <a:solidFill>
                          <a:srgbClr val="EBE2D5"/>
                        </a:solidFill>
                        <a:latin typeface="Cambria Math" panose="02040503050406030204" pitchFamily="18" charset="0"/>
                      </a:rPr>
                      <m:t>𝐷</m:t>
                    </m:r>
                  </m:oMath>
                </a14:m>
                <a:r>
                  <a:rPr lang="en-US" sz="3300" dirty="0">
                    <a:solidFill>
                      <a:srgbClr val="EDECED"/>
                    </a:solidFill>
                    <a:latin typeface="Times New Roman" panose="02020603050405020304" pitchFamily="18" charset="0"/>
                    <a:cs typeface="Times New Roman" panose="02020603050405020304" pitchFamily="18" charset="0"/>
                  </a:rPr>
                  <a:t> = 1,25 m</a:t>
                </a:r>
              </a:p>
              <a:p>
                <a:pPr>
                  <a:lnSpc>
                    <a:spcPct val="150000"/>
                  </a:lnSpc>
                </a:pPr>
                <a:r>
                  <a:rPr lang="en-US" sz="3300" dirty="0" err="1">
                    <a:solidFill>
                      <a:srgbClr val="EDECED"/>
                    </a:solidFill>
                    <a:latin typeface="Times New Roman" panose="02020603050405020304" pitchFamily="18" charset="0"/>
                    <a:cs typeface="Times New Roman" panose="02020603050405020304" pitchFamily="18" charset="0"/>
                  </a:rPr>
                  <a:t>Bước</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sóng</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của</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ánh</a:t>
                </a:r>
                <a:r>
                  <a:rPr lang="en-US" sz="3300" dirty="0">
                    <a:solidFill>
                      <a:srgbClr val="EDECED"/>
                    </a:solidFill>
                    <a:latin typeface="Times New Roman" panose="02020603050405020304" pitchFamily="18" charset="0"/>
                    <a:cs typeface="Times New Roman" panose="02020603050405020304" pitchFamily="18" charset="0"/>
                  </a:rPr>
                  <a:t> </a:t>
                </a:r>
                <a:r>
                  <a:rPr lang="en-US" sz="3300" dirty="0" err="1">
                    <a:solidFill>
                      <a:srgbClr val="EDECED"/>
                    </a:solidFill>
                    <a:latin typeface="Times New Roman" panose="02020603050405020304" pitchFamily="18" charset="0"/>
                    <a:cs typeface="Times New Roman" panose="02020603050405020304" pitchFamily="18" charset="0"/>
                  </a:rPr>
                  <a:t>sáng</a:t>
                </a:r>
                <a:r>
                  <a:rPr lang="en-US" sz="3300" dirty="0">
                    <a:solidFill>
                      <a:srgbClr val="EDECED"/>
                    </a:solidFill>
                    <a:latin typeface="Times New Roman" panose="02020603050405020304" pitchFamily="18" charset="0"/>
                    <a:cs typeface="Times New Roman" panose="02020603050405020304" pitchFamily="18" charset="0"/>
                  </a:rPr>
                  <a:t>: </a:t>
                </a:r>
                <a14:m>
                  <m:oMath xmlns:m="http://schemas.openxmlformats.org/officeDocument/2006/math">
                    <m:r>
                      <a:rPr lang="en-US" sz="3300" i="1" spc="-17">
                        <a:solidFill>
                          <a:srgbClr val="EBE2D5"/>
                        </a:solidFill>
                        <a:latin typeface="Cambria Math" panose="02040503050406030204" pitchFamily="18" charset="0"/>
                      </a:rPr>
                      <m:t>𝜆</m:t>
                    </m:r>
                    <m:r>
                      <a:rPr lang="en-US" sz="3300" i="1" spc="-17">
                        <a:solidFill>
                          <a:srgbClr val="EBE2D5"/>
                        </a:solidFill>
                        <a:latin typeface="Cambria Math" panose="02040503050406030204" pitchFamily="18" charset="0"/>
                      </a:rPr>
                      <m:t> </m:t>
                    </m:r>
                  </m:oMath>
                </a14:m>
                <a:r>
                  <a:rPr lang="en-US" sz="3300" dirty="0">
                    <a:solidFill>
                      <a:srgbClr val="EDECED"/>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300" i="1">
                            <a:solidFill>
                              <a:srgbClr val="EDECED"/>
                            </a:solidFill>
                            <a:latin typeface="Cambria Math" panose="02040503050406030204" pitchFamily="18" charset="0"/>
                          </a:rPr>
                        </m:ctrlPr>
                      </m:fPr>
                      <m:num>
                        <m:r>
                          <a:rPr lang="en-US" sz="3300" b="0" i="1" smtClean="0">
                            <a:solidFill>
                              <a:srgbClr val="EDECED"/>
                            </a:solidFill>
                            <a:latin typeface="Cambria Math" panose="02040503050406030204" pitchFamily="18" charset="0"/>
                          </a:rPr>
                          <m:t>𝑎</m:t>
                        </m:r>
                        <m:r>
                          <a:rPr lang="en-US" sz="3300" i="1" spc="-17">
                            <a:solidFill>
                              <a:srgbClr val="EBE2D5"/>
                            </a:solidFill>
                            <a:latin typeface="Cambria Math" panose="02040503050406030204" pitchFamily="18" charset="0"/>
                          </a:rPr>
                          <m:t>.</m:t>
                        </m:r>
                        <m:r>
                          <a:rPr lang="en-US" sz="3300" b="0" i="1" spc="-17" smtClean="0">
                            <a:solidFill>
                              <a:srgbClr val="EBE2D5"/>
                            </a:solidFill>
                            <a:latin typeface="Cambria Math" panose="02040503050406030204" pitchFamily="18" charset="0"/>
                          </a:rPr>
                          <m:t>𝑖</m:t>
                        </m:r>
                      </m:num>
                      <m:den>
                        <m:r>
                          <a:rPr lang="en-US" sz="3300" b="0" i="1" spc="-17" smtClean="0">
                            <a:solidFill>
                              <a:srgbClr val="EBE2D5"/>
                            </a:solidFill>
                            <a:latin typeface="Cambria Math" panose="02040503050406030204" pitchFamily="18" charset="0"/>
                          </a:rPr>
                          <m:t>𝐷</m:t>
                        </m:r>
                      </m:den>
                    </m:f>
                  </m:oMath>
                </a14:m>
                <a:r>
                  <a:rPr lang="en-US" sz="3300" dirty="0">
                    <a:solidFill>
                      <a:srgbClr val="EDECED"/>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300" i="1" smtClean="0">
                            <a:solidFill>
                              <a:srgbClr val="EDECED"/>
                            </a:solidFill>
                            <a:latin typeface="Cambria Math" panose="02040503050406030204" pitchFamily="18" charset="0"/>
                          </a:rPr>
                        </m:ctrlPr>
                      </m:fPr>
                      <m:num>
                        <m:sSup>
                          <m:sSupPr>
                            <m:ctrlPr>
                              <a:rPr lang="en-US" sz="3300" i="1" smtClean="0">
                                <a:solidFill>
                                  <a:srgbClr val="EDECED"/>
                                </a:solidFill>
                                <a:latin typeface="Cambria Math" panose="02040503050406030204" pitchFamily="18" charset="0"/>
                              </a:rPr>
                            </m:ctrlPr>
                          </m:sSupPr>
                          <m:e>
                            <m:r>
                              <a:rPr lang="en-US" sz="3300" b="0" i="1" smtClean="0">
                                <a:solidFill>
                                  <a:srgbClr val="EDECED"/>
                                </a:solidFill>
                                <a:latin typeface="Cambria Math" panose="02040503050406030204" pitchFamily="18" charset="0"/>
                              </a:rPr>
                              <m:t>0,6.10</m:t>
                            </m:r>
                          </m:e>
                          <m:sup>
                            <m:r>
                              <a:rPr lang="en-US" sz="3300" b="0" i="1" smtClean="0">
                                <a:solidFill>
                                  <a:srgbClr val="EDECED"/>
                                </a:solidFill>
                                <a:latin typeface="Cambria Math" panose="02040503050406030204" pitchFamily="18" charset="0"/>
                              </a:rPr>
                              <m:t>−3</m:t>
                            </m:r>
                          </m:sup>
                        </m:sSup>
                        <m:r>
                          <a:rPr lang="en-US" sz="3300" b="0" i="1" smtClean="0">
                            <a:solidFill>
                              <a:srgbClr val="EDECED"/>
                            </a:solidFill>
                            <a:latin typeface="Cambria Math" panose="02040503050406030204" pitchFamily="18" charset="0"/>
                          </a:rPr>
                          <m:t>.1.</m:t>
                        </m:r>
                        <m:sSup>
                          <m:sSupPr>
                            <m:ctrlPr>
                              <a:rPr lang="en-US" sz="3300" i="1" dirty="0">
                                <a:solidFill>
                                  <a:srgbClr val="EDECED"/>
                                </a:solidFill>
                                <a:latin typeface="Cambria Math" panose="02040503050406030204" pitchFamily="18" charset="0"/>
                              </a:rPr>
                            </m:ctrlPr>
                          </m:sSupPr>
                          <m:e>
                            <m:r>
                              <a:rPr lang="en-US" sz="3300" i="1" dirty="0">
                                <a:solidFill>
                                  <a:srgbClr val="EDECED"/>
                                </a:solidFill>
                                <a:latin typeface="Cambria Math" panose="02040503050406030204" pitchFamily="18" charset="0"/>
                              </a:rPr>
                              <m:t>10</m:t>
                            </m:r>
                          </m:e>
                          <m:sup>
                            <m:r>
                              <a:rPr lang="en-US" sz="3300" b="0" i="1" dirty="0" smtClean="0">
                                <a:solidFill>
                                  <a:srgbClr val="EDECED"/>
                                </a:solidFill>
                                <a:latin typeface="Cambria Math" panose="02040503050406030204" pitchFamily="18" charset="0"/>
                              </a:rPr>
                              <m:t>−</m:t>
                            </m:r>
                            <m:r>
                              <a:rPr lang="en-US" sz="3300" i="1" dirty="0">
                                <a:solidFill>
                                  <a:srgbClr val="EDECED"/>
                                </a:solidFill>
                                <a:latin typeface="Cambria Math" panose="02040503050406030204" pitchFamily="18" charset="0"/>
                              </a:rPr>
                              <m:t>3</m:t>
                            </m:r>
                          </m:sup>
                        </m:sSup>
                      </m:num>
                      <m:den>
                        <m:r>
                          <a:rPr lang="en-US" sz="3300" b="0" i="1" smtClean="0">
                            <a:solidFill>
                              <a:srgbClr val="EDECED"/>
                            </a:solidFill>
                            <a:latin typeface="Cambria Math" panose="02040503050406030204" pitchFamily="18" charset="0"/>
                          </a:rPr>
                          <m:t>1,25</m:t>
                        </m:r>
                      </m:den>
                    </m:f>
                    <m:r>
                      <a:rPr lang="en-US" sz="3300" b="0" i="1" smtClean="0">
                        <a:solidFill>
                          <a:srgbClr val="EDECED"/>
                        </a:solidFill>
                        <a:latin typeface="Cambria Math" panose="02040503050406030204" pitchFamily="18" charset="0"/>
                      </a:rPr>
                      <m:t> </m:t>
                    </m:r>
                  </m:oMath>
                </a14:m>
                <a:r>
                  <a:rPr lang="en-US" sz="3300" dirty="0">
                    <a:solidFill>
                      <a:srgbClr val="EDECED"/>
                    </a:solidFill>
                    <a:latin typeface="Times New Roman" panose="02020603050405020304" pitchFamily="18" charset="0"/>
                    <a:cs typeface="Times New Roman" panose="02020603050405020304" pitchFamily="18" charset="0"/>
                  </a:rPr>
                  <a:t>= 4,8.</a:t>
                </a:r>
                <a14:m>
                  <m:oMath xmlns:m="http://schemas.openxmlformats.org/officeDocument/2006/math">
                    <m:sSup>
                      <m:sSupPr>
                        <m:ctrlPr>
                          <a:rPr lang="en-US" sz="3300" i="1" smtClean="0">
                            <a:solidFill>
                              <a:srgbClr val="EDECED"/>
                            </a:solidFill>
                            <a:latin typeface="Cambria Math" panose="02040503050406030204" pitchFamily="18" charset="0"/>
                          </a:rPr>
                        </m:ctrlPr>
                      </m:sSupPr>
                      <m:e>
                        <m:r>
                          <a:rPr lang="en-US" sz="3300" b="0" i="1" smtClean="0">
                            <a:solidFill>
                              <a:srgbClr val="EDECED"/>
                            </a:solidFill>
                            <a:latin typeface="Cambria Math" panose="02040503050406030204" pitchFamily="18" charset="0"/>
                          </a:rPr>
                          <m:t>10</m:t>
                        </m:r>
                      </m:e>
                      <m:sup>
                        <m:r>
                          <a:rPr lang="en-US" sz="3300" b="0" i="1" smtClean="0">
                            <a:solidFill>
                              <a:srgbClr val="EDECED"/>
                            </a:solidFill>
                            <a:latin typeface="Cambria Math" panose="02040503050406030204" pitchFamily="18" charset="0"/>
                          </a:rPr>
                          <m:t>−7</m:t>
                        </m:r>
                      </m:sup>
                    </m:sSup>
                  </m:oMath>
                </a14:m>
                <a:r>
                  <a:rPr lang="en-US" sz="3300" dirty="0">
                    <a:solidFill>
                      <a:srgbClr val="EDECED"/>
                    </a:solidFill>
                    <a:latin typeface="Times New Roman" panose="02020603050405020304" pitchFamily="18" charset="0"/>
                    <a:cs typeface="Times New Roman" panose="02020603050405020304" pitchFamily="18" charset="0"/>
                  </a:rPr>
                  <a:t> m = 0,48 nm</a:t>
                </a:r>
              </a:p>
            </p:txBody>
          </p:sp>
        </mc:Choice>
        <mc:Fallback xmlns="">
          <p:sp>
            <p:nvSpPr>
              <p:cNvPr id="11" name="TextBox 11"/>
              <p:cNvSpPr txBox="1">
                <a:spLocks noRot="1" noChangeAspect="1" noMove="1" noResize="1" noEditPoints="1" noAdjustHandles="1" noChangeArrowheads="1" noChangeShapeType="1" noTextEdit="1"/>
              </p:cNvSpPr>
              <p:nvPr/>
            </p:nvSpPr>
            <p:spPr>
              <a:xfrm>
                <a:off x="5916051" y="4171323"/>
                <a:ext cx="12426106" cy="5386603"/>
              </a:xfrm>
              <a:prstGeom prst="rect">
                <a:avLst/>
              </a:prstGeom>
              <a:blipFill>
                <a:blip r:embed="rId8"/>
                <a:stretch>
                  <a:fillRect l="-2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2CFCFBB-C343-A6B4-7D6C-865B5CB9F6F4}"/>
                  </a:ext>
                </a:extLst>
              </p:cNvPr>
              <p:cNvSpPr txBox="1"/>
              <p:nvPr/>
            </p:nvSpPr>
            <p:spPr>
              <a:xfrm>
                <a:off x="381000" y="4717034"/>
                <a:ext cx="4652985" cy="3716787"/>
              </a:xfrm>
              <a:prstGeom prst="rect">
                <a:avLst/>
              </a:prstGeom>
            </p:spPr>
            <p:txBody>
              <a:bodyPr wrap="square" lIns="0" tIns="0" rIns="0" bIns="0" rtlCol="0" anchor="t">
                <a:spAutoFit/>
              </a:bodyPr>
              <a:lstStyle/>
              <a:p>
                <a:pPr>
                  <a:lnSpc>
                    <a:spcPct val="150000"/>
                  </a:lnSpc>
                </a:pPr>
                <a:r>
                  <a:rPr lang="vi-VN" sz="3300" b="1" u="sng" dirty="0">
                    <a:solidFill>
                      <a:srgbClr val="EDECED"/>
                    </a:solidFill>
                    <a:latin typeface="Times New Roman" panose="02020603050405020304" pitchFamily="18" charset="0"/>
                    <a:cs typeface="Times New Roman" panose="02020603050405020304" pitchFamily="18" charset="0"/>
                  </a:rPr>
                  <a:t>Tóm tắt</a:t>
                </a:r>
              </a:p>
              <a:p>
                <a:pPr>
                  <a:lnSpc>
                    <a:spcPct val="150000"/>
                  </a:lnSpc>
                </a:pPr>
                <a:r>
                  <a:rPr lang="vi-VN" sz="3300" dirty="0">
                    <a:solidFill>
                      <a:srgbClr val="EDECED"/>
                    </a:solidFill>
                    <a:latin typeface="Times New Roman" panose="02020603050405020304" pitchFamily="18" charset="0"/>
                    <a:cs typeface="Times New Roman" panose="02020603050405020304" pitchFamily="18" charset="0"/>
                  </a:rPr>
                  <a:t>a = 0,6 mm = </a:t>
                </a:r>
                <a14:m>
                  <m:oMath xmlns:m="http://schemas.openxmlformats.org/officeDocument/2006/math">
                    <m:sSup>
                      <m:sSupPr>
                        <m:ctrlPr>
                          <a:rPr lang="en-US" sz="3300" i="1">
                            <a:solidFill>
                              <a:srgbClr val="EDECED"/>
                            </a:solidFill>
                            <a:latin typeface="Cambria Math" panose="02040503050406030204" pitchFamily="18" charset="0"/>
                          </a:rPr>
                        </m:ctrlPr>
                      </m:sSupPr>
                      <m:e>
                        <m:r>
                          <a:rPr lang="en-US" sz="3300" i="1">
                            <a:solidFill>
                              <a:srgbClr val="EDECED"/>
                            </a:solidFill>
                            <a:latin typeface="Cambria Math" panose="02040503050406030204" pitchFamily="18" charset="0"/>
                          </a:rPr>
                          <m:t>0,6.10</m:t>
                        </m:r>
                      </m:e>
                      <m:sup>
                        <m:r>
                          <a:rPr lang="en-US" sz="3300" i="1">
                            <a:solidFill>
                              <a:srgbClr val="EDECED"/>
                            </a:solidFill>
                            <a:latin typeface="Cambria Math" panose="02040503050406030204" pitchFamily="18" charset="0"/>
                          </a:rPr>
                          <m:t>−3</m:t>
                        </m:r>
                      </m:sup>
                    </m:sSup>
                  </m:oMath>
                </a14:m>
                <a:r>
                  <a:rPr lang="vi-VN" sz="3300" dirty="0">
                    <a:solidFill>
                      <a:srgbClr val="EDECED"/>
                    </a:solidFill>
                    <a:latin typeface="Times New Roman" panose="02020603050405020304" pitchFamily="18" charset="0"/>
                    <a:cs typeface="Times New Roman" panose="02020603050405020304" pitchFamily="18" charset="0"/>
                  </a:rPr>
                  <a:t> m</a:t>
                </a:r>
              </a:p>
              <a:p>
                <a:pPr>
                  <a:lnSpc>
                    <a:spcPct val="150000"/>
                  </a:lnSpc>
                </a:pPr>
                <a14:m>
                  <m:oMath xmlns:m="http://schemas.openxmlformats.org/officeDocument/2006/math">
                    <m:r>
                      <a:rPr lang="en-US" sz="3300" b="0" i="1" smtClean="0">
                        <a:solidFill>
                          <a:srgbClr val="EDECED"/>
                        </a:solidFill>
                        <a:latin typeface="Cambria Math" panose="02040503050406030204" pitchFamily="18" charset="0"/>
                      </a:rPr>
                      <m:t>𝑖</m:t>
                    </m:r>
                  </m:oMath>
                </a14:m>
                <a:r>
                  <a:rPr lang="vi-VN" sz="3300" dirty="0">
                    <a:solidFill>
                      <a:srgbClr val="EDECED"/>
                    </a:solidFill>
                    <a:latin typeface="Times New Roman" panose="02020603050405020304" pitchFamily="18" charset="0"/>
                    <a:cs typeface="Times New Roman" panose="02020603050405020304" pitchFamily="18" charset="0"/>
                  </a:rPr>
                  <a:t> = 1mm = </a:t>
                </a:r>
                <a14:m>
                  <m:oMath xmlns:m="http://schemas.openxmlformats.org/officeDocument/2006/math">
                    <m:sSup>
                      <m:sSupPr>
                        <m:ctrlPr>
                          <a:rPr lang="en-US" sz="3300" i="1">
                            <a:solidFill>
                              <a:srgbClr val="EDECED"/>
                            </a:solidFill>
                            <a:latin typeface="Cambria Math" panose="02040503050406030204" pitchFamily="18" charset="0"/>
                          </a:rPr>
                        </m:ctrlPr>
                      </m:sSupPr>
                      <m:e>
                        <m:r>
                          <a:rPr lang="en-US" sz="3300" i="1">
                            <a:solidFill>
                              <a:srgbClr val="EDECED"/>
                            </a:solidFill>
                            <a:latin typeface="Cambria Math" panose="02040503050406030204" pitchFamily="18" charset="0"/>
                          </a:rPr>
                          <m:t>10</m:t>
                        </m:r>
                      </m:e>
                      <m:sup>
                        <m:r>
                          <a:rPr lang="en-US" sz="3300" i="1">
                            <a:solidFill>
                              <a:srgbClr val="EDECED"/>
                            </a:solidFill>
                            <a:latin typeface="Cambria Math" panose="02040503050406030204" pitchFamily="18" charset="0"/>
                          </a:rPr>
                          <m:t>−3</m:t>
                        </m:r>
                      </m:sup>
                    </m:sSup>
                  </m:oMath>
                </a14:m>
                <a:r>
                  <a:rPr lang="vi-VN" sz="3300" dirty="0">
                    <a:solidFill>
                      <a:srgbClr val="EDECED"/>
                    </a:solidFill>
                    <a:latin typeface="Times New Roman" panose="02020603050405020304" pitchFamily="18" charset="0"/>
                    <a:cs typeface="Times New Roman" panose="02020603050405020304" pitchFamily="18" charset="0"/>
                  </a:rPr>
                  <a:t> m</a:t>
                </a:r>
              </a:p>
              <a:p>
                <a:pPr>
                  <a:lnSpc>
                    <a:spcPct val="150000"/>
                  </a:lnSpc>
                </a:pPr>
                <a14:m>
                  <m:oMath xmlns:m="http://schemas.openxmlformats.org/officeDocument/2006/math">
                    <m:r>
                      <a:rPr lang="en-US" sz="3300" i="1" spc="-17">
                        <a:solidFill>
                          <a:srgbClr val="EBE2D5"/>
                        </a:solidFill>
                        <a:latin typeface="Cambria Math" panose="02040503050406030204" pitchFamily="18" charset="0"/>
                      </a:rPr>
                      <m:t>𝐷</m:t>
                    </m:r>
                  </m:oMath>
                </a14:m>
                <a:r>
                  <a:rPr lang="vi-VN" sz="3300" dirty="0">
                    <a:solidFill>
                      <a:srgbClr val="EDECED"/>
                    </a:solidFill>
                    <a:latin typeface="Times New Roman" panose="02020603050405020304" pitchFamily="18" charset="0"/>
                    <a:cs typeface="Times New Roman" panose="02020603050405020304" pitchFamily="18" charset="0"/>
                  </a:rPr>
                  <a:t>’ = </a:t>
                </a:r>
                <a14:m>
                  <m:oMath xmlns:m="http://schemas.openxmlformats.org/officeDocument/2006/math">
                    <m:r>
                      <a:rPr lang="en-US" sz="3300" i="1" spc="-17">
                        <a:solidFill>
                          <a:srgbClr val="EBE2D5"/>
                        </a:solidFill>
                        <a:latin typeface="Cambria Math" panose="02040503050406030204" pitchFamily="18" charset="0"/>
                      </a:rPr>
                      <m:t>𝐷</m:t>
                    </m:r>
                  </m:oMath>
                </a14:m>
                <a:r>
                  <a:rPr lang="vi-VN" sz="3300" dirty="0">
                    <a:solidFill>
                      <a:srgbClr val="EDECED"/>
                    </a:solidFill>
                    <a:latin typeface="Times New Roman" panose="02020603050405020304" pitchFamily="18" charset="0"/>
                    <a:cs typeface="Times New Roman" panose="02020603050405020304" pitchFamily="18" charset="0"/>
                  </a:rPr>
                  <a:t> – 0,25</a:t>
                </a:r>
              </a:p>
              <a:p>
                <a:pPr>
                  <a:lnSpc>
                    <a:spcPct val="150000"/>
                  </a:lnSpc>
                </a:pPr>
                <a14:m>
                  <m:oMath xmlns:m="http://schemas.openxmlformats.org/officeDocument/2006/math">
                    <m:r>
                      <a:rPr lang="en-US" sz="3300" b="0" i="1" smtClean="0">
                        <a:solidFill>
                          <a:srgbClr val="EDECED"/>
                        </a:solidFill>
                        <a:latin typeface="Cambria Math" panose="02040503050406030204" pitchFamily="18" charset="0"/>
                      </a:rPr>
                      <m:t>𝑖</m:t>
                    </m:r>
                  </m:oMath>
                </a14:m>
                <a:r>
                  <a:rPr lang="vi-VN" sz="3300" dirty="0">
                    <a:solidFill>
                      <a:srgbClr val="EDECED"/>
                    </a:solidFill>
                    <a:latin typeface="Times New Roman" panose="02020603050405020304" pitchFamily="18" charset="0"/>
                    <a:cs typeface="Times New Roman" panose="02020603050405020304" pitchFamily="18" charset="0"/>
                  </a:rPr>
                  <a:t>’ = 0,8 mm = </a:t>
                </a:r>
                <a14:m>
                  <m:oMath xmlns:m="http://schemas.openxmlformats.org/officeDocument/2006/math">
                    <m:sSup>
                      <m:sSupPr>
                        <m:ctrlPr>
                          <a:rPr lang="en-US" sz="3300" i="1">
                            <a:solidFill>
                              <a:srgbClr val="EDECED"/>
                            </a:solidFill>
                            <a:latin typeface="Cambria Math" panose="02040503050406030204" pitchFamily="18" charset="0"/>
                          </a:rPr>
                        </m:ctrlPr>
                      </m:sSupPr>
                      <m:e>
                        <m:r>
                          <a:rPr lang="en-US" sz="3300" i="1">
                            <a:solidFill>
                              <a:srgbClr val="EDECED"/>
                            </a:solidFill>
                            <a:latin typeface="Cambria Math" panose="02040503050406030204" pitchFamily="18" charset="0"/>
                          </a:rPr>
                          <m:t>0,</m:t>
                        </m:r>
                        <m:r>
                          <a:rPr lang="vi-VN" sz="3300" i="1">
                            <a:solidFill>
                              <a:srgbClr val="EDECED"/>
                            </a:solidFill>
                            <a:latin typeface="Cambria Math" panose="02040503050406030204" pitchFamily="18" charset="0"/>
                          </a:rPr>
                          <m:t>8</m:t>
                        </m:r>
                        <m:r>
                          <a:rPr lang="en-US" sz="3300" i="1">
                            <a:solidFill>
                              <a:srgbClr val="EDECED"/>
                            </a:solidFill>
                            <a:latin typeface="Cambria Math" panose="02040503050406030204" pitchFamily="18" charset="0"/>
                          </a:rPr>
                          <m:t>.10</m:t>
                        </m:r>
                      </m:e>
                      <m:sup>
                        <m:r>
                          <a:rPr lang="en-US" sz="3300" i="1">
                            <a:solidFill>
                              <a:srgbClr val="EDECED"/>
                            </a:solidFill>
                            <a:latin typeface="Cambria Math" panose="02040503050406030204" pitchFamily="18" charset="0"/>
                          </a:rPr>
                          <m:t>−3</m:t>
                        </m:r>
                      </m:sup>
                    </m:sSup>
                  </m:oMath>
                </a14:m>
                <a:r>
                  <a:rPr lang="vi-VN" sz="3300" dirty="0">
                    <a:solidFill>
                      <a:srgbClr val="EDECED"/>
                    </a:solidFill>
                    <a:latin typeface="Times New Roman" panose="02020603050405020304" pitchFamily="18" charset="0"/>
                    <a:cs typeface="Times New Roman" panose="02020603050405020304" pitchFamily="18" charset="0"/>
                  </a:rPr>
                  <a:t> m</a:t>
                </a:r>
              </a:p>
            </p:txBody>
          </p:sp>
        </mc:Choice>
        <mc:Fallback xmlns="">
          <p:sp>
            <p:nvSpPr>
              <p:cNvPr id="12" name="TextBox 11">
                <a:extLst>
                  <a:ext uri="{FF2B5EF4-FFF2-40B4-BE49-F238E27FC236}">
                    <a16:creationId xmlns:a16="http://schemas.microsoft.com/office/drawing/2014/main" id="{B2CFCFBB-C343-A6B4-7D6C-865B5CB9F6F4}"/>
                  </a:ext>
                </a:extLst>
              </p:cNvPr>
              <p:cNvSpPr txBox="1">
                <a:spLocks noRot="1" noChangeAspect="1" noMove="1" noResize="1" noEditPoints="1" noAdjustHandles="1" noChangeArrowheads="1" noChangeShapeType="1" noTextEdit="1"/>
              </p:cNvSpPr>
              <p:nvPr/>
            </p:nvSpPr>
            <p:spPr>
              <a:xfrm>
                <a:off x="381000" y="4717034"/>
                <a:ext cx="4652985" cy="3716787"/>
              </a:xfrm>
              <a:prstGeom prst="rect">
                <a:avLst/>
              </a:prstGeom>
              <a:blipFill>
                <a:blip r:embed="rId9"/>
                <a:stretch>
                  <a:fillRect l="-5505" b="-5902"/>
                </a:stretch>
              </a:blipFill>
            </p:spPr>
            <p:txBody>
              <a:bodyPr/>
              <a:lstStyle/>
              <a:p>
                <a:r>
                  <a:rPr lang="en-US">
                    <a:noFill/>
                  </a:rPr>
                  <a:t> </a:t>
                </a:r>
              </a:p>
            </p:txBody>
          </p:sp>
        </mc:Fallback>
      </mc:AlternateContent>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E2B60"/>
        </a:solidFill>
        <a:effectLst/>
      </p:bgPr>
    </p:bg>
    <p:spTree>
      <p:nvGrpSpPr>
        <p:cNvPr id="1" name=""/>
        <p:cNvGrpSpPr/>
        <p:nvPr/>
      </p:nvGrpSpPr>
      <p:grpSpPr>
        <a:xfrm>
          <a:off x="0" y="0"/>
          <a:ext cx="0" cy="0"/>
          <a:chOff x="0" y="0"/>
          <a:chExt cx="0" cy="0"/>
        </a:xfrm>
      </p:grpSpPr>
      <p:sp>
        <p:nvSpPr>
          <p:cNvPr id="2" name="Freeform 2"/>
          <p:cNvSpPr/>
          <p:nvPr/>
        </p:nvSpPr>
        <p:spPr>
          <a:xfrm rot="-5400000">
            <a:off x="-2362426" y="139031"/>
            <a:ext cx="8906191" cy="5074614"/>
          </a:xfrm>
          <a:custGeom>
            <a:avLst/>
            <a:gdLst/>
            <a:ahLst/>
            <a:cxnLst/>
            <a:rect l="l" t="t" r="r" b="b"/>
            <a:pathLst>
              <a:path w="8906191" h="5074614">
                <a:moveTo>
                  <a:pt x="0" y="0"/>
                </a:moveTo>
                <a:lnTo>
                  <a:pt x="8906191" y="0"/>
                </a:lnTo>
                <a:lnTo>
                  <a:pt x="8906191" y="5074614"/>
                </a:lnTo>
                <a:lnTo>
                  <a:pt x="0" y="5074614"/>
                </a:lnTo>
                <a:lnTo>
                  <a:pt x="0" y="0"/>
                </a:lnTo>
                <a:close/>
              </a:path>
            </a:pathLst>
          </a:custGeom>
          <a:blipFill>
            <a:blip r:embed="rId4">
              <a:extLst>
                <a:ext uri="{96DAC541-7B7A-43D3-8B79-37D633B846F1}">
                  <asvg:svgBlip xmlns:asvg="http://schemas.microsoft.com/office/drawing/2016/SVG/main" r:embed="rId5"/>
                </a:ext>
              </a:extLst>
            </a:blip>
            <a:stretch>
              <a:fillRect t="-142919" r="-109756" b="-717"/>
            </a:stretch>
          </a:blipFill>
        </p:spPr>
      </p:sp>
      <p:sp>
        <p:nvSpPr>
          <p:cNvPr id="3" name="TextBox 3"/>
          <p:cNvSpPr txBox="1"/>
          <p:nvPr/>
        </p:nvSpPr>
        <p:spPr>
          <a:xfrm>
            <a:off x="796311" y="581650"/>
            <a:ext cx="16332153" cy="3942811"/>
          </a:xfrm>
          <a:prstGeom prst="rect">
            <a:avLst/>
          </a:prstGeom>
        </p:spPr>
        <p:txBody>
          <a:bodyPr lIns="0" tIns="0" rIns="0" bIns="0" rtlCol="0" anchor="t">
            <a:spAutoFit/>
          </a:bodyPr>
          <a:lstStyle/>
          <a:p>
            <a:pPr algn="just">
              <a:lnSpc>
                <a:spcPct val="150000"/>
              </a:lnSpc>
            </a:pPr>
            <a:r>
              <a:rPr lang="en-US" sz="3500" b="1" dirty="0" err="1">
                <a:solidFill>
                  <a:srgbClr val="EDECED"/>
                </a:solidFill>
                <a:latin typeface="Times New Roman"/>
              </a:rPr>
              <a:t>Bài</a:t>
            </a:r>
            <a:r>
              <a:rPr lang="en-US" sz="3500" b="1" dirty="0">
                <a:solidFill>
                  <a:srgbClr val="EDECED"/>
                </a:solidFill>
                <a:latin typeface="Times New Roman"/>
              </a:rPr>
              <a:t> </a:t>
            </a:r>
            <a:r>
              <a:rPr lang="vi-VN" sz="3500" b="1" dirty="0">
                <a:solidFill>
                  <a:srgbClr val="EDECED"/>
                </a:solidFill>
                <a:latin typeface="Times New Roman"/>
              </a:rPr>
              <a:t>4</a:t>
            </a:r>
            <a:r>
              <a:rPr lang="en-US" sz="3500" b="1"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đầu</a:t>
            </a:r>
            <a:r>
              <a:rPr lang="en-US" sz="3500" dirty="0">
                <a:solidFill>
                  <a:srgbClr val="EDECED"/>
                </a:solidFill>
                <a:latin typeface="Times New Roman"/>
              </a:rPr>
              <a:t> </a:t>
            </a:r>
            <a:r>
              <a:rPr lang="en-US" sz="3500" dirty="0" err="1">
                <a:solidFill>
                  <a:srgbClr val="EDECED"/>
                </a:solidFill>
                <a:latin typeface="Times New Roman"/>
              </a:rPr>
              <a:t>kẹp</a:t>
            </a:r>
            <a:r>
              <a:rPr lang="en-US" sz="3500" dirty="0">
                <a:solidFill>
                  <a:srgbClr val="EDECED"/>
                </a:solidFill>
                <a:latin typeface="Times New Roman"/>
              </a:rPr>
              <a:t> </a:t>
            </a:r>
            <a:r>
              <a:rPr lang="en-US" sz="3500" dirty="0" err="1">
                <a:solidFill>
                  <a:srgbClr val="EDECED"/>
                </a:solidFill>
                <a:latin typeface="Times New Roman"/>
              </a:rPr>
              <a:t>chặt</a:t>
            </a:r>
            <a:r>
              <a:rPr lang="en-US" sz="3500" dirty="0">
                <a:solidFill>
                  <a:srgbClr val="EDECED"/>
                </a:solidFill>
                <a:latin typeface="Times New Roman"/>
              </a:rPr>
              <a:t>, </a:t>
            </a:r>
            <a:r>
              <a:rPr lang="en-US" sz="3500" dirty="0" err="1">
                <a:solidFill>
                  <a:srgbClr val="EDECED"/>
                </a:solidFill>
                <a:latin typeface="Times New Roman"/>
              </a:rPr>
              <a:t>đầu</a:t>
            </a:r>
            <a:r>
              <a:rPr lang="en-US" sz="3500" dirty="0">
                <a:solidFill>
                  <a:srgbClr val="EDECED"/>
                </a:solidFill>
                <a:latin typeface="Times New Roman"/>
              </a:rPr>
              <a:t> </a:t>
            </a:r>
            <a:r>
              <a:rPr lang="en-US" sz="3500" dirty="0" err="1">
                <a:solidFill>
                  <a:srgbClr val="EDECED"/>
                </a:solidFill>
                <a:latin typeface="Times New Roman"/>
              </a:rPr>
              <a:t>kia</a:t>
            </a:r>
            <a:r>
              <a:rPr lang="en-US" sz="3500" dirty="0">
                <a:solidFill>
                  <a:srgbClr val="EDECED"/>
                </a:solidFill>
                <a:latin typeface="Times New Roman"/>
              </a:rPr>
              <a:t> </a:t>
            </a:r>
            <a:r>
              <a:rPr lang="en-US" sz="3500" dirty="0" err="1">
                <a:solidFill>
                  <a:srgbClr val="EDECED"/>
                </a:solidFill>
                <a:latin typeface="Times New Roman"/>
              </a:rPr>
              <a:t>buộc</a:t>
            </a:r>
            <a:r>
              <a:rPr lang="en-US" sz="3500" dirty="0">
                <a:solidFill>
                  <a:srgbClr val="EDECED"/>
                </a:solidFill>
                <a:latin typeface="Times New Roman"/>
              </a:rPr>
              <a:t> </a:t>
            </a:r>
            <a:r>
              <a:rPr lang="en-US" sz="3500" dirty="0" err="1">
                <a:solidFill>
                  <a:srgbClr val="EDECED"/>
                </a:solidFill>
                <a:latin typeface="Times New Roman"/>
              </a:rPr>
              <a:t>vào</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nhánh</a:t>
            </a:r>
            <a:r>
              <a:rPr lang="en-US" sz="3500" dirty="0">
                <a:solidFill>
                  <a:srgbClr val="EDECED"/>
                </a:solidFill>
                <a:latin typeface="Times New Roman"/>
              </a:rPr>
              <a:t> </a:t>
            </a:r>
            <a:r>
              <a:rPr lang="en-US" sz="3500" dirty="0" err="1">
                <a:solidFill>
                  <a:srgbClr val="EDECED"/>
                </a:solidFill>
                <a:latin typeface="Times New Roman"/>
              </a:rPr>
              <a:t>của</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âm</a:t>
            </a:r>
            <a:r>
              <a:rPr lang="en-US" sz="3500" dirty="0">
                <a:solidFill>
                  <a:srgbClr val="EDECED"/>
                </a:solidFill>
                <a:latin typeface="Times New Roman"/>
              </a:rPr>
              <a:t> </a:t>
            </a:r>
            <a:r>
              <a:rPr lang="en-US" sz="3500" dirty="0" err="1">
                <a:solidFill>
                  <a:srgbClr val="EDECED"/>
                </a:solidFill>
                <a:latin typeface="Times New Roman"/>
              </a:rPr>
              <a:t>thoa</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a:t>
            </a:r>
            <a:r>
              <a:rPr lang="en-US" sz="3500" dirty="0" err="1">
                <a:solidFill>
                  <a:srgbClr val="EDECED"/>
                </a:solidFill>
                <a:latin typeface="Times New Roman"/>
              </a:rPr>
              <a:t>tần</a:t>
            </a:r>
            <a:r>
              <a:rPr lang="en-US" sz="3500" dirty="0">
                <a:solidFill>
                  <a:srgbClr val="EDECED"/>
                </a:solidFill>
                <a:latin typeface="Times New Roman"/>
              </a:rPr>
              <a:t> </a:t>
            </a:r>
            <a:r>
              <a:rPr lang="en-US" sz="3500" dirty="0" err="1">
                <a:solidFill>
                  <a:srgbClr val="EDECED"/>
                </a:solidFill>
                <a:latin typeface="Times New Roman"/>
              </a:rPr>
              <a:t>số</a:t>
            </a:r>
            <a:r>
              <a:rPr lang="en-US" sz="3500" dirty="0">
                <a:solidFill>
                  <a:srgbClr val="EDECED"/>
                </a:solidFill>
                <a:latin typeface="Times New Roman"/>
              </a:rPr>
              <a:t> 600 Hz. </a:t>
            </a:r>
            <a:r>
              <a:rPr lang="en-US" sz="3500" dirty="0" err="1">
                <a:solidFill>
                  <a:srgbClr val="EDECED"/>
                </a:solidFill>
                <a:latin typeface="Times New Roman"/>
              </a:rPr>
              <a:t>Âm</a:t>
            </a:r>
            <a:r>
              <a:rPr lang="en-US" sz="3500" dirty="0">
                <a:solidFill>
                  <a:srgbClr val="EDECED"/>
                </a:solidFill>
                <a:latin typeface="Times New Roman"/>
              </a:rPr>
              <a:t> </a:t>
            </a:r>
            <a:r>
              <a:rPr lang="en-US" sz="3500" dirty="0" err="1">
                <a:solidFill>
                  <a:srgbClr val="EDECED"/>
                </a:solidFill>
                <a:latin typeface="Times New Roman"/>
              </a:rPr>
              <a:t>thoa</a:t>
            </a:r>
            <a:r>
              <a:rPr lang="en-US" sz="3500" dirty="0">
                <a:solidFill>
                  <a:srgbClr val="EDECED"/>
                </a:solidFill>
                <a:latin typeface="Times New Roman"/>
              </a:rPr>
              <a:t> </a:t>
            </a:r>
            <a:r>
              <a:rPr lang="en-US" sz="3500" dirty="0" err="1">
                <a:solidFill>
                  <a:srgbClr val="EDECED"/>
                </a:solidFill>
                <a:latin typeface="Times New Roman"/>
              </a:rPr>
              <a:t>dao</a:t>
            </a:r>
            <a:r>
              <a:rPr lang="en-US" sz="3500" dirty="0">
                <a:solidFill>
                  <a:srgbClr val="EDECED"/>
                </a:solidFill>
                <a:latin typeface="Times New Roman"/>
              </a:rPr>
              <a:t> </a:t>
            </a:r>
            <a:r>
              <a:rPr lang="en-US" sz="3500" dirty="0" err="1">
                <a:solidFill>
                  <a:srgbClr val="EDECED"/>
                </a:solidFill>
                <a:latin typeface="Times New Roman"/>
              </a:rPr>
              <a:t>động</a:t>
            </a:r>
            <a:r>
              <a:rPr lang="en-US" sz="3500" dirty="0">
                <a:solidFill>
                  <a:srgbClr val="EDECED"/>
                </a:solidFill>
                <a:latin typeface="Times New Roman"/>
              </a:rPr>
              <a:t> </a:t>
            </a:r>
            <a:r>
              <a:rPr lang="en-US" sz="3500" dirty="0" err="1">
                <a:solidFill>
                  <a:srgbClr val="EDECED"/>
                </a:solidFill>
                <a:latin typeface="Times New Roman"/>
              </a:rPr>
              <a:t>tạo</a:t>
            </a:r>
            <a:r>
              <a:rPr lang="en-US" sz="3500" dirty="0">
                <a:solidFill>
                  <a:srgbClr val="EDECED"/>
                </a:solidFill>
                <a:latin typeface="Times New Roman"/>
              </a:rPr>
              <a:t> </a:t>
            </a:r>
            <a:r>
              <a:rPr lang="en-US" sz="3500" dirty="0" err="1">
                <a:solidFill>
                  <a:srgbClr val="EDECED"/>
                </a:solidFill>
                <a:latin typeface="Times New Roman"/>
              </a:rPr>
              <a:t>ra</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sóng</a:t>
            </a:r>
            <a:r>
              <a:rPr lang="en-US" sz="3500" dirty="0">
                <a:solidFill>
                  <a:srgbClr val="EDECED"/>
                </a:solidFill>
                <a:latin typeface="Times New Roman"/>
              </a:rPr>
              <a:t> </a:t>
            </a:r>
            <a:r>
              <a:rPr lang="en-US" sz="3500" dirty="0" err="1">
                <a:solidFill>
                  <a:srgbClr val="EDECED"/>
                </a:solidFill>
                <a:latin typeface="Times New Roman"/>
              </a:rPr>
              <a:t>dừng</a:t>
            </a:r>
            <a:r>
              <a:rPr lang="en-US" sz="3500" dirty="0">
                <a:solidFill>
                  <a:srgbClr val="EDECED"/>
                </a:solidFill>
                <a:latin typeface="Times New Roman"/>
              </a:rPr>
              <a:t> </a:t>
            </a:r>
            <a:r>
              <a:rPr lang="en-US" sz="3500" dirty="0" err="1">
                <a:solidFill>
                  <a:srgbClr val="EDECED"/>
                </a:solidFill>
                <a:latin typeface="Times New Roman"/>
              </a:rPr>
              <a:t>trên</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4 </a:t>
            </a:r>
            <a:r>
              <a:rPr lang="en-US" sz="3500" dirty="0" err="1">
                <a:solidFill>
                  <a:srgbClr val="EDECED"/>
                </a:solidFill>
                <a:latin typeface="Times New Roman"/>
              </a:rPr>
              <a:t>bụng</a:t>
            </a:r>
            <a:r>
              <a:rPr lang="en-US" sz="3500" dirty="0">
                <a:solidFill>
                  <a:srgbClr val="EDECED"/>
                </a:solidFill>
                <a:latin typeface="Times New Roman"/>
              </a:rPr>
              <a:t>. </a:t>
            </a:r>
            <a:r>
              <a:rPr lang="en-US" sz="3500" dirty="0" err="1">
                <a:solidFill>
                  <a:srgbClr val="EDECED"/>
                </a:solidFill>
                <a:latin typeface="Times New Roman"/>
              </a:rPr>
              <a:t>Tốc</a:t>
            </a:r>
            <a:r>
              <a:rPr lang="en-US" sz="3500" dirty="0">
                <a:solidFill>
                  <a:srgbClr val="EDECED"/>
                </a:solidFill>
                <a:latin typeface="Times New Roman"/>
              </a:rPr>
              <a:t> </a:t>
            </a:r>
            <a:r>
              <a:rPr lang="en-US" sz="3500" dirty="0" err="1">
                <a:solidFill>
                  <a:srgbClr val="EDECED"/>
                </a:solidFill>
                <a:latin typeface="Times New Roman"/>
              </a:rPr>
              <a:t>độ</a:t>
            </a:r>
            <a:r>
              <a:rPr lang="en-US" sz="3500" dirty="0">
                <a:solidFill>
                  <a:srgbClr val="EDECED"/>
                </a:solidFill>
                <a:latin typeface="Times New Roman"/>
              </a:rPr>
              <a:t> </a:t>
            </a:r>
            <a:r>
              <a:rPr lang="en-US" sz="3500" dirty="0" err="1">
                <a:solidFill>
                  <a:srgbClr val="EDECED"/>
                </a:solidFill>
                <a:latin typeface="Times New Roman"/>
              </a:rPr>
              <a:t>sóng</a:t>
            </a:r>
            <a:r>
              <a:rPr lang="en-US" sz="3500" dirty="0">
                <a:solidFill>
                  <a:srgbClr val="EDECED"/>
                </a:solidFill>
                <a:latin typeface="Times New Roman"/>
              </a:rPr>
              <a:t> </a:t>
            </a:r>
            <a:r>
              <a:rPr lang="en-US" sz="3500" dirty="0" err="1">
                <a:solidFill>
                  <a:srgbClr val="EDECED"/>
                </a:solidFill>
                <a:latin typeface="Times New Roman"/>
              </a:rPr>
              <a:t>trên</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r>
              <a:rPr lang="en-US" sz="3500" dirty="0" err="1">
                <a:solidFill>
                  <a:srgbClr val="EDECED"/>
                </a:solidFill>
                <a:latin typeface="Times New Roman"/>
              </a:rPr>
              <a:t>là</a:t>
            </a:r>
            <a:r>
              <a:rPr lang="en-US" sz="3500" dirty="0">
                <a:solidFill>
                  <a:srgbClr val="EDECED"/>
                </a:solidFill>
                <a:latin typeface="Times New Roman"/>
              </a:rPr>
              <a:t> 400 m/s. </a:t>
            </a:r>
            <a:r>
              <a:rPr lang="en-US" sz="3500" dirty="0" err="1">
                <a:solidFill>
                  <a:srgbClr val="EDECED"/>
                </a:solidFill>
                <a:latin typeface="Times New Roman"/>
              </a:rPr>
              <a:t>Tìm</a:t>
            </a:r>
            <a:r>
              <a:rPr lang="en-US" sz="3500" dirty="0">
                <a:solidFill>
                  <a:srgbClr val="EDECED"/>
                </a:solidFill>
                <a:latin typeface="Times New Roman"/>
              </a:rPr>
              <a:t> </a:t>
            </a:r>
          </a:p>
          <a:p>
            <a:pPr algn="just">
              <a:lnSpc>
                <a:spcPct val="150000"/>
              </a:lnSpc>
            </a:pPr>
            <a:r>
              <a:rPr lang="en-US" sz="3500" dirty="0">
                <a:solidFill>
                  <a:srgbClr val="EDECED"/>
                </a:solidFill>
                <a:latin typeface="Times New Roman"/>
              </a:rPr>
              <a:t>a. </a:t>
            </a:r>
            <a:r>
              <a:rPr lang="en-US" sz="3500" dirty="0" err="1">
                <a:solidFill>
                  <a:srgbClr val="EDECED"/>
                </a:solidFill>
                <a:latin typeface="Times New Roman"/>
              </a:rPr>
              <a:t>Bước</a:t>
            </a:r>
            <a:r>
              <a:rPr lang="en-US" sz="3500" dirty="0">
                <a:solidFill>
                  <a:srgbClr val="EDECED"/>
                </a:solidFill>
                <a:latin typeface="Times New Roman"/>
              </a:rPr>
              <a:t> </a:t>
            </a:r>
            <a:r>
              <a:rPr lang="en-US" sz="3500" dirty="0" err="1">
                <a:solidFill>
                  <a:srgbClr val="EDECED"/>
                </a:solidFill>
                <a:latin typeface="Times New Roman"/>
              </a:rPr>
              <a:t>sóng</a:t>
            </a:r>
            <a:r>
              <a:rPr lang="en-US" sz="3500" dirty="0">
                <a:solidFill>
                  <a:srgbClr val="EDECED"/>
                </a:solidFill>
                <a:latin typeface="Times New Roman"/>
              </a:rPr>
              <a:t> </a:t>
            </a:r>
          </a:p>
          <a:p>
            <a:pPr marL="0" lvl="0" indent="0" algn="just">
              <a:lnSpc>
                <a:spcPct val="150000"/>
              </a:lnSpc>
              <a:spcBef>
                <a:spcPct val="0"/>
              </a:spcBef>
            </a:pPr>
            <a:r>
              <a:rPr lang="en-US" sz="3500" dirty="0">
                <a:solidFill>
                  <a:srgbClr val="EDECED"/>
                </a:solidFill>
                <a:latin typeface="Times New Roman"/>
              </a:rPr>
              <a:t>b. </a:t>
            </a:r>
            <a:r>
              <a:rPr lang="en-US" sz="3500" dirty="0" err="1">
                <a:solidFill>
                  <a:srgbClr val="EDECED"/>
                </a:solidFill>
                <a:latin typeface="Times New Roman"/>
              </a:rPr>
              <a:t>Độ</a:t>
            </a:r>
            <a:r>
              <a:rPr lang="en-US" sz="3500" dirty="0">
                <a:solidFill>
                  <a:srgbClr val="EDECED"/>
                </a:solidFill>
                <a:latin typeface="Times New Roman"/>
              </a:rPr>
              <a:t> </a:t>
            </a:r>
            <a:r>
              <a:rPr lang="en-US" sz="3500" dirty="0" err="1">
                <a:solidFill>
                  <a:srgbClr val="EDECED"/>
                </a:solidFill>
                <a:latin typeface="Times New Roman"/>
              </a:rPr>
              <a:t>dài</a:t>
            </a:r>
            <a:r>
              <a:rPr lang="en-US" sz="3500" dirty="0">
                <a:solidFill>
                  <a:srgbClr val="EDECED"/>
                </a:solidFill>
                <a:latin typeface="Times New Roman"/>
              </a:rPr>
              <a:t> </a:t>
            </a:r>
            <a:r>
              <a:rPr lang="en-US" sz="3500" dirty="0" err="1">
                <a:solidFill>
                  <a:srgbClr val="EDECED"/>
                </a:solidFill>
                <a:latin typeface="Times New Roman"/>
              </a:rPr>
              <a:t>của</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p>
        </p:txBody>
      </p:sp>
      <p:sp>
        <p:nvSpPr>
          <p:cNvPr id="4" name="Freeform 4"/>
          <p:cNvSpPr/>
          <p:nvPr/>
        </p:nvSpPr>
        <p:spPr>
          <a:xfrm>
            <a:off x="9867059" y="3209340"/>
            <a:ext cx="11831488" cy="7110844"/>
          </a:xfrm>
          <a:custGeom>
            <a:avLst/>
            <a:gdLst/>
            <a:ahLst/>
            <a:cxnLst/>
            <a:rect l="l" t="t" r="r" b="b"/>
            <a:pathLst>
              <a:path w="11831488" h="7110844">
                <a:moveTo>
                  <a:pt x="0" y="0"/>
                </a:moveTo>
                <a:lnTo>
                  <a:pt x="11831488" y="0"/>
                </a:lnTo>
                <a:lnTo>
                  <a:pt x="11831488" y="7110844"/>
                </a:lnTo>
                <a:lnTo>
                  <a:pt x="0" y="7110844"/>
                </a:lnTo>
                <a:lnTo>
                  <a:pt x="0" y="0"/>
                </a:lnTo>
                <a:close/>
              </a:path>
            </a:pathLst>
          </a:custGeom>
          <a:blipFill>
            <a:blip r:embed="rId4">
              <a:extLst>
                <a:ext uri="{96DAC541-7B7A-43D3-8B79-37D633B846F1}">
                  <asvg:svgBlip xmlns:asvg="http://schemas.microsoft.com/office/drawing/2016/SVG/main" r:embed="rId5"/>
                </a:ext>
              </a:extLst>
            </a:blip>
            <a:stretch>
              <a:fillRect l="-3919" t="-6738" r="-92262" b="-109293"/>
            </a:stretch>
          </a:blipFill>
        </p:spPr>
      </p:sp>
      <p:sp>
        <p:nvSpPr>
          <p:cNvPr id="5" name="Freeform 5"/>
          <p:cNvSpPr/>
          <p:nvPr/>
        </p:nvSpPr>
        <p:spPr>
          <a:xfrm>
            <a:off x="0" y="143347"/>
            <a:ext cx="547886" cy="730811"/>
          </a:xfrm>
          <a:custGeom>
            <a:avLst/>
            <a:gdLst/>
            <a:ahLst/>
            <a:cxnLst/>
            <a:rect l="l" t="t" r="r" b="b"/>
            <a:pathLst>
              <a:path w="547886" h="730811">
                <a:moveTo>
                  <a:pt x="0" y="0"/>
                </a:moveTo>
                <a:lnTo>
                  <a:pt x="547886" y="0"/>
                </a:lnTo>
                <a:lnTo>
                  <a:pt x="547886" y="730812"/>
                </a:lnTo>
                <a:lnTo>
                  <a:pt x="0" y="730812"/>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sp>
        <p:nvSpPr>
          <p:cNvPr id="6" name="Freeform 6"/>
          <p:cNvSpPr/>
          <p:nvPr/>
        </p:nvSpPr>
        <p:spPr>
          <a:xfrm>
            <a:off x="17259300" y="8833178"/>
            <a:ext cx="864966" cy="1153756"/>
          </a:xfrm>
          <a:custGeom>
            <a:avLst/>
            <a:gdLst/>
            <a:ahLst/>
            <a:cxnLst/>
            <a:rect l="l" t="t" r="r" b="b"/>
            <a:pathLst>
              <a:path w="864966" h="1153756">
                <a:moveTo>
                  <a:pt x="0" y="0"/>
                </a:moveTo>
                <a:lnTo>
                  <a:pt x="864966" y="0"/>
                </a:lnTo>
                <a:lnTo>
                  <a:pt x="864966" y="1153755"/>
                </a:lnTo>
                <a:lnTo>
                  <a:pt x="0" y="1153755"/>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grpSp>
        <p:nvGrpSpPr>
          <p:cNvPr id="7" name="Group 7"/>
          <p:cNvGrpSpPr/>
          <p:nvPr/>
        </p:nvGrpSpPr>
        <p:grpSpPr>
          <a:xfrm>
            <a:off x="16783746" y="9788137"/>
            <a:ext cx="198796" cy="19879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p:grpSp>
        <p:nvGrpSpPr>
          <p:cNvPr id="9" name="Group 9"/>
          <p:cNvGrpSpPr/>
          <p:nvPr/>
        </p:nvGrpSpPr>
        <p:grpSpPr>
          <a:xfrm>
            <a:off x="17533243" y="359656"/>
            <a:ext cx="298194" cy="29819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E2B60"/>
        </a:solidFill>
        <a:effectLst/>
      </p:bgPr>
    </p:bg>
    <p:spTree>
      <p:nvGrpSpPr>
        <p:cNvPr id="1" name=""/>
        <p:cNvGrpSpPr/>
        <p:nvPr/>
      </p:nvGrpSpPr>
      <p:grpSpPr>
        <a:xfrm>
          <a:off x="0" y="0"/>
          <a:ext cx="0" cy="0"/>
          <a:chOff x="0" y="0"/>
          <a:chExt cx="0" cy="0"/>
        </a:xfrm>
      </p:grpSpPr>
      <p:sp>
        <p:nvSpPr>
          <p:cNvPr id="2" name="Freeform 2"/>
          <p:cNvSpPr/>
          <p:nvPr/>
        </p:nvSpPr>
        <p:spPr>
          <a:xfrm rot="-5400000">
            <a:off x="-2362426" y="139031"/>
            <a:ext cx="8906191" cy="5074614"/>
          </a:xfrm>
          <a:custGeom>
            <a:avLst/>
            <a:gdLst/>
            <a:ahLst/>
            <a:cxnLst/>
            <a:rect l="l" t="t" r="r" b="b"/>
            <a:pathLst>
              <a:path w="8906191" h="5074614">
                <a:moveTo>
                  <a:pt x="0" y="0"/>
                </a:moveTo>
                <a:lnTo>
                  <a:pt x="8906191" y="0"/>
                </a:lnTo>
                <a:lnTo>
                  <a:pt x="8906191" y="5074614"/>
                </a:lnTo>
                <a:lnTo>
                  <a:pt x="0" y="5074614"/>
                </a:lnTo>
                <a:lnTo>
                  <a:pt x="0" y="0"/>
                </a:lnTo>
                <a:close/>
              </a:path>
            </a:pathLst>
          </a:custGeom>
          <a:blipFill>
            <a:blip r:embed="rId4">
              <a:extLst>
                <a:ext uri="{96DAC541-7B7A-43D3-8B79-37D633B846F1}">
                  <asvg:svgBlip xmlns:asvg="http://schemas.microsoft.com/office/drawing/2016/SVG/main" r:embed="rId5"/>
                </a:ext>
              </a:extLst>
            </a:blip>
            <a:stretch>
              <a:fillRect t="-142919" r="-109756" b="-717"/>
            </a:stretch>
          </a:blipFill>
        </p:spPr>
      </p:sp>
      <p:sp>
        <p:nvSpPr>
          <p:cNvPr id="3" name="TextBox 3"/>
          <p:cNvSpPr txBox="1"/>
          <p:nvPr/>
        </p:nvSpPr>
        <p:spPr>
          <a:xfrm>
            <a:off x="796311" y="581650"/>
            <a:ext cx="16332153" cy="4039567"/>
          </a:xfrm>
          <a:prstGeom prst="rect">
            <a:avLst/>
          </a:prstGeom>
        </p:spPr>
        <p:txBody>
          <a:bodyPr lIns="0" tIns="0" rIns="0" bIns="0" rtlCol="0" anchor="t">
            <a:spAutoFit/>
          </a:bodyPr>
          <a:lstStyle/>
          <a:p>
            <a:pPr algn="just">
              <a:lnSpc>
                <a:spcPct val="150000"/>
              </a:lnSpc>
            </a:pPr>
            <a:r>
              <a:rPr lang="en-US" sz="3500" b="1" dirty="0" err="1">
                <a:solidFill>
                  <a:srgbClr val="EDECED"/>
                </a:solidFill>
                <a:latin typeface="Times New Roman"/>
              </a:rPr>
              <a:t>Bài</a:t>
            </a:r>
            <a:r>
              <a:rPr lang="en-US" sz="3500" b="1" dirty="0">
                <a:solidFill>
                  <a:srgbClr val="EDECED"/>
                </a:solidFill>
                <a:latin typeface="Times New Roman"/>
              </a:rPr>
              <a:t> </a:t>
            </a:r>
            <a:r>
              <a:rPr lang="vi-VN" sz="3500" b="1" dirty="0">
                <a:solidFill>
                  <a:srgbClr val="EDECED"/>
                </a:solidFill>
                <a:latin typeface="Times New Roman"/>
              </a:rPr>
              <a:t>4</a:t>
            </a:r>
            <a:r>
              <a:rPr lang="en-US" sz="3500" b="1"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đầu</a:t>
            </a:r>
            <a:r>
              <a:rPr lang="en-US" sz="3500" dirty="0">
                <a:solidFill>
                  <a:srgbClr val="EDECED"/>
                </a:solidFill>
                <a:latin typeface="Times New Roman"/>
              </a:rPr>
              <a:t> </a:t>
            </a:r>
            <a:r>
              <a:rPr lang="en-US" sz="3500" dirty="0" err="1">
                <a:solidFill>
                  <a:srgbClr val="EDECED"/>
                </a:solidFill>
                <a:latin typeface="Times New Roman"/>
              </a:rPr>
              <a:t>kẹp</a:t>
            </a:r>
            <a:r>
              <a:rPr lang="en-US" sz="3500" dirty="0">
                <a:solidFill>
                  <a:srgbClr val="EDECED"/>
                </a:solidFill>
                <a:latin typeface="Times New Roman"/>
              </a:rPr>
              <a:t> </a:t>
            </a:r>
            <a:r>
              <a:rPr lang="en-US" sz="3500" dirty="0" err="1">
                <a:solidFill>
                  <a:srgbClr val="EDECED"/>
                </a:solidFill>
                <a:latin typeface="Times New Roman"/>
              </a:rPr>
              <a:t>chặt</a:t>
            </a:r>
            <a:r>
              <a:rPr lang="en-US" sz="3500" dirty="0">
                <a:solidFill>
                  <a:srgbClr val="EDECED"/>
                </a:solidFill>
                <a:latin typeface="Times New Roman"/>
              </a:rPr>
              <a:t>, </a:t>
            </a:r>
            <a:r>
              <a:rPr lang="en-US" sz="3500" dirty="0" err="1">
                <a:solidFill>
                  <a:srgbClr val="EDECED"/>
                </a:solidFill>
                <a:latin typeface="Times New Roman"/>
              </a:rPr>
              <a:t>đầu</a:t>
            </a:r>
            <a:r>
              <a:rPr lang="en-US" sz="3500" dirty="0">
                <a:solidFill>
                  <a:srgbClr val="EDECED"/>
                </a:solidFill>
                <a:latin typeface="Times New Roman"/>
              </a:rPr>
              <a:t> </a:t>
            </a:r>
            <a:r>
              <a:rPr lang="en-US" sz="3500" dirty="0" err="1">
                <a:solidFill>
                  <a:srgbClr val="EDECED"/>
                </a:solidFill>
                <a:latin typeface="Times New Roman"/>
              </a:rPr>
              <a:t>kia</a:t>
            </a:r>
            <a:r>
              <a:rPr lang="en-US" sz="3500" dirty="0">
                <a:solidFill>
                  <a:srgbClr val="EDECED"/>
                </a:solidFill>
                <a:latin typeface="Times New Roman"/>
              </a:rPr>
              <a:t> </a:t>
            </a:r>
            <a:r>
              <a:rPr lang="en-US" sz="3500" dirty="0" err="1">
                <a:solidFill>
                  <a:srgbClr val="EDECED"/>
                </a:solidFill>
                <a:latin typeface="Times New Roman"/>
              </a:rPr>
              <a:t>buộc</a:t>
            </a:r>
            <a:r>
              <a:rPr lang="en-US" sz="3500" dirty="0">
                <a:solidFill>
                  <a:srgbClr val="EDECED"/>
                </a:solidFill>
                <a:latin typeface="Times New Roman"/>
              </a:rPr>
              <a:t> </a:t>
            </a:r>
            <a:r>
              <a:rPr lang="en-US" sz="3500" dirty="0" err="1">
                <a:solidFill>
                  <a:srgbClr val="EDECED"/>
                </a:solidFill>
                <a:latin typeface="Times New Roman"/>
              </a:rPr>
              <a:t>vào</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nhánh</a:t>
            </a:r>
            <a:r>
              <a:rPr lang="en-US" sz="3500" dirty="0">
                <a:solidFill>
                  <a:srgbClr val="EDECED"/>
                </a:solidFill>
                <a:latin typeface="Times New Roman"/>
              </a:rPr>
              <a:t> </a:t>
            </a:r>
            <a:r>
              <a:rPr lang="en-US" sz="3500" dirty="0" err="1">
                <a:solidFill>
                  <a:srgbClr val="EDECED"/>
                </a:solidFill>
                <a:latin typeface="Times New Roman"/>
              </a:rPr>
              <a:t>của</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âm</a:t>
            </a:r>
            <a:r>
              <a:rPr lang="en-US" sz="3500" dirty="0">
                <a:solidFill>
                  <a:srgbClr val="EDECED"/>
                </a:solidFill>
                <a:latin typeface="Times New Roman"/>
              </a:rPr>
              <a:t> </a:t>
            </a:r>
            <a:r>
              <a:rPr lang="en-US" sz="3500" dirty="0" err="1">
                <a:solidFill>
                  <a:srgbClr val="EDECED"/>
                </a:solidFill>
                <a:latin typeface="Times New Roman"/>
              </a:rPr>
              <a:t>thoa</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a:t>
            </a:r>
            <a:r>
              <a:rPr lang="en-US" sz="3500" dirty="0" err="1">
                <a:solidFill>
                  <a:srgbClr val="EDECED"/>
                </a:solidFill>
                <a:latin typeface="Times New Roman"/>
              </a:rPr>
              <a:t>tần</a:t>
            </a:r>
            <a:r>
              <a:rPr lang="en-US" sz="3500" dirty="0">
                <a:solidFill>
                  <a:srgbClr val="EDECED"/>
                </a:solidFill>
                <a:latin typeface="Times New Roman"/>
              </a:rPr>
              <a:t> </a:t>
            </a:r>
            <a:r>
              <a:rPr lang="en-US" sz="3500" dirty="0" err="1">
                <a:solidFill>
                  <a:srgbClr val="EDECED"/>
                </a:solidFill>
                <a:latin typeface="Times New Roman"/>
              </a:rPr>
              <a:t>số</a:t>
            </a:r>
            <a:r>
              <a:rPr lang="en-US" sz="3500" dirty="0">
                <a:solidFill>
                  <a:srgbClr val="EDECED"/>
                </a:solidFill>
                <a:latin typeface="Times New Roman"/>
              </a:rPr>
              <a:t> 600 Hz. </a:t>
            </a:r>
            <a:r>
              <a:rPr lang="en-US" sz="3500" dirty="0" err="1">
                <a:solidFill>
                  <a:srgbClr val="EDECED"/>
                </a:solidFill>
                <a:latin typeface="Times New Roman"/>
              </a:rPr>
              <a:t>Âm</a:t>
            </a:r>
            <a:r>
              <a:rPr lang="en-US" sz="3500" dirty="0">
                <a:solidFill>
                  <a:srgbClr val="EDECED"/>
                </a:solidFill>
                <a:latin typeface="Times New Roman"/>
              </a:rPr>
              <a:t> </a:t>
            </a:r>
            <a:r>
              <a:rPr lang="en-US" sz="3500" dirty="0" err="1">
                <a:solidFill>
                  <a:srgbClr val="EDECED"/>
                </a:solidFill>
                <a:latin typeface="Times New Roman"/>
              </a:rPr>
              <a:t>thoa</a:t>
            </a:r>
            <a:r>
              <a:rPr lang="en-US" sz="3500" dirty="0">
                <a:solidFill>
                  <a:srgbClr val="EDECED"/>
                </a:solidFill>
                <a:latin typeface="Times New Roman"/>
              </a:rPr>
              <a:t> </a:t>
            </a:r>
            <a:r>
              <a:rPr lang="en-US" sz="3500" dirty="0" err="1">
                <a:solidFill>
                  <a:srgbClr val="EDECED"/>
                </a:solidFill>
                <a:latin typeface="Times New Roman"/>
              </a:rPr>
              <a:t>dao</a:t>
            </a:r>
            <a:r>
              <a:rPr lang="en-US" sz="3500" dirty="0">
                <a:solidFill>
                  <a:srgbClr val="EDECED"/>
                </a:solidFill>
                <a:latin typeface="Times New Roman"/>
              </a:rPr>
              <a:t> </a:t>
            </a:r>
            <a:r>
              <a:rPr lang="en-US" sz="3500" dirty="0" err="1">
                <a:solidFill>
                  <a:srgbClr val="EDECED"/>
                </a:solidFill>
                <a:latin typeface="Times New Roman"/>
              </a:rPr>
              <a:t>động</a:t>
            </a:r>
            <a:r>
              <a:rPr lang="en-US" sz="3500" dirty="0">
                <a:solidFill>
                  <a:srgbClr val="EDECED"/>
                </a:solidFill>
                <a:latin typeface="Times New Roman"/>
              </a:rPr>
              <a:t> </a:t>
            </a:r>
            <a:r>
              <a:rPr lang="en-US" sz="3500" dirty="0" err="1">
                <a:solidFill>
                  <a:srgbClr val="EDECED"/>
                </a:solidFill>
                <a:latin typeface="Times New Roman"/>
              </a:rPr>
              <a:t>tạo</a:t>
            </a:r>
            <a:r>
              <a:rPr lang="en-US" sz="3500" dirty="0">
                <a:solidFill>
                  <a:srgbClr val="EDECED"/>
                </a:solidFill>
                <a:latin typeface="Times New Roman"/>
              </a:rPr>
              <a:t> </a:t>
            </a:r>
            <a:r>
              <a:rPr lang="en-US" sz="3500" dirty="0" err="1">
                <a:solidFill>
                  <a:srgbClr val="EDECED"/>
                </a:solidFill>
                <a:latin typeface="Times New Roman"/>
              </a:rPr>
              <a:t>ra</a:t>
            </a:r>
            <a:r>
              <a:rPr lang="en-US" sz="3500" dirty="0">
                <a:solidFill>
                  <a:srgbClr val="EDECED"/>
                </a:solidFill>
                <a:latin typeface="Times New Roman"/>
              </a:rPr>
              <a:t> </a:t>
            </a:r>
            <a:r>
              <a:rPr lang="en-US" sz="3500" dirty="0" err="1">
                <a:solidFill>
                  <a:srgbClr val="EDECED"/>
                </a:solidFill>
                <a:latin typeface="Times New Roman"/>
              </a:rPr>
              <a:t>một</a:t>
            </a:r>
            <a:r>
              <a:rPr lang="en-US" sz="3500" dirty="0">
                <a:solidFill>
                  <a:srgbClr val="EDECED"/>
                </a:solidFill>
                <a:latin typeface="Times New Roman"/>
              </a:rPr>
              <a:t> </a:t>
            </a:r>
            <a:r>
              <a:rPr lang="en-US" sz="3500" dirty="0" err="1">
                <a:solidFill>
                  <a:srgbClr val="EDECED"/>
                </a:solidFill>
                <a:latin typeface="Times New Roman"/>
              </a:rPr>
              <a:t>sóng</a:t>
            </a:r>
            <a:r>
              <a:rPr lang="en-US" sz="3500" dirty="0">
                <a:solidFill>
                  <a:srgbClr val="EDECED"/>
                </a:solidFill>
                <a:latin typeface="Times New Roman"/>
              </a:rPr>
              <a:t> </a:t>
            </a:r>
            <a:r>
              <a:rPr lang="en-US" sz="3500" dirty="0" err="1">
                <a:solidFill>
                  <a:srgbClr val="EDECED"/>
                </a:solidFill>
                <a:latin typeface="Times New Roman"/>
              </a:rPr>
              <a:t>dừng</a:t>
            </a:r>
            <a:r>
              <a:rPr lang="en-US" sz="3500" dirty="0">
                <a:solidFill>
                  <a:srgbClr val="EDECED"/>
                </a:solidFill>
                <a:latin typeface="Times New Roman"/>
              </a:rPr>
              <a:t> </a:t>
            </a:r>
            <a:r>
              <a:rPr lang="en-US" sz="3500" dirty="0" err="1">
                <a:solidFill>
                  <a:srgbClr val="EDECED"/>
                </a:solidFill>
                <a:latin typeface="Times New Roman"/>
              </a:rPr>
              <a:t>trên</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a:t>
            </a:r>
            <a:r>
              <a:rPr lang="en-US" sz="3500" dirty="0" err="1">
                <a:solidFill>
                  <a:srgbClr val="EDECED"/>
                </a:solidFill>
                <a:latin typeface="Times New Roman"/>
              </a:rPr>
              <a:t>có</a:t>
            </a:r>
            <a:r>
              <a:rPr lang="en-US" sz="3500" dirty="0">
                <a:solidFill>
                  <a:srgbClr val="EDECED"/>
                </a:solidFill>
                <a:latin typeface="Times New Roman"/>
              </a:rPr>
              <a:t> 4 </a:t>
            </a:r>
            <a:r>
              <a:rPr lang="en-US" sz="3500" dirty="0" err="1">
                <a:solidFill>
                  <a:srgbClr val="EDECED"/>
                </a:solidFill>
                <a:latin typeface="Times New Roman"/>
              </a:rPr>
              <a:t>bụng</a:t>
            </a:r>
            <a:r>
              <a:rPr lang="en-US" sz="3500" dirty="0">
                <a:solidFill>
                  <a:srgbClr val="EDECED"/>
                </a:solidFill>
                <a:latin typeface="Times New Roman"/>
              </a:rPr>
              <a:t>. </a:t>
            </a:r>
            <a:r>
              <a:rPr lang="en-US" sz="3500" dirty="0" err="1">
                <a:solidFill>
                  <a:srgbClr val="EDECED"/>
                </a:solidFill>
                <a:latin typeface="Times New Roman"/>
              </a:rPr>
              <a:t>Tốc</a:t>
            </a:r>
            <a:r>
              <a:rPr lang="en-US" sz="3500" dirty="0">
                <a:solidFill>
                  <a:srgbClr val="EDECED"/>
                </a:solidFill>
                <a:latin typeface="Times New Roman"/>
              </a:rPr>
              <a:t> </a:t>
            </a:r>
            <a:r>
              <a:rPr lang="en-US" sz="3500" dirty="0" err="1">
                <a:solidFill>
                  <a:srgbClr val="EDECED"/>
                </a:solidFill>
                <a:latin typeface="Times New Roman"/>
              </a:rPr>
              <a:t>độ</a:t>
            </a:r>
            <a:r>
              <a:rPr lang="en-US" sz="3500" dirty="0">
                <a:solidFill>
                  <a:srgbClr val="EDECED"/>
                </a:solidFill>
                <a:latin typeface="Times New Roman"/>
              </a:rPr>
              <a:t> </a:t>
            </a:r>
            <a:r>
              <a:rPr lang="en-US" sz="3500" dirty="0" err="1">
                <a:solidFill>
                  <a:srgbClr val="EDECED"/>
                </a:solidFill>
                <a:latin typeface="Times New Roman"/>
              </a:rPr>
              <a:t>sóng</a:t>
            </a:r>
            <a:r>
              <a:rPr lang="en-US" sz="3500" dirty="0">
                <a:solidFill>
                  <a:srgbClr val="EDECED"/>
                </a:solidFill>
                <a:latin typeface="Times New Roman"/>
              </a:rPr>
              <a:t> </a:t>
            </a:r>
            <a:r>
              <a:rPr lang="en-US" sz="3500" dirty="0" err="1">
                <a:solidFill>
                  <a:srgbClr val="EDECED"/>
                </a:solidFill>
                <a:latin typeface="Times New Roman"/>
              </a:rPr>
              <a:t>trên</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r>
              <a:rPr lang="en-US" sz="3500" dirty="0" err="1">
                <a:solidFill>
                  <a:srgbClr val="EDECED"/>
                </a:solidFill>
                <a:latin typeface="Times New Roman"/>
              </a:rPr>
              <a:t>là</a:t>
            </a:r>
            <a:r>
              <a:rPr lang="en-US" sz="3500" dirty="0">
                <a:solidFill>
                  <a:srgbClr val="EDECED"/>
                </a:solidFill>
                <a:latin typeface="Times New Roman"/>
              </a:rPr>
              <a:t> 400 m/s. </a:t>
            </a:r>
            <a:r>
              <a:rPr lang="en-US" sz="3500" dirty="0" err="1">
                <a:solidFill>
                  <a:srgbClr val="EDECED"/>
                </a:solidFill>
                <a:latin typeface="Times New Roman"/>
              </a:rPr>
              <a:t>Tìm</a:t>
            </a:r>
            <a:r>
              <a:rPr lang="en-US" sz="3500" dirty="0">
                <a:solidFill>
                  <a:srgbClr val="EDECED"/>
                </a:solidFill>
                <a:latin typeface="Times New Roman"/>
              </a:rPr>
              <a:t> </a:t>
            </a:r>
          </a:p>
          <a:p>
            <a:pPr algn="just">
              <a:lnSpc>
                <a:spcPct val="150000"/>
              </a:lnSpc>
            </a:pPr>
            <a:r>
              <a:rPr lang="en-US" sz="3500" dirty="0">
                <a:solidFill>
                  <a:srgbClr val="EDECED"/>
                </a:solidFill>
                <a:latin typeface="Times New Roman"/>
              </a:rPr>
              <a:t>a. </a:t>
            </a:r>
            <a:r>
              <a:rPr lang="en-US" sz="3500" dirty="0" err="1">
                <a:solidFill>
                  <a:srgbClr val="EDECED"/>
                </a:solidFill>
                <a:latin typeface="Times New Roman"/>
              </a:rPr>
              <a:t>Bước</a:t>
            </a:r>
            <a:r>
              <a:rPr lang="en-US" sz="3500" dirty="0">
                <a:solidFill>
                  <a:srgbClr val="EDECED"/>
                </a:solidFill>
                <a:latin typeface="Times New Roman"/>
              </a:rPr>
              <a:t> </a:t>
            </a:r>
            <a:r>
              <a:rPr lang="en-US" sz="3500" dirty="0" err="1">
                <a:solidFill>
                  <a:srgbClr val="EDECED"/>
                </a:solidFill>
                <a:latin typeface="Times New Roman"/>
              </a:rPr>
              <a:t>sóng</a:t>
            </a:r>
            <a:r>
              <a:rPr lang="en-US" sz="3500" dirty="0">
                <a:solidFill>
                  <a:srgbClr val="EDECED"/>
                </a:solidFill>
                <a:latin typeface="Times New Roman"/>
              </a:rPr>
              <a:t> </a:t>
            </a:r>
          </a:p>
          <a:p>
            <a:pPr marL="0" lvl="0" indent="0" algn="just">
              <a:lnSpc>
                <a:spcPct val="150000"/>
              </a:lnSpc>
              <a:spcBef>
                <a:spcPct val="0"/>
              </a:spcBef>
            </a:pPr>
            <a:r>
              <a:rPr lang="en-US" sz="3500" dirty="0">
                <a:solidFill>
                  <a:srgbClr val="EDECED"/>
                </a:solidFill>
                <a:latin typeface="Times New Roman"/>
              </a:rPr>
              <a:t>b. </a:t>
            </a:r>
            <a:r>
              <a:rPr lang="en-US" sz="3500" dirty="0" err="1">
                <a:solidFill>
                  <a:srgbClr val="EDECED"/>
                </a:solidFill>
                <a:latin typeface="Times New Roman"/>
              </a:rPr>
              <a:t>Độ</a:t>
            </a:r>
            <a:r>
              <a:rPr lang="en-US" sz="3500" dirty="0">
                <a:solidFill>
                  <a:srgbClr val="EDECED"/>
                </a:solidFill>
                <a:latin typeface="Times New Roman"/>
              </a:rPr>
              <a:t> </a:t>
            </a:r>
            <a:r>
              <a:rPr lang="en-US" sz="3500" dirty="0" err="1">
                <a:solidFill>
                  <a:srgbClr val="EDECED"/>
                </a:solidFill>
                <a:latin typeface="Times New Roman"/>
              </a:rPr>
              <a:t>dài</a:t>
            </a:r>
            <a:r>
              <a:rPr lang="en-US" sz="3500" dirty="0">
                <a:solidFill>
                  <a:srgbClr val="EDECED"/>
                </a:solidFill>
                <a:latin typeface="Times New Roman"/>
              </a:rPr>
              <a:t> </a:t>
            </a:r>
            <a:r>
              <a:rPr lang="en-US" sz="3500" dirty="0" err="1">
                <a:solidFill>
                  <a:srgbClr val="EDECED"/>
                </a:solidFill>
                <a:latin typeface="Times New Roman"/>
              </a:rPr>
              <a:t>của</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a:t>
            </a:r>
          </a:p>
        </p:txBody>
      </p:sp>
      <p:sp>
        <p:nvSpPr>
          <p:cNvPr id="4" name="Freeform 4"/>
          <p:cNvSpPr/>
          <p:nvPr/>
        </p:nvSpPr>
        <p:spPr>
          <a:xfrm>
            <a:off x="9867059" y="3209340"/>
            <a:ext cx="11831488" cy="7110844"/>
          </a:xfrm>
          <a:custGeom>
            <a:avLst/>
            <a:gdLst/>
            <a:ahLst/>
            <a:cxnLst/>
            <a:rect l="l" t="t" r="r" b="b"/>
            <a:pathLst>
              <a:path w="11831488" h="7110844">
                <a:moveTo>
                  <a:pt x="0" y="0"/>
                </a:moveTo>
                <a:lnTo>
                  <a:pt x="11831488" y="0"/>
                </a:lnTo>
                <a:lnTo>
                  <a:pt x="11831488" y="7110844"/>
                </a:lnTo>
                <a:lnTo>
                  <a:pt x="0" y="7110844"/>
                </a:lnTo>
                <a:lnTo>
                  <a:pt x="0" y="0"/>
                </a:lnTo>
                <a:close/>
              </a:path>
            </a:pathLst>
          </a:custGeom>
          <a:blipFill>
            <a:blip r:embed="rId4">
              <a:extLst>
                <a:ext uri="{96DAC541-7B7A-43D3-8B79-37D633B846F1}">
                  <asvg:svgBlip xmlns:asvg="http://schemas.microsoft.com/office/drawing/2016/SVG/main" r:embed="rId5"/>
                </a:ext>
              </a:extLst>
            </a:blip>
            <a:stretch>
              <a:fillRect l="-3919" t="-6738" r="-92262" b="-109293"/>
            </a:stretch>
          </a:blipFill>
        </p:spPr>
      </p:sp>
      <p:sp>
        <p:nvSpPr>
          <p:cNvPr id="5" name="Freeform 5"/>
          <p:cNvSpPr/>
          <p:nvPr/>
        </p:nvSpPr>
        <p:spPr>
          <a:xfrm>
            <a:off x="0" y="143347"/>
            <a:ext cx="547886" cy="730811"/>
          </a:xfrm>
          <a:custGeom>
            <a:avLst/>
            <a:gdLst/>
            <a:ahLst/>
            <a:cxnLst/>
            <a:rect l="l" t="t" r="r" b="b"/>
            <a:pathLst>
              <a:path w="547886" h="730811">
                <a:moveTo>
                  <a:pt x="0" y="0"/>
                </a:moveTo>
                <a:lnTo>
                  <a:pt x="547886" y="0"/>
                </a:lnTo>
                <a:lnTo>
                  <a:pt x="547886" y="730812"/>
                </a:lnTo>
                <a:lnTo>
                  <a:pt x="0" y="730812"/>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sp>
        <p:nvSpPr>
          <p:cNvPr id="6" name="Freeform 6"/>
          <p:cNvSpPr/>
          <p:nvPr/>
        </p:nvSpPr>
        <p:spPr>
          <a:xfrm>
            <a:off x="17259300" y="8833178"/>
            <a:ext cx="864966" cy="1153756"/>
          </a:xfrm>
          <a:custGeom>
            <a:avLst/>
            <a:gdLst/>
            <a:ahLst/>
            <a:cxnLst/>
            <a:rect l="l" t="t" r="r" b="b"/>
            <a:pathLst>
              <a:path w="864966" h="1153756">
                <a:moveTo>
                  <a:pt x="0" y="0"/>
                </a:moveTo>
                <a:lnTo>
                  <a:pt x="864966" y="0"/>
                </a:lnTo>
                <a:lnTo>
                  <a:pt x="864966" y="1153755"/>
                </a:lnTo>
                <a:lnTo>
                  <a:pt x="0" y="1153755"/>
                </a:lnTo>
                <a:lnTo>
                  <a:pt x="0" y="0"/>
                </a:lnTo>
                <a:close/>
              </a:path>
            </a:pathLst>
          </a:custGeom>
          <a:blipFill>
            <a:blip r:embed="rId6">
              <a:extLst>
                <a:ext uri="{96DAC541-7B7A-43D3-8B79-37D633B846F1}">
                  <asvg:svgBlip xmlns:asvg="http://schemas.microsoft.com/office/drawing/2016/SVG/main" r:embed="rId7"/>
                </a:ext>
              </a:extLst>
            </a:blip>
            <a:stretch>
              <a:fillRect t="-15556" r="-74457" b="-40844"/>
            </a:stretch>
          </a:blipFill>
        </p:spPr>
      </p:sp>
      <p:grpSp>
        <p:nvGrpSpPr>
          <p:cNvPr id="7" name="Group 7"/>
          <p:cNvGrpSpPr/>
          <p:nvPr/>
        </p:nvGrpSpPr>
        <p:grpSpPr>
          <a:xfrm>
            <a:off x="16783746" y="9788137"/>
            <a:ext cx="198796" cy="19879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p:grpSp>
        <p:nvGrpSpPr>
          <p:cNvPr id="9" name="Group 9"/>
          <p:cNvGrpSpPr/>
          <p:nvPr/>
        </p:nvGrpSpPr>
        <p:grpSpPr>
          <a:xfrm>
            <a:off x="17533243" y="359656"/>
            <a:ext cx="298194" cy="29819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sp>
      </p:grpSp>
      <mc:AlternateContent xmlns:mc="http://schemas.openxmlformats.org/markup-compatibility/2006" xmlns:a14="http://schemas.microsoft.com/office/drawing/2010/main">
        <mc:Choice Requires="a14">
          <p:sp>
            <p:nvSpPr>
              <p:cNvPr id="11" name="TextBox 11"/>
              <p:cNvSpPr txBox="1"/>
              <p:nvPr/>
            </p:nvSpPr>
            <p:spPr>
              <a:xfrm>
                <a:off x="1719229" y="4793356"/>
                <a:ext cx="5528289" cy="3942811"/>
              </a:xfrm>
              <a:prstGeom prst="rect">
                <a:avLst/>
              </a:prstGeom>
            </p:spPr>
            <p:txBody>
              <a:bodyPr wrap="square" lIns="0" tIns="0" rIns="0" bIns="0" rtlCol="0" anchor="t">
                <a:spAutoFit/>
              </a:bodyPr>
              <a:lstStyle/>
              <a:p>
                <a:pPr>
                  <a:lnSpc>
                    <a:spcPct val="150000"/>
                  </a:lnSpc>
                </a:pPr>
                <a:r>
                  <a:rPr lang="vi-VN" sz="3500" b="1" u="sng" dirty="0">
                    <a:solidFill>
                      <a:srgbClr val="EDECED"/>
                    </a:solidFill>
                    <a:latin typeface="Times New Roman"/>
                  </a:rPr>
                  <a:t>Tóm tắt </a:t>
                </a:r>
                <a:endParaRPr lang="vi-VN" sz="3500" b="0" i="1" dirty="0">
                  <a:solidFill>
                    <a:srgbClr val="EDECED"/>
                  </a:solidFill>
                  <a:latin typeface="Cambria Math" panose="02040503050406030204" pitchFamily="18" charset="0"/>
                </a:endParaRPr>
              </a:p>
              <a:p>
                <a:pPr>
                  <a:lnSpc>
                    <a:spcPct val="150000"/>
                  </a:lnSpc>
                </a:pPr>
                <a14:m>
                  <m:oMath xmlns:m="http://schemas.openxmlformats.org/officeDocument/2006/math">
                    <m:r>
                      <a:rPr lang="vi-VN" sz="3500" b="0" i="1" smtClean="0">
                        <a:solidFill>
                          <a:srgbClr val="EDECED"/>
                        </a:solidFill>
                        <a:latin typeface="Cambria Math" panose="02040503050406030204" pitchFamily="18" charset="0"/>
                      </a:rPr>
                      <m:t>𝑓</m:t>
                    </m:r>
                    <m:r>
                      <a:rPr lang="vi-VN" sz="3500" b="1" i="0" smtClean="0">
                        <a:solidFill>
                          <a:srgbClr val="EDECED"/>
                        </a:solidFill>
                        <a:latin typeface="Cambria Math" panose="02040503050406030204" pitchFamily="18" charset="0"/>
                      </a:rPr>
                      <m:t> </m:t>
                    </m:r>
                  </m:oMath>
                </a14:m>
                <a:r>
                  <a:rPr lang="vi-VN" sz="3500" dirty="0">
                    <a:solidFill>
                      <a:srgbClr val="EDECED"/>
                    </a:solidFill>
                    <a:latin typeface="Times New Roman"/>
                  </a:rPr>
                  <a:t>= 600 Hz</a:t>
                </a:r>
              </a:p>
              <a:p>
                <a:pPr>
                  <a:lnSpc>
                    <a:spcPct val="150000"/>
                  </a:lnSpc>
                </a:pPr>
                <a:r>
                  <a:rPr lang="vi-VN" sz="3500" dirty="0">
                    <a:solidFill>
                      <a:srgbClr val="EDECED"/>
                    </a:solidFill>
                    <a:latin typeface="Times New Roman"/>
                  </a:rPr>
                  <a:t>n = 4</a:t>
                </a:r>
              </a:p>
              <a:p>
                <a:pPr>
                  <a:lnSpc>
                    <a:spcPct val="150000"/>
                  </a:lnSpc>
                </a:pPr>
                <a14:m>
                  <m:oMath xmlns:m="http://schemas.openxmlformats.org/officeDocument/2006/math">
                    <m:r>
                      <a:rPr lang="vi-VN" sz="3500" b="0" i="1" smtClean="0">
                        <a:solidFill>
                          <a:srgbClr val="EDECED"/>
                        </a:solidFill>
                        <a:latin typeface="Cambria Math" panose="02040503050406030204" pitchFamily="18" charset="0"/>
                      </a:rPr>
                      <m:t>𝑣</m:t>
                    </m:r>
                  </m:oMath>
                </a14:m>
                <a:r>
                  <a:rPr lang="vi-VN" sz="3500" dirty="0">
                    <a:solidFill>
                      <a:srgbClr val="EDECED"/>
                    </a:solidFill>
                    <a:latin typeface="Times New Roman"/>
                  </a:rPr>
                  <a:t> = 400 m/s</a:t>
                </a:r>
              </a:p>
              <a:p>
                <a:pPr>
                  <a:lnSpc>
                    <a:spcPct val="150000"/>
                  </a:lnSpc>
                </a:pPr>
                <a:r>
                  <a:rPr lang="en-US" sz="3500" b="1" u="sng" dirty="0">
                    <a:solidFill>
                      <a:srgbClr val="EDECED"/>
                    </a:solidFill>
                    <a:latin typeface="Times New Roman"/>
                  </a:rPr>
                  <a:t> </a:t>
                </a:r>
              </a:p>
            </p:txBody>
          </p:sp>
        </mc:Choice>
        <mc:Fallback xmlns="">
          <p:sp>
            <p:nvSpPr>
              <p:cNvPr id="11" name="TextBox 11"/>
              <p:cNvSpPr txBox="1">
                <a:spLocks noRot="1" noChangeAspect="1" noMove="1" noResize="1" noEditPoints="1" noAdjustHandles="1" noChangeArrowheads="1" noChangeShapeType="1" noTextEdit="1"/>
              </p:cNvSpPr>
              <p:nvPr/>
            </p:nvSpPr>
            <p:spPr>
              <a:xfrm>
                <a:off x="1719229" y="4793356"/>
                <a:ext cx="5528289" cy="3942811"/>
              </a:xfrm>
              <a:prstGeom prst="rect">
                <a:avLst/>
              </a:prstGeom>
              <a:blipFill>
                <a:blip r:embed="rId8"/>
                <a:stretch>
                  <a:fillRect l="-48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D0D4274-16AD-0617-8AD5-BF9202C31069}"/>
                  </a:ext>
                </a:extLst>
              </p:cNvPr>
              <p:cNvSpPr txBox="1"/>
              <p:nvPr/>
            </p:nvSpPr>
            <p:spPr>
              <a:xfrm>
                <a:off x="7543800" y="4774850"/>
                <a:ext cx="8859922" cy="1882631"/>
              </a:xfrm>
              <a:prstGeom prst="rect">
                <a:avLst/>
              </a:prstGeom>
            </p:spPr>
            <p:txBody>
              <a:bodyPr wrap="square" lIns="0" tIns="0" rIns="0" bIns="0" rtlCol="0" anchor="t">
                <a:spAutoFit/>
              </a:bodyPr>
              <a:lstStyle/>
              <a:p>
                <a:pPr algn="ctr">
                  <a:lnSpc>
                    <a:spcPct val="150000"/>
                  </a:lnSpc>
                </a:pPr>
                <a:r>
                  <a:rPr lang="en-US" sz="3500" b="1" u="sng" dirty="0">
                    <a:solidFill>
                      <a:srgbClr val="EDECED"/>
                    </a:solidFill>
                    <a:latin typeface="Times New Roman"/>
                  </a:rPr>
                  <a:t>Bài </a:t>
                </a:r>
                <a:r>
                  <a:rPr lang="en-US" sz="3500" b="1" u="sng" dirty="0" err="1">
                    <a:solidFill>
                      <a:srgbClr val="EDECED"/>
                    </a:solidFill>
                    <a:latin typeface="Times New Roman"/>
                  </a:rPr>
                  <a:t>làm</a:t>
                </a:r>
                <a:r>
                  <a:rPr lang="en-US" sz="3500" b="1" u="sng" dirty="0">
                    <a:solidFill>
                      <a:srgbClr val="EDECED"/>
                    </a:solidFill>
                    <a:latin typeface="Times New Roman"/>
                  </a:rPr>
                  <a:t> </a:t>
                </a:r>
              </a:p>
              <a:p>
                <a:pPr>
                  <a:lnSpc>
                    <a:spcPct val="150000"/>
                  </a:lnSpc>
                </a:pPr>
                <a:r>
                  <a:rPr lang="en-US" sz="3500" dirty="0">
                    <a:solidFill>
                      <a:srgbClr val="EDECED"/>
                    </a:solidFill>
                    <a:latin typeface="Times New Roman"/>
                  </a:rPr>
                  <a:t>a. </a:t>
                </a:r>
                <a:r>
                  <a:rPr lang="en-US" sz="3500" dirty="0" err="1">
                    <a:solidFill>
                      <a:srgbClr val="EDECED"/>
                    </a:solidFill>
                    <a:latin typeface="Times New Roman"/>
                  </a:rPr>
                  <a:t>Bước</a:t>
                </a:r>
                <a:r>
                  <a:rPr lang="en-US" sz="3500" dirty="0">
                    <a:solidFill>
                      <a:srgbClr val="EDECED"/>
                    </a:solidFill>
                    <a:latin typeface="Times New Roman"/>
                  </a:rPr>
                  <a:t> </a:t>
                </a:r>
                <a:r>
                  <a:rPr lang="en-US" sz="3500" dirty="0" err="1">
                    <a:solidFill>
                      <a:srgbClr val="EDECED"/>
                    </a:solidFill>
                    <a:latin typeface="Times New Roman"/>
                  </a:rPr>
                  <a:t>sóng</a:t>
                </a:r>
                <a:r>
                  <a:rPr lang="en-US" sz="3500" dirty="0">
                    <a:solidFill>
                      <a:srgbClr val="EDECED"/>
                    </a:solidFill>
                    <a:latin typeface="Times New Roman"/>
                  </a:rPr>
                  <a:t>: </a:t>
                </a:r>
                <a14:m>
                  <m:oMath xmlns:m="http://schemas.openxmlformats.org/officeDocument/2006/math">
                    <m:r>
                      <a:rPr lang="en-US" sz="3600" i="1" spc="-17">
                        <a:solidFill>
                          <a:srgbClr val="EBE2D5"/>
                        </a:solidFill>
                        <a:latin typeface="Cambria Math" panose="02040503050406030204" pitchFamily="18" charset="0"/>
                      </a:rPr>
                      <m:t>𝜆</m:t>
                    </m:r>
                  </m:oMath>
                </a14:m>
                <a:r>
                  <a:rPr lang="en-US" sz="3500" dirty="0">
                    <a:solidFill>
                      <a:srgbClr val="EDECED"/>
                    </a:solidFill>
                    <a:latin typeface="Times New Roman"/>
                  </a:rPr>
                  <a:t> = </a:t>
                </a:r>
                <a14:m>
                  <m:oMath xmlns:m="http://schemas.openxmlformats.org/officeDocument/2006/math">
                    <m:f>
                      <m:fPr>
                        <m:ctrlPr>
                          <a:rPr lang="en-US" sz="3500" i="1" smtClean="0">
                            <a:solidFill>
                              <a:srgbClr val="EDECED"/>
                            </a:solidFill>
                            <a:latin typeface="Cambria Math" panose="02040503050406030204" pitchFamily="18" charset="0"/>
                          </a:rPr>
                        </m:ctrlPr>
                      </m:fPr>
                      <m:num>
                        <m:r>
                          <a:rPr lang="vi-VN" sz="3500" b="0" i="1" smtClean="0">
                            <a:solidFill>
                              <a:srgbClr val="EDECED"/>
                            </a:solidFill>
                            <a:latin typeface="Cambria Math" panose="02040503050406030204" pitchFamily="18" charset="0"/>
                          </a:rPr>
                          <m:t>𝑣</m:t>
                        </m:r>
                      </m:num>
                      <m:den>
                        <m:r>
                          <a:rPr lang="vi-VN" sz="3500" b="0" i="1" smtClean="0">
                            <a:solidFill>
                              <a:srgbClr val="EDECED"/>
                            </a:solidFill>
                            <a:latin typeface="Cambria Math" panose="02040503050406030204" pitchFamily="18" charset="0"/>
                          </a:rPr>
                          <m:t>𝑓</m:t>
                        </m:r>
                      </m:den>
                    </m:f>
                  </m:oMath>
                </a14:m>
                <a:r>
                  <a:rPr lang="en-US" sz="3500" dirty="0">
                    <a:solidFill>
                      <a:srgbClr val="EDECED"/>
                    </a:solidFill>
                    <a:latin typeface="Times New Roman"/>
                  </a:rPr>
                  <a:t> = </a:t>
                </a:r>
                <a14:m>
                  <m:oMath xmlns:m="http://schemas.openxmlformats.org/officeDocument/2006/math">
                    <m:f>
                      <m:fPr>
                        <m:ctrlPr>
                          <a:rPr lang="en-US" sz="3500" i="1" smtClean="0">
                            <a:solidFill>
                              <a:srgbClr val="EDECED"/>
                            </a:solidFill>
                            <a:latin typeface="Cambria Math" panose="02040503050406030204" pitchFamily="18" charset="0"/>
                          </a:rPr>
                        </m:ctrlPr>
                      </m:fPr>
                      <m:num>
                        <m:r>
                          <a:rPr lang="vi-VN" sz="3500" b="0" i="1" smtClean="0">
                            <a:solidFill>
                              <a:srgbClr val="EDECED"/>
                            </a:solidFill>
                            <a:latin typeface="Cambria Math" panose="02040503050406030204" pitchFamily="18" charset="0"/>
                          </a:rPr>
                          <m:t>400</m:t>
                        </m:r>
                      </m:num>
                      <m:den>
                        <m:r>
                          <a:rPr lang="vi-VN" sz="3500" b="0" i="1" smtClean="0">
                            <a:solidFill>
                              <a:srgbClr val="EDECED"/>
                            </a:solidFill>
                            <a:latin typeface="Cambria Math" panose="02040503050406030204" pitchFamily="18" charset="0"/>
                          </a:rPr>
                          <m:t>600</m:t>
                        </m:r>
                      </m:den>
                    </m:f>
                  </m:oMath>
                </a14:m>
                <a:r>
                  <a:rPr lang="vi-VN" sz="3500" dirty="0">
                    <a:solidFill>
                      <a:srgbClr val="EDECED"/>
                    </a:solidFill>
                    <a:latin typeface="Times New Roman"/>
                  </a:rPr>
                  <a:t> = 0,67 m</a:t>
                </a:r>
              </a:p>
            </p:txBody>
          </p:sp>
        </mc:Choice>
        <mc:Fallback xmlns="">
          <p:sp>
            <p:nvSpPr>
              <p:cNvPr id="12" name="TextBox 11">
                <a:extLst>
                  <a:ext uri="{FF2B5EF4-FFF2-40B4-BE49-F238E27FC236}">
                    <a16:creationId xmlns:a16="http://schemas.microsoft.com/office/drawing/2014/main" id="{BD0D4274-16AD-0617-8AD5-BF9202C31069}"/>
                  </a:ext>
                </a:extLst>
              </p:cNvPr>
              <p:cNvSpPr txBox="1">
                <a:spLocks noRot="1" noChangeAspect="1" noMove="1" noResize="1" noEditPoints="1" noAdjustHandles="1" noChangeArrowheads="1" noChangeShapeType="1" noTextEdit="1"/>
              </p:cNvSpPr>
              <p:nvPr/>
            </p:nvSpPr>
            <p:spPr>
              <a:xfrm>
                <a:off x="7543800" y="4774850"/>
                <a:ext cx="8859922" cy="1882631"/>
              </a:xfrm>
              <a:prstGeom prst="rect">
                <a:avLst/>
              </a:prstGeom>
              <a:blipFill>
                <a:blip r:embed="rId9"/>
                <a:stretch>
                  <a:fillRect l="-3097" b="-4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0D56B9-2A1F-50FD-57FD-6BE9AE23CECA}"/>
                  </a:ext>
                </a:extLst>
              </p:cNvPr>
              <p:cNvSpPr txBox="1"/>
              <p:nvPr/>
            </p:nvSpPr>
            <p:spPr>
              <a:xfrm>
                <a:off x="7543800" y="6831797"/>
                <a:ext cx="8859922" cy="1056700"/>
              </a:xfrm>
              <a:prstGeom prst="rect">
                <a:avLst/>
              </a:prstGeom>
            </p:spPr>
            <p:txBody>
              <a:bodyPr wrap="square" lIns="0" tIns="0" rIns="0" bIns="0" rtlCol="0" anchor="t">
                <a:spAutoFit/>
              </a:bodyPr>
              <a:lstStyle/>
              <a:p>
                <a:pPr lvl="0">
                  <a:lnSpc>
                    <a:spcPct val="150000"/>
                  </a:lnSpc>
                  <a:spcBef>
                    <a:spcPct val="0"/>
                  </a:spcBef>
                </a:pPr>
                <a:r>
                  <a:rPr lang="en-US" sz="3500" dirty="0">
                    <a:solidFill>
                      <a:srgbClr val="EDECED"/>
                    </a:solidFill>
                    <a:latin typeface="Times New Roman"/>
                  </a:rPr>
                  <a:t>b. </a:t>
                </a:r>
                <a:r>
                  <a:rPr lang="en-US" sz="3500" dirty="0" err="1">
                    <a:solidFill>
                      <a:srgbClr val="EDECED"/>
                    </a:solidFill>
                    <a:latin typeface="Times New Roman"/>
                  </a:rPr>
                  <a:t>Chiều</a:t>
                </a:r>
                <a:r>
                  <a:rPr lang="en-US" sz="3500" dirty="0">
                    <a:solidFill>
                      <a:srgbClr val="EDECED"/>
                    </a:solidFill>
                    <a:latin typeface="Times New Roman"/>
                  </a:rPr>
                  <a:t> </a:t>
                </a:r>
                <a:r>
                  <a:rPr lang="en-US" sz="3500" dirty="0" err="1">
                    <a:solidFill>
                      <a:srgbClr val="EDECED"/>
                    </a:solidFill>
                    <a:latin typeface="Times New Roman"/>
                  </a:rPr>
                  <a:t>dài</a:t>
                </a:r>
                <a:r>
                  <a:rPr lang="en-US" sz="3500" dirty="0">
                    <a:solidFill>
                      <a:srgbClr val="EDECED"/>
                    </a:solidFill>
                    <a:latin typeface="Times New Roman"/>
                  </a:rPr>
                  <a:t> </a:t>
                </a:r>
                <a:r>
                  <a:rPr lang="en-US" sz="3500" dirty="0" err="1">
                    <a:solidFill>
                      <a:srgbClr val="EDECED"/>
                    </a:solidFill>
                    <a:latin typeface="Times New Roman"/>
                  </a:rPr>
                  <a:t>của</a:t>
                </a:r>
                <a:r>
                  <a:rPr lang="en-US" sz="3500" dirty="0">
                    <a:solidFill>
                      <a:srgbClr val="EDECED"/>
                    </a:solidFill>
                    <a:latin typeface="Times New Roman"/>
                  </a:rPr>
                  <a:t> </a:t>
                </a:r>
                <a:r>
                  <a:rPr lang="en-US" sz="3500" dirty="0" err="1">
                    <a:solidFill>
                      <a:srgbClr val="EDECED"/>
                    </a:solidFill>
                    <a:latin typeface="Times New Roman"/>
                  </a:rPr>
                  <a:t>dây</a:t>
                </a:r>
                <a:r>
                  <a:rPr lang="en-US" sz="3500" dirty="0">
                    <a:solidFill>
                      <a:srgbClr val="EDECED"/>
                    </a:solidFill>
                    <a:latin typeface="Times New Roman"/>
                  </a:rPr>
                  <a:t>: L = n.</a:t>
                </a:r>
                <a14:m>
                  <m:oMath xmlns:m="http://schemas.openxmlformats.org/officeDocument/2006/math">
                    <m:f>
                      <m:fPr>
                        <m:ctrlPr>
                          <a:rPr lang="en-US" sz="3500" i="1" smtClean="0">
                            <a:solidFill>
                              <a:srgbClr val="EDECED"/>
                            </a:solidFill>
                            <a:latin typeface="Cambria Math" panose="02040503050406030204" pitchFamily="18" charset="0"/>
                          </a:rPr>
                        </m:ctrlPr>
                      </m:fPr>
                      <m:num>
                        <m:r>
                          <a:rPr lang="en-US" sz="3200" i="1" spc="-17">
                            <a:solidFill>
                              <a:srgbClr val="EBE2D5"/>
                            </a:solidFill>
                            <a:latin typeface="Cambria Math" panose="02040503050406030204" pitchFamily="18" charset="0"/>
                          </a:rPr>
                          <m:t>𝜆</m:t>
                        </m:r>
                      </m:num>
                      <m:den>
                        <m:r>
                          <a:rPr lang="vi-VN" sz="3500" b="0" i="1" smtClean="0">
                            <a:solidFill>
                              <a:srgbClr val="EDECED"/>
                            </a:solidFill>
                            <a:latin typeface="Cambria Math" panose="02040503050406030204" pitchFamily="18" charset="0"/>
                          </a:rPr>
                          <m:t>2</m:t>
                        </m:r>
                      </m:den>
                    </m:f>
                  </m:oMath>
                </a14:m>
                <a:r>
                  <a:rPr lang="en-US" sz="3500" dirty="0">
                    <a:solidFill>
                      <a:srgbClr val="EDECED"/>
                    </a:solidFill>
                    <a:latin typeface="Times New Roman"/>
                  </a:rPr>
                  <a:t> = </a:t>
                </a:r>
                <a:r>
                  <a:rPr lang="vi-VN" sz="3500" dirty="0">
                    <a:solidFill>
                      <a:srgbClr val="EDECED"/>
                    </a:solidFill>
                    <a:latin typeface="Times New Roman"/>
                  </a:rPr>
                  <a:t>4.</a:t>
                </a:r>
                <a14:m>
                  <m:oMath xmlns:m="http://schemas.openxmlformats.org/officeDocument/2006/math">
                    <m:f>
                      <m:fPr>
                        <m:ctrlPr>
                          <a:rPr lang="vi-VN" sz="3500" i="1" smtClean="0">
                            <a:solidFill>
                              <a:srgbClr val="EDECED"/>
                            </a:solidFill>
                            <a:latin typeface="Cambria Math" panose="02040503050406030204" pitchFamily="18" charset="0"/>
                          </a:rPr>
                        </m:ctrlPr>
                      </m:fPr>
                      <m:num>
                        <m:r>
                          <a:rPr lang="vi-VN" sz="3500" b="0" i="1" smtClean="0">
                            <a:solidFill>
                              <a:srgbClr val="EDECED"/>
                            </a:solidFill>
                            <a:latin typeface="Cambria Math" panose="02040503050406030204" pitchFamily="18" charset="0"/>
                          </a:rPr>
                          <m:t>0,67</m:t>
                        </m:r>
                      </m:num>
                      <m:den>
                        <m:r>
                          <a:rPr lang="vi-VN" sz="3500" b="0" i="1" smtClean="0">
                            <a:solidFill>
                              <a:srgbClr val="EDECED"/>
                            </a:solidFill>
                            <a:latin typeface="Cambria Math" panose="02040503050406030204" pitchFamily="18" charset="0"/>
                          </a:rPr>
                          <m:t>2</m:t>
                        </m:r>
                      </m:den>
                    </m:f>
                  </m:oMath>
                </a14:m>
                <a:r>
                  <a:rPr lang="vi-VN" sz="3500" dirty="0">
                    <a:solidFill>
                      <a:srgbClr val="EDECED"/>
                    </a:solidFill>
                    <a:latin typeface="Times New Roman"/>
                  </a:rPr>
                  <a:t> = 1,34 m</a:t>
                </a:r>
                <a:endParaRPr lang="en-US" sz="3500" dirty="0">
                  <a:solidFill>
                    <a:srgbClr val="EDECED"/>
                  </a:solidFill>
                  <a:latin typeface="Times New Roman"/>
                </a:endParaRPr>
              </a:p>
            </p:txBody>
          </p:sp>
        </mc:Choice>
        <mc:Fallback xmlns="">
          <p:sp>
            <p:nvSpPr>
              <p:cNvPr id="14" name="TextBox 13">
                <a:extLst>
                  <a:ext uri="{FF2B5EF4-FFF2-40B4-BE49-F238E27FC236}">
                    <a16:creationId xmlns:a16="http://schemas.microsoft.com/office/drawing/2014/main" id="{840D56B9-2A1F-50FD-57FD-6BE9AE23CECA}"/>
                  </a:ext>
                </a:extLst>
              </p:cNvPr>
              <p:cNvSpPr txBox="1">
                <a:spLocks noRot="1" noChangeAspect="1" noMove="1" noResize="1" noEditPoints="1" noAdjustHandles="1" noChangeArrowheads="1" noChangeShapeType="1" noTextEdit="1"/>
              </p:cNvSpPr>
              <p:nvPr/>
            </p:nvSpPr>
            <p:spPr>
              <a:xfrm>
                <a:off x="7543800" y="6831797"/>
                <a:ext cx="8859922" cy="1056700"/>
              </a:xfrm>
              <a:prstGeom prst="rect">
                <a:avLst/>
              </a:prstGeom>
              <a:blipFill>
                <a:blip r:embed="rId10"/>
                <a:stretch>
                  <a:fillRect l="-3097" b="-13295"/>
                </a:stretch>
              </a:blipFill>
            </p:spPr>
            <p:txBody>
              <a:bodyPr/>
              <a:lstStyle/>
              <a:p>
                <a:r>
                  <a:rPr lang="en-US">
                    <a:noFill/>
                  </a:rPr>
                  <a:t> </a:t>
                </a:r>
              </a:p>
            </p:txBody>
          </p:sp>
        </mc:Fallback>
      </mc:AlternateContent>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5227024">
            <a:off x="15791476" y="-2607533"/>
            <a:ext cx="7055030" cy="7272466"/>
          </a:xfrm>
          <a:custGeom>
            <a:avLst/>
            <a:gdLst/>
            <a:ahLst/>
            <a:cxnLst/>
            <a:rect l="l" t="t" r="r" b="b"/>
            <a:pathLst>
              <a:path w="7055030" h="7272466">
                <a:moveTo>
                  <a:pt x="0" y="0"/>
                </a:moveTo>
                <a:lnTo>
                  <a:pt x="7055030" y="0"/>
                </a:lnTo>
                <a:lnTo>
                  <a:pt x="7055030" y="7272466"/>
                </a:lnTo>
                <a:lnTo>
                  <a:pt x="0" y="7272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812546" y="6285180"/>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rot="-1075998">
            <a:off x="-1804011" y="-946636"/>
            <a:ext cx="2867056" cy="2778811"/>
          </a:xfrm>
          <a:custGeom>
            <a:avLst/>
            <a:gdLst/>
            <a:ahLst/>
            <a:cxnLst/>
            <a:rect l="l" t="t" r="r" b="b"/>
            <a:pathLst>
              <a:path w="2867056" h="2778811">
                <a:moveTo>
                  <a:pt x="0" y="0"/>
                </a:moveTo>
                <a:lnTo>
                  <a:pt x="2867056" y="0"/>
                </a:lnTo>
                <a:lnTo>
                  <a:pt x="2867056" y="2778811"/>
                </a:lnTo>
                <a:lnTo>
                  <a:pt x="0" y="2778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rot="593105">
            <a:off x="13833403" y="8670470"/>
            <a:ext cx="1212995" cy="1175660"/>
          </a:xfrm>
          <a:custGeom>
            <a:avLst/>
            <a:gdLst/>
            <a:ahLst/>
            <a:cxnLst/>
            <a:rect l="l" t="t" r="r" b="b"/>
            <a:pathLst>
              <a:path w="1212995" h="1175660">
                <a:moveTo>
                  <a:pt x="0" y="0"/>
                </a:moveTo>
                <a:lnTo>
                  <a:pt x="1212994" y="0"/>
                </a:lnTo>
                <a:lnTo>
                  <a:pt x="1212994" y="1175660"/>
                </a:lnTo>
                <a:lnTo>
                  <a:pt x="0" y="1175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499142">
            <a:off x="15777313" y="8080603"/>
            <a:ext cx="3957535" cy="2895457"/>
          </a:xfrm>
          <a:custGeom>
            <a:avLst/>
            <a:gdLst/>
            <a:ahLst/>
            <a:cxnLst/>
            <a:rect l="l" t="t" r="r" b="b"/>
            <a:pathLst>
              <a:path w="3957535" h="2895457">
                <a:moveTo>
                  <a:pt x="0" y="0"/>
                </a:moveTo>
                <a:lnTo>
                  <a:pt x="3957535" y="0"/>
                </a:lnTo>
                <a:lnTo>
                  <a:pt x="3957535" y="2895457"/>
                </a:lnTo>
                <a:lnTo>
                  <a:pt x="0" y="289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422648" y="776822"/>
            <a:ext cx="14248552" cy="2659382"/>
          </a:xfrm>
          <a:prstGeom prst="rect">
            <a:avLst/>
          </a:prstGeom>
        </p:spPr>
        <p:txBody>
          <a:bodyPr lIns="0" tIns="0" rIns="0" bIns="0" rtlCol="0" anchor="t">
            <a:spAutoFit/>
          </a:bodyPr>
          <a:lstStyle/>
          <a:p>
            <a:pPr algn="just">
              <a:lnSpc>
                <a:spcPct val="150000"/>
              </a:lnSpc>
            </a:pPr>
            <a:r>
              <a:rPr lang="en-US" sz="4000" b="1" spc="-22" dirty="0" err="1">
                <a:solidFill>
                  <a:srgbClr val="EBE2D5"/>
                </a:solidFill>
                <a:latin typeface="Times New Roman"/>
              </a:rPr>
              <a:t>Bài</a:t>
            </a:r>
            <a:r>
              <a:rPr lang="en-US" sz="4000" b="1" spc="-22" dirty="0">
                <a:solidFill>
                  <a:srgbClr val="EBE2D5"/>
                </a:solidFill>
                <a:latin typeface="Times New Roman"/>
              </a:rPr>
              <a:t> </a:t>
            </a:r>
            <a:r>
              <a:rPr lang="vi-VN" sz="4000" b="1" spc="-22" dirty="0">
                <a:solidFill>
                  <a:srgbClr val="EBE2D5"/>
                </a:solidFill>
                <a:latin typeface="Times New Roman"/>
              </a:rPr>
              <a:t>5</a:t>
            </a:r>
            <a:r>
              <a:rPr lang="en-US" sz="4000" b="1" spc="-22" dirty="0">
                <a:solidFill>
                  <a:srgbClr val="EBE2D5"/>
                </a:solidFill>
                <a:latin typeface="Times New Roman"/>
              </a:rPr>
              <a:t>.</a:t>
            </a:r>
            <a:r>
              <a:rPr lang="en-US" sz="4000" spc="-22" dirty="0">
                <a:solidFill>
                  <a:srgbClr val="EBE2D5"/>
                </a:solidFill>
                <a:latin typeface="Times New Roman"/>
              </a:rPr>
              <a:t> </a:t>
            </a:r>
            <a:r>
              <a:rPr lang="vi-VN" sz="4000" spc="-22" dirty="0">
                <a:solidFill>
                  <a:srgbClr val="EBE2D5"/>
                </a:solidFill>
                <a:latin typeface="Times New Roman"/>
              </a:rPr>
              <a:t>Trên 1 sợi dây 1 đầu cố định 1 đầu tự do dài 1m đang có sóng dừng với 5 nút sóng (kể cả đầu dây). Bước sóng của sóng truyền trên dây là?</a:t>
            </a:r>
          </a:p>
        </p:txBody>
      </p:sp>
    </p:spTree>
    <p:custDataLst>
      <p:tags r:id="rId1"/>
    </p:custDataLst>
    <p:extLst>
      <p:ext uri="{BB962C8B-B14F-4D97-AF65-F5344CB8AC3E}">
        <p14:creationId xmlns:p14="http://schemas.microsoft.com/office/powerpoint/2010/main" val="41147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5227024">
            <a:off x="15791476" y="-2607533"/>
            <a:ext cx="7055030" cy="7272466"/>
          </a:xfrm>
          <a:custGeom>
            <a:avLst/>
            <a:gdLst/>
            <a:ahLst/>
            <a:cxnLst/>
            <a:rect l="l" t="t" r="r" b="b"/>
            <a:pathLst>
              <a:path w="7055030" h="7272466">
                <a:moveTo>
                  <a:pt x="0" y="0"/>
                </a:moveTo>
                <a:lnTo>
                  <a:pt x="7055030" y="0"/>
                </a:lnTo>
                <a:lnTo>
                  <a:pt x="7055030" y="7272466"/>
                </a:lnTo>
                <a:lnTo>
                  <a:pt x="0" y="7272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812546" y="6285180"/>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rot="-1075998">
            <a:off x="-1804011" y="-946636"/>
            <a:ext cx="2867056" cy="2778811"/>
          </a:xfrm>
          <a:custGeom>
            <a:avLst/>
            <a:gdLst/>
            <a:ahLst/>
            <a:cxnLst/>
            <a:rect l="l" t="t" r="r" b="b"/>
            <a:pathLst>
              <a:path w="2867056" h="2778811">
                <a:moveTo>
                  <a:pt x="0" y="0"/>
                </a:moveTo>
                <a:lnTo>
                  <a:pt x="2867056" y="0"/>
                </a:lnTo>
                <a:lnTo>
                  <a:pt x="2867056" y="2778811"/>
                </a:lnTo>
                <a:lnTo>
                  <a:pt x="0" y="2778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rot="593105">
            <a:off x="13833403" y="8670470"/>
            <a:ext cx="1212995" cy="1175660"/>
          </a:xfrm>
          <a:custGeom>
            <a:avLst/>
            <a:gdLst/>
            <a:ahLst/>
            <a:cxnLst/>
            <a:rect l="l" t="t" r="r" b="b"/>
            <a:pathLst>
              <a:path w="1212995" h="1175660">
                <a:moveTo>
                  <a:pt x="0" y="0"/>
                </a:moveTo>
                <a:lnTo>
                  <a:pt x="1212994" y="0"/>
                </a:lnTo>
                <a:lnTo>
                  <a:pt x="1212994" y="1175660"/>
                </a:lnTo>
                <a:lnTo>
                  <a:pt x="0" y="1175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499142">
            <a:off x="15777313" y="8080603"/>
            <a:ext cx="3957535" cy="2895457"/>
          </a:xfrm>
          <a:custGeom>
            <a:avLst/>
            <a:gdLst/>
            <a:ahLst/>
            <a:cxnLst/>
            <a:rect l="l" t="t" r="r" b="b"/>
            <a:pathLst>
              <a:path w="3957535" h="2895457">
                <a:moveTo>
                  <a:pt x="0" y="0"/>
                </a:moveTo>
                <a:lnTo>
                  <a:pt x="3957535" y="0"/>
                </a:lnTo>
                <a:lnTo>
                  <a:pt x="3957535" y="2895457"/>
                </a:lnTo>
                <a:lnTo>
                  <a:pt x="0" y="289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422648" y="776822"/>
            <a:ext cx="14248552" cy="2659382"/>
          </a:xfrm>
          <a:prstGeom prst="rect">
            <a:avLst/>
          </a:prstGeom>
        </p:spPr>
        <p:txBody>
          <a:bodyPr lIns="0" tIns="0" rIns="0" bIns="0" rtlCol="0" anchor="t">
            <a:spAutoFit/>
          </a:bodyPr>
          <a:lstStyle/>
          <a:p>
            <a:pPr algn="just">
              <a:lnSpc>
                <a:spcPct val="150000"/>
              </a:lnSpc>
            </a:pPr>
            <a:r>
              <a:rPr lang="en-US" sz="4000" b="1" spc="-22" dirty="0" err="1">
                <a:solidFill>
                  <a:srgbClr val="EBE2D5"/>
                </a:solidFill>
                <a:latin typeface="Times New Roman"/>
              </a:rPr>
              <a:t>Bài</a:t>
            </a:r>
            <a:r>
              <a:rPr lang="en-US" sz="4000" b="1" spc="-22" dirty="0">
                <a:solidFill>
                  <a:srgbClr val="EBE2D5"/>
                </a:solidFill>
                <a:latin typeface="Times New Roman"/>
              </a:rPr>
              <a:t> </a:t>
            </a:r>
            <a:r>
              <a:rPr lang="vi-VN" sz="4000" b="1" spc="-22" dirty="0">
                <a:solidFill>
                  <a:srgbClr val="EBE2D5"/>
                </a:solidFill>
                <a:latin typeface="Times New Roman"/>
              </a:rPr>
              <a:t>5</a:t>
            </a:r>
            <a:r>
              <a:rPr lang="en-US" sz="4000" b="1" spc="-22" dirty="0">
                <a:solidFill>
                  <a:srgbClr val="EBE2D5"/>
                </a:solidFill>
                <a:latin typeface="Times New Roman"/>
              </a:rPr>
              <a:t>.</a:t>
            </a:r>
            <a:r>
              <a:rPr lang="en-US" sz="4000" spc="-22" dirty="0">
                <a:solidFill>
                  <a:srgbClr val="EBE2D5"/>
                </a:solidFill>
                <a:latin typeface="Times New Roman"/>
              </a:rPr>
              <a:t> </a:t>
            </a:r>
            <a:r>
              <a:rPr lang="vi-VN" sz="4000" spc="-22" dirty="0">
                <a:solidFill>
                  <a:srgbClr val="EBE2D5"/>
                </a:solidFill>
                <a:latin typeface="Times New Roman"/>
              </a:rPr>
              <a:t>Trên 1 sợi dây 1 đầu cố định 1 đầu tự do dài 1m đang có sóng dừng với 5 nút sóng (kể cả đầu dây). Bước sóng của sóng truyền trên dây là?</a:t>
            </a:r>
          </a:p>
        </p:txBody>
      </p:sp>
      <mc:AlternateContent xmlns:mc="http://schemas.openxmlformats.org/markup-compatibility/2006" xmlns:a14="http://schemas.microsoft.com/office/drawing/2010/main">
        <mc:Choice Requires="a14">
          <p:sp>
            <p:nvSpPr>
              <p:cNvPr id="8" name="Rectangle 7"/>
              <p:cNvSpPr/>
              <p:nvPr/>
            </p:nvSpPr>
            <p:spPr>
              <a:xfrm>
                <a:off x="8610600" y="4058588"/>
                <a:ext cx="9067800" cy="3600345"/>
              </a:xfrm>
              <a:prstGeom prst="rect">
                <a:avLst/>
              </a:prstGeom>
            </p:spPr>
            <p:txBody>
              <a:bodyPr wrap="square">
                <a:spAutoFit/>
              </a:bodyPr>
              <a:lstStyle/>
              <a:p>
                <a:pPr algn="ctr">
                  <a:lnSpc>
                    <a:spcPct val="150000"/>
                  </a:lnSpc>
                </a:pPr>
                <a:r>
                  <a:rPr lang="vi-VN" sz="3500" b="1" u="sng" dirty="0">
                    <a:solidFill>
                      <a:schemeClr val="bg1"/>
                    </a:solidFill>
                    <a:latin typeface="+mj-lt"/>
                  </a:rPr>
                  <a:t>Bài làm</a:t>
                </a:r>
              </a:p>
              <a:p>
                <a:pPr algn="just">
                  <a:lnSpc>
                    <a:spcPct val="150000"/>
                  </a:lnSpc>
                </a:pPr>
                <a:r>
                  <a:rPr lang="vi-VN" sz="3500" dirty="0">
                    <a:solidFill>
                      <a:schemeClr val="bg1"/>
                    </a:solidFill>
                    <a:latin typeface="+mj-lt"/>
                  </a:rPr>
                  <a:t>Vì trên dây có 5 nút sóng kể cả 1 đầu cố định nên số bụng sóng n = 4 </a:t>
                </a:r>
              </a:p>
              <a:p>
                <a:pPr algn="just">
                  <a:lnSpc>
                    <a:spcPct val="150000"/>
                  </a:lnSpc>
                </a:pPr>
                <a:r>
                  <a:rPr lang="vi-VN" sz="3500" dirty="0">
                    <a:solidFill>
                      <a:schemeClr val="bg1"/>
                    </a:solidFill>
                    <a:latin typeface="+mj-lt"/>
                  </a:rPr>
                  <a:t>Ta có: L = (2n +1)</a:t>
                </a:r>
                <a14:m>
                  <m:oMath xmlns:m="http://schemas.openxmlformats.org/officeDocument/2006/math">
                    <m:f>
                      <m:fPr>
                        <m:ctrlPr>
                          <a:rPr lang="en-US" sz="3500" i="1">
                            <a:solidFill>
                              <a:srgbClr val="EDECED"/>
                            </a:solidFill>
                            <a:latin typeface="Cambria Math" panose="02040503050406030204" pitchFamily="18" charset="0"/>
                          </a:rPr>
                        </m:ctrlPr>
                      </m:fPr>
                      <m:num>
                        <m:r>
                          <a:rPr lang="en-US" sz="3500" i="1" spc="-17">
                            <a:solidFill>
                              <a:srgbClr val="EBE2D5"/>
                            </a:solidFill>
                            <a:latin typeface="Cambria Math" panose="02040503050406030204" pitchFamily="18" charset="0"/>
                          </a:rPr>
                          <m:t>𝜆</m:t>
                        </m:r>
                      </m:num>
                      <m:den>
                        <m:r>
                          <a:rPr lang="vi-VN" sz="3500" b="0" i="1" spc="-17" smtClean="0">
                            <a:solidFill>
                              <a:srgbClr val="EBE2D5"/>
                            </a:solidFill>
                            <a:latin typeface="Cambria Math" panose="02040503050406030204" pitchFamily="18" charset="0"/>
                          </a:rPr>
                          <m:t>4</m:t>
                        </m:r>
                      </m:den>
                    </m:f>
                  </m:oMath>
                </a14:m>
                <a:r>
                  <a:rPr lang="vi-VN" sz="3500" dirty="0">
                    <a:solidFill>
                      <a:schemeClr val="bg1"/>
                    </a:solidFill>
                    <a:latin typeface="+mj-lt"/>
                  </a:rPr>
                  <a:t>  =&gt; </a:t>
                </a:r>
                <a14:m>
                  <m:oMath xmlns:m="http://schemas.openxmlformats.org/officeDocument/2006/math">
                    <m:r>
                      <a:rPr lang="en-US" sz="3500" i="1" spc="-17">
                        <a:solidFill>
                          <a:srgbClr val="EBE2D5"/>
                        </a:solidFill>
                        <a:latin typeface="Cambria Math" panose="02040503050406030204" pitchFamily="18" charset="0"/>
                      </a:rPr>
                      <m:t>𝜆</m:t>
                    </m:r>
                  </m:oMath>
                </a14:m>
                <a:r>
                  <a:rPr lang="vi-VN" sz="3500" dirty="0">
                    <a:solidFill>
                      <a:schemeClr val="bg1"/>
                    </a:solidFill>
                    <a:latin typeface="+mj-lt"/>
                  </a:rPr>
                  <a:t> = </a:t>
                </a:r>
                <a14:m>
                  <m:oMath xmlns:m="http://schemas.openxmlformats.org/officeDocument/2006/math">
                    <m:f>
                      <m:fPr>
                        <m:ctrlPr>
                          <a:rPr lang="vi-VN" sz="3500" i="1" smtClean="0">
                            <a:solidFill>
                              <a:schemeClr val="bg1"/>
                            </a:solidFill>
                            <a:latin typeface="Cambria Math" panose="02040503050406030204" pitchFamily="18" charset="0"/>
                          </a:rPr>
                        </m:ctrlPr>
                      </m:fPr>
                      <m:num>
                        <m:r>
                          <a:rPr lang="vi-VN" sz="3500" b="0" i="1" smtClean="0">
                            <a:solidFill>
                              <a:schemeClr val="bg1"/>
                            </a:solidFill>
                            <a:latin typeface="Cambria Math" panose="02040503050406030204" pitchFamily="18" charset="0"/>
                          </a:rPr>
                          <m:t>4.</m:t>
                        </m:r>
                        <m:r>
                          <a:rPr lang="vi-VN" sz="3500" b="0" i="1" smtClean="0">
                            <a:solidFill>
                              <a:schemeClr val="bg1"/>
                            </a:solidFill>
                            <a:latin typeface="Cambria Math" panose="02040503050406030204" pitchFamily="18" charset="0"/>
                          </a:rPr>
                          <m:t>𝐿</m:t>
                        </m:r>
                      </m:num>
                      <m:den>
                        <m:r>
                          <a:rPr lang="vi-VN" sz="3500" b="0" i="1" smtClean="0">
                            <a:solidFill>
                              <a:schemeClr val="bg1"/>
                            </a:solidFill>
                            <a:latin typeface="Cambria Math" panose="02040503050406030204" pitchFamily="18" charset="0"/>
                          </a:rPr>
                          <m:t>2</m:t>
                        </m:r>
                        <m:r>
                          <a:rPr lang="vi-VN" sz="3500" b="0" i="1" smtClean="0">
                            <a:solidFill>
                              <a:schemeClr val="bg1"/>
                            </a:solidFill>
                            <a:latin typeface="Cambria Math" panose="02040503050406030204" pitchFamily="18" charset="0"/>
                          </a:rPr>
                          <m:t>𝑛</m:t>
                        </m:r>
                        <m:r>
                          <a:rPr lang="vi-VN" sz="3500" b="0" i="1" smtClean="0">
                            <a:solidFill>
                              <a:schemeClr val="bg1"/>
                            </a:solidFill>
                            <a:latin typeface="Cambria Math" panose="02040503050406030204" pitchFamily="18" charset="0"/>
                          </a:rPr>
                          <m:t>+1</m:t>
                        </m:r>
                      </m:den>
                    </m:f>
                  </m:oMath>
                </a14:m>
                <a:r>
                  <a:rPr lang="vi-VN" sz="3500" dirty="0">
                    <a:solidFill>
                      <a:schemeClr val="bg1"/>
                    </a:solidFill>
                    <a:latin typeface="+mj-lt"/>
                  </a:rPr>
                  <a:t> = </a:t>
                </a:r>
                <a14:m>
                  <m:oMath xmlns:m="http://schemas.openxmlformats.org/officeDocument/2006/math">
                    <m:f>
                      <m:fPr>
                        <m:ctrlPr>
                          <a:rPr lang="vi-VN" sz="3500" i="1">
                            <a:solidFill>
                              <a:schemeClr val="bg1"/>
                            </a:solidFill>
                            <a:latin typeface="Cambria Math" panose="02040503050406030204" pitchFamily="18" charset="0"/>
                          </a:rPr>
                        </m:ctrlPr>
                      </m:fPr>
                      <m:num>
                        <m:r>
                          <a:rPr lang="vi-VN" sz="3500" i="1">
                            <a:solidFill>
                              <a:schemeClr val="bg1"/>
                            </a:solidFill>
                            <a:latin typeface="Cambria Math" panose="02040503050406030204" pitchFamily="18" charset="0"/>
                          </a:rPr>
                          <m:t>4.</m:t>
                        </m:r>
                        <m:r>
                          <a:rPr lang="vi-VN" sz="3500" b="0" i="1" smtClean="0">
                            <a:solidFill>
                              <a:schemeClr val="bg1"/>
                            </a:solidFill>
                            <a:latin typeface="Cambria Math" panose="02040503050406030204" pitchFamily="18" charset="0"/>
                          </a:rPr>
                          <m:t>1</m:t>
                        </m:r>
                      </m:num>
                      <m:den>
                        <m:r>
                          <a:rPr lang="vi-VN" sz="3500" i="1">
                            <a:solidFill>
                              <a:schemeClr val="bg1"/>
                            </a:solidFill>
                            <a:latin typeface="Cambria Math" panose="02040503050406030204" pitchFamily="18" charset="0"/>
                          </a:rPr>
                          <m:t>2</m:t>
                        </m:r>
                        <m:r>
                          <a:rPr lang="vi-VN" sz="3500" b="0" i="1" smtClean="0">
                            <a:solidFill>
                              <a:schemeClr val="bg1"/>
                            </a:solidFill>
                            <a:latin typeface="Cambria Math" panose="02040503050406030204" pitchFamily="18" charset="0"/>
                          </a:rPr>
                          <m:t>.4</m:t>
                        </m:r>
                        <m:r>
                          <a:rPr lang="vi-VN" sz="3500" i="1">
                            <a:solidFill>
                              <a:schemeClr val="bg1"/>
                            </a:solidFill>
                            <a:latin typeface="Cambria Math" panose="02040503050406030204" pitchFamily="18" charset="0"/>
                          </a:rPr>
                          <m:t>+1</m:t>
                        </m:r>
                      </m:den>
                    </m:f>
                  </m:oMath>
                </a14:m>
                <a:r>
                  <a:rPr lang="vi-VN" sz="3500" dirty="0">
                    <a:solidFill>
                      <a:schemeClr val="bg1"/>
                    </a:solidFill>
                    <a:latin typeface="+mj-lt"/>
                  </a:rPr>
                  <a:t> = 0,44 m</a:t>
                </a:r>
                <a:endParaRPr lang="en-US" sz="3500" dirty="0">
                  <a:solidFill>
                    <a:schemeClr val="bg1"/>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8610600" y="4058588"/>
                <a:ext cx="9067800" cy="3600345"/>
              </a:xfrm>
              <a:prstGeom prst="rect">
                <a:avLst/>
              </a:prstGeom>
              <a:blipFill>
                <a:blip r:embed="rId12"/>
                <a:stretch>
                  <a:fillRect l="-2017" r="-1950" b="-2034"/>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88DF4039-1774-9CE3-F04A-69B0C4ED0EA7}"/>
              </a:ext>
            </a:extLst>
          </p:cNvPr>
          <p:cNvSpPr/>
          <p:nvPr/>
        </p:nvSpPr>
        <p:spPr>
          <a:xfrm>
            <a:off x="2190080" y="4089299"/>
            <a:ext cx="5941698" cy="2419317"/>
          </a:xfrm>
          <a:prstGeom prst="rect">
            <a:avLst/>
          </a:prstGeom>
        </p:spPr>
        <p:txBody>
          <a:bodyPr wrap="square">
            <a:spAutoFit/>
          </a:bodyPr>
          <a:lstStyle/>
          <a:p>
            <a:pPr>
              <a:lnSpc>
                <a:spcPct val="150000"/>
              </a:lnSpc>
            </a:pPr>
            <a:r>
              <a:rPr lang="vi-VN" sz="3500" b="1" u="sng" dirty="0">
                <a:solidFill>
                  <a:schemeClr val="bg1"/>
                </a:solidFill>
                <a:latin typeface="+mj-lt"/>
              </a:rPr>
              <a:t>Tóm tắt</a:t>
            </a:r>
          </a:p>
          <a:p>
            <a:pPr>
              <a:lnSpc>
                <a:spcPct val="150000"/>
              </a:lnSpc>
            </a:pPr>
            <a:r>
              <a:rPr lang="vi-VN" sz="3500" dirty="0">
                <a:solidFill>
                  <a:schemeClr val="bg1"/>
                </a:solidFill>
                <a:latin typeface="+mj-lt"/>
              </a:rPr>
              <a:t>L = 1m</a:t>
            </a:r>
          </a:p>
          <a:p>
            <a:pPr>
              <a:lnSpc>
                <a:spcPct val="150000"/>
              </a:lnSpc>
            </a:pPr>
            <a:r>
              <a:rPr lang="vi-VN" sz="3500" dirty="0">
                <a:solidFill>
                  <a:schemeClr val="bg1"/>
                </a:solidFill>
                <a:latin typeface="+mj-lt"/>
              </a:rPr>
              <a:t>5 nút sóng</a:t>
            </a:r>
          </a:p>
        </p:txBody>
      </p:sp>
    </p:spTree>
    <p:custDataLst>
      <p:tags r:id="rId1"/>
    </p:custDataLst>
    <p:extLst>
      <p:ext uri="{BB962C8B-B14F-4D97-AF65-F5344CB8AC3E}">
        <p14:creationId xmlns:p14="http://schemas.microsoft.com/office/powerpoint/2010/main" val="37015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ISPRING_QUIZ_SHAPE0">
            <a:extLst>
              <a:ext uri="{FF2B5EF4-FFF2-40B4-BE49-F238E27FC236}">
                <a16:creationId xmlns:a16="http://schemas.microsoft.com/office/drawing/2014/main" id="{AD5FCFE7-8096-4EDF-1864-019FBF410B25}"/>
              </a:ext>
            </a:extLst>
          </p:cNvPr>
          <p:cNvSpPr/>
          <p:nvPr/>
        </p:nvSpPr>
        <p:spPr>
          <a:xfrm>
            <a:off x="0" y="0"/>
            <a:ext cx="18288000" cy="10287000"/>
          </a:xfrm>
          <a:prstGeom prst="rect">
            <a:avLst/>
          </a:prstGeom>
          <a:solidFill>
            <a:srgbClr val="FFFFFF"/>
          </a:solidFill>
          <a:ln w="25400" cap="flat" cmpd="sng" algn="ctr">
            <a:noFill/>
            <a:prstDash val="solid"/>
          </a:ln>
          <a:effectLst>
            <a:innerShdw>
              <a:scrgbClr r="0" g="0" b="0">
                <a:alpha val="0"/>
              </a:sc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ISPRING_QUIZ_SHAPE1">
            <a:extLst>
              <a:ext uri="{FF2B5EF4-FFF2-40B4-BE49-F238E27FC236}">
                <a16:creationId xmlns:a16="http://schemas.microsoft.com/office/drawing/2014/main" id="{AFE8E24C-9BF0-B85D-89CB-E4BEDA75440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218180" y="2777490"/>
            <a:ext cx="11849100" cy="6667500"/>
          </a:xfrm>
          <a:prstGeom prst="rect">
            <a:avLst/>
          </a:prstGeom>
          <a:effectLst>
            <a:outerShdw blurRad="114300" dist="38100" dir="5400000" rotWithShape="0">
              <a:scrgbClr r="0" g="0" b="0">
                <a:alpha val="20000"/>
              </a:scrgbClr>
            </a:outerShdw>
          </a:effectLst>
        </p:spPr>
      </p:pic>
      <p:sp>
        <p:nvSpPr>
          <p:cNvPr id="31" name="ISPRING_QUIZ_SHAPE2">
            <a:extLst>
              <a:ext uri="{FF2B5EF4-FFF2-40B4-BE49-F238E27FC236}">
                <a16:creationId xmlns:a16="http://schemas.microsoft.com/office/drawing/2014/main" id="{D0C31224-6800-81FA-80A1-EE41DA873FEA}"/>
              </a:ext>
            </a:extLst>
          </p:cNvPr>
          <p:cNvSpPr txBox="1"/>
          <p:nvPr/>
        </p:nvSpPr>
        <p:spPr>
          <a:xfrm>
            <a:off x="1097280" y="617220"/>
            <a:ext cx="16093439"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33" name="ISPRING_QUIZ_SHAPE3">
            <a:extLst>
              <a:ext uri="{FF2B5EF4-FFF2-40B4-BE49-F238E27FC236}">
                <a16:creationId xmlns:a16="http://schemas.microsoft.com/office/drawing/2014/main" id="{19EE46DC-3866-D5E5-BCA1-C0FFFBB5716D}"/>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8405854" y="688340"/>
            <a:ext cx="406400" cy="406400"/>
          </a:xfrm>
          <a:prstGeom prst="rect">
            <a:avLst/>
          </a:prstGeom>
          <a:effectLst>
            <a:innerShdw>
              <a:scrgbClr r="0" g="0" b="0">
                <a:alpha val="0"/>
              </a:scrgbClr>
            </a:innerShdw>
          </a:effectLst>
        </p:spPr>
      </p:pic>
      <p:sp>
        <p:nvSpPr>
          <p:cNvPr id="34" name="ISPRING_QUIZ_SHAPE4">
            <a:extLst>
              <a:ext uri="{FF2B5EF4-FFF2-40B4-BE49-F238E27FC236}">
                <a16:creationId xmlns:a16="http://schemas.microsoft.com/office/drawing/2014/main" id="{219B6A48-9DBC-839C-FB69-8AA43B1931D9}"/>
              </a:ext>
            </a:extLst>
          </p:cNvPr>
          <p:cNvSpPr txBox="1"/>
          <p:nvPr/>
        </p:nvSpPr>
        <p:spPr>
          <a:xfrm>
            <a:off x="1097280" y="1645920"/>
            <a:ext cx="16093439"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195409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244B"/>
        </a:solidFill>
        <a:effectLst/>
      </p:bgPr>
    </p:bg>
    <p:spTree>
      <p:nvGrpSpPr>
        <p:cNvPr id="1" name=""/>
        <p:cNvGrpSpPr/>
        <p:nvPr/>
      </p:nvGrpSpPr>
      <p:grpSpPr>
        <a:xfrm>
          <a:off x="0" y="0"/>
          <a:ext cx="0" cy="0"/>
          <a:chOff x="0" y="0"/>
          <a:chExt cx="0" cy="0"/>
        </a:xfrm>
      </p:grpSpPr>
      <p:sp>
        <p:nvSpPr>
          <p:cNvPr id="2" name="Freeform 2"/>
          <p:cNvSpPr/>
          <p:nvPr/>
        </p:nvSpPr>
        <p:spPr>
          <a:xfrm rot="-10074273">
            <a:off x="-1935707" y="-1605058"/>
            <a:ext cx="8701899" cy="7705136"/>
          </a:xfrm>
          <a:custGeom>
            <a:avLst/>
            <a:gdLst/>
            <a:ahLst/>
            <a:cxnLst/>
            <a:rect l="l" t="t" r="r" b="b"/>
            <a:pathLst>
              <a:path w="8701899" h="7705136">
                <a:moveTo>
                  <a:pt x="0" y="0"/>
                </a:moveTo>
                <a:lnTo>
                  <a:pt x="8701900" y="0"/>
                </a:lnTo>
                <a:lnTo>
                  <a:pt x="8701900"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3" name="Freeform 3"/>
          <p:cNvSpPr/>
          <p:nvPr/>
        </p:nvSpPr>
        <p:spPr>
          <a:xfrm flipH="1" flipV="1">
            <a:off x="-2166254" y="-5701853"/>
            <a:ext cx="10991119" cy="8229600"/>
          </a:xfrm>
          <a:custGeom>
            <a:avLst/>
            <a:gdLst/>
            <a:ahLst/>
            <a:cxnLst/>
            <a:rect l="l" t="t" r="r" b="b"/>
            <a:pathLst>
              <a:path w="10991119" h="8229600">
                <a:moveTo>
                  <a:pt x="10991119" y="8229600"/>
                </a:moveTo>
                <a:lnTo>
                  <a:pt x="0" y="8229600"/>
                </a:lnTo>
                <a:lnTo>
                  <a:pt x="0" y="0"/>
                </a:lnTo>
                <a:lnTo>
                  <a:pt x="10991119" y="0"/>
                </a:lnTo>
                <a:lnTo>
                  <a:pt x="10991119" y="8229600"/>
                </a:lnTo>
                <a:close/>
              </a:path>
            </a:pathLst>
          </a:custGeom>
          <a:blipFill>
            <a:blip r:embed="rId6">
              <a:alphaModFix amt="58000"/>
            </a:blip>
            <a:stretch>
              <a:fillRect/>
            </a:stretch>
          </a:blipFill>
        </p:spPr>
      </p:sp>
      <p:pic>
        <p:nvPicPr>
          <p:cNvPr id="4" name="Picture 4"/>
          <p:cNvPicPr>
            <a:picLocks noChangeAspect="1"/>
          </p:cNvPicPr>
          <p:nvPr/>
        </p:nvPicPr>
        <p:blipFill>
          <a:blip r:embed="rId7"/>
          <a:srcRect/>
          <a:stretch>
            <a:fillRect/>
          </a:stretch>
        </p:blipFill>
        <p:spPr>
          <a:xfrm>
            <a:off x="-90779" y="134856"/>
            <a:ext cx="2235228" cy="2190524"/>
          </a:xfrm>
          <a:prstGeom prst="rect">
            <a:avLst/>
          </a:prstGeom>
        </p:spPr>
      </p:pic>
      <p:pic>
        <p:nvPicPr>
          <p:cNvPr id="5" name="Picture 5"/>
          <p:cNvPicPr>
            <a:picLocks noChangeAspect="1"/>
          </p:cNvPicPr>
          <p:nvPr/>
        </p:nvPicPr>
        <p:blipFill>
          <a:blip r:embed="rId8"/>
          <a:srcRect/>
          <a:stretch>
            <a:fillRect/>
          </a:stretch>
        </p:blipFill>
        <p:spPr>
          <a:xfrm rot="1296740">
            <a:off x="-1884174" y="7631703"/>
            <a:ext cx="4598612" cy="4023786"/>
          </a:xfrm>
          <a:prstGeom prst="rect">
            <a:avLst/>
          </a:prstGeom>
        </p:spPr>
      </p:pic>
      <p:sp>
        <p:nvSpPr>
          <p:cNvPr id="6" name="Freeform 6"/>
          <p:cNvSpPr/>
          <p:nvPr/>
        </p:nvSpPr>
        <p:spPr>
          <a:xfrm>
            <a:off x="3072729" y="-4073676"/>
            <a:ext cx="9015658" cy="6750474"/>
          </a:xfrm>
          <a:custGeom>
            <a:avLst/>
            <a:gdLst/>
            <a:ahLst/>
            <a:cxnLst/>
            <a:rect l="l" t="t" r="r" b="b"/>
            <a:pathLst>
              <a:path w="9015658" h="6750474">
                <a:moveTo>
                  <a:pt x="0" y="0"/>
                </a:moveTo>
                <a:lnTo>
                  <a:pt x="9015658" y="0"/>
                </a:lnTo>
                <a:lnTo>
                  <a:pt x="9015658" y="6750474"/>
                </a:lnTo>
                <a:lnTo>
                  <a:pt x="0" y="6750474"/>
                </a:lnTo>
                <a:lnTo>
                  <a:pt x="0" y="0"/>
                </a:lnTo>
                <a:close/>
              </a:path>
            </a:pathLst>
          </a:custGeom>
          <a:blipFill>
            <a:blip r:embed="rId6">
              <a:alphaModFix amt="58000"/>
            </a:blip>
            <a:stretch>
              <a:fillRect/>
            </a:stretch>
          </a:blipFill>
        </p:spPr>
      </p:sp>
      <p:pic>
        <p:nvPicPr>
          <p:cNvPr id="7" name="Picture 7"/>
          <p:cNvPicPr>
            <a:picLocks noChangeAspect="1"/>
          </p:cNvPicPr>
          <p:nvPr/>
        </p:nvPicPr>
        <p:blipFill>
          <a:blip r:embed="rId9"/>
          <a:srcRect/>
          <a:stretch>
            <a:fillRect/>
          </a:stretch>
        </p:blipFill>
        <p:spPr>
          <a:xfrm>
            <a:off x="14832710" y="-1397890"/>
            <a:ext cx="4853180" cy="4853180"/>
          </a:xfrm>
          <a:prstGeom prst="rect">
            <a:avLst/>
          </a:prstGeom>
        </p:spPr>
      </p:pic>
      <p:sp>
        <p:nvSpPr>
          <p:cNvPr id="8" name="Freeform 8"/>
          <p:cNvSpPr/>
          <p:nvPr/>
        </p:nvSpPr>
        <p:spPr>
          <a:xfrm rot="-434766">
            <a:off x="10861623" y="5031727"/>
            <a:ext cx="8701899" cy="7705136"/>
          </a:xfrm>
          <a:custGeom>
            <a:avLst/>
            <a:gdLst/>
            <a:ahLst/>
            <a:cxnLst/>
            <a:rect l="l" t="t" r="r" b="b"/>
            <a:pathLst>
              <a:path w="8701899" h="7705136">
                <a:moveTo>
                  <a:pt x="0" y="0"/>
                </a:moveTo>
                <a:lnTo>
                  <a:pt x="8701899" y="0"/>
                </a:lnTo>
                <a:lnTo>
                  <a:pt x="8701899"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9" name="Freeform 9"/>
          <p:cNvSpPr/>
          <p:nvPr/>
        </p:nvSpPr>
        <p:spPr>
          <a:xfrm>
            <a:off x="1394656" y="1261097"/>
            <a:ext cx="11631694" cy="1282662"/>
          </a:xfrm>
          <a:custGeom>
            <a:avLst/>
            <a:gdLst/>
            <a:ahLst/>
            <a:cxnLst/>
            <a:rect l="l" t="t" r="r" b="b"/>
            <a:pathLst>
              <a:path w="13183981" h="4506524">
                <a:moveTo>
                  <a:pt x="0" y="0"/>
                </a:moveTo>
                <a:lnTo>
                  <a:pt x="13183981" y="0"/>
                </a:lnTo>
                <a:lnTo>
                  <a:pt x="13183981" y="4506525"/>
                </a:lnTo>
                <a:lnTo>
                  <a:pt x="0" y="4506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951653">
            <a:off x="14606764" y="6540016"/>
            <a:ext cx="2224602" cy="2312913"/>
          </a:xfrm>
          <a:custGeom>
            <a:avLst/>
            <a:gdLst/>
            <a:ahLst/>
            <a:cxnLst/>
            <a:rect l="l" t="t" r="r" b="b"/>
            <a:pathLst>
              <a:path w="2224602" h="2312913">
                <a:moveTo>
                  <a:pt x="0" y="0"/>
                </a:moveTo>
                <a:lnTo>
                  <a:pt x="2224601" y="0"/>
                </a:lnTo>
                <a:lnTo>
                  <a:pt x="2224601" y="2312913"/>
                </a:lnTo>
                <a:lnTo>
                  <a:pt x="0" y="2312913"/>
                </a:lnTo>
                <a:lnTo>
                  <a:pt x="0" y="0"/>
                </a:lnTo>
                <a:close/>
              </a:path>
            </a:pathLst>
          </a:custGeom>
        </p:spPr>
      </p:sp>
      <p:sp>
        <p:nvSpPr>
          <p:cNvPr id="11" name="TextBox 11"/>
          <p:cNvSpPr txBox="1"/>
          <p:nvPr/>
        </p:nvSpPr>
        <p:spPr>
          <a:xfrm>
            <a:off x="1667860" y="1069776"/>
            <a:ext cx="8784239" cy="1423467"/>
          </a:xfrm>
          <a:prstGeom prst="rect">
            <a:avLst/>
          </a:prstGeom>
        </p:spPr>
        <p:txBody>
          <a:bodyPr wrap="square" lIns="0" tIns="0" rIns="0" bIns="0" rtlCol="0" anchor="t">
            <a:spAutoFit/>
          </a:bodyPr>
          <a:lstStyle/>
          <a:p>
            <a:pPr algn="ctr">
              <a:lnSpc>
                <a:spcPts val="11109"/>
              </a:lnSpc>
              <a:spcBef>
                <a:spcPct val="0"/>
              </a:spcBef>
            </a:pPr>
            <a:r>
              <a:rPr lang="en-US" sz="5500" b="1" dirty="0">
                <a:solidFill>
                  <a:srgbClr val="202F5A"/>
                </a:solidFill>
                <a:latin typeface="Times New Roman Semi-Bold"/>
              </a:rPr>
              <a:t>I. </a:t>
            </a:r>
            <a:r>
              <a:rPr lang="en-US" sz="5500" b="1" dirty="0" err="1">
                <a:solidFill>
                  <a:srgbClr val="202F5A"/>
                </a:solidFill>
                <a:latin typeface="Times New Roman Semi-Bold"/>
              </a:rPr>
              <a:t>Kiến</a:t>
            </a:r>
            <a:r>
              <a:rPr lang="en-US" sz="5500" b="1" dirty="0">
                <a:solidFill>
                  <a:srgbClr val="202F5A"/>
                </a:solidFill>
                <a:latin typeface="Times New Roman Semi-Bold"/>
              </a:rPr>
              <a:t> </a:t>
            </a:r>
            <a:r>
              <a:rPr lang="en-US" sz="5500" b="1" dirty="0" err="1">
                <a:solidFill>
                  <a:srgbClr val="202F5A"/>
                </a:solidFill>
                <a:latin typeface="Times New Roman Semi-Bold"/>
              </a:rPr>
              <a:t>thức</a:t>
            </a:r>
            <a:r>
              <a:rPr lang="en-US" sz="5500" b="1" dirty="0">
                <a:solidFill>
                  <a:srgbClr val="202F5A"/>
                </a:solidFill>
                <a:latin typeface="Times New Roman Semi-Bold"/>
              </a:rPr>
              <a:t> </a:t>
            </a:r>
            <a:r>
              <a:rPr lang="en-US" sz="5500" b="1" dirty="0" err="1">
                <a:solidFill>
                  <a:srgbClr val="202F5A"/>
                </a:solidFill>
                <a:latin typeface="Times New Roman Semi-Bold"/>
              </a:rPr>
              <a:t>cần</a:t>
            </a:r>
            <a:r>
              <a:rPr lang="en-US" sz="5500" b="1" dirty="0">
                <a:solidFill>
                  <a:srgbClr val="202F5A"/>
                </a:solidFill>
                <a:latin typeface="Times New Roman Semi-Bold"/>
              </a:rPr>
              <a:t> </a:t>
            </a:r>
            <a:r>
              <a:rPr lang="en-US" sz="5500" b="1" dirty="0" err="1">
                <a:solidFill>
                  <a:srgbClr val="202F5A"/>
                </a:solidFill>
                <a:latin typeface="Times New Roman Semi-Bold"/>
              </a:rPr>
              <a:t>nhớ</a:t>
            </a:r>
            <a:r>
              <a:rPr lang="en-US" sz="5500" b="1" dirty="0">
                <a:solidFill>
                  <a:srgbClr val="202F5A"/>
                </a:solidFill>
                <a:latin typeface="Times New Roman Semi-Bold"/>
              </a:rPr>
              <a:t> </a:t>
            </a:r>
          </a:p>
        </p:txBody>
      </p:sp>
      <p:sp>
        <p:nvSpPr>
          <p:cNvPr id="12" name="Freeform 12"/>
          <p:cNvSpPr/>
          <p:nvPr/>
        </p:nvSpPr>
        <p:spPr>
          <a:xfrm rot="-381280" flipH="1">
            <a:off x="16388786" y="8465051"/>
            <a:ext cx="1789324" cy="2085018"/>
          </a:xfrm>
          <a:custGeom>
            <a:avLst/>
            <a:gdLst/>
            <a:ahLst/>
            <a:cxnLst/>
            <a:rect l="l" t="t" r="r" b="b"/>
            <a:pathLst>
              <a:path w="1789324" h="2085018">
                <a:moveTo>
                  <a:pt x="1789324" y="0"/>
                </a:moveTo>
                <a:lnTo>
                  <a:pt x="0" y="0"/>
                </a:lnTo>
                <a:lnTo>
                  <a:pt x="0" y="2085017"/>
                </a:lnTo>
                <a:lnTo>
                  <a:pt x="1789324" y="2085017"/>
                </a:lnTo>
                <a:lnTo>
                  <a:pt x="178932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700425">
            <a:off x="11963191" y="16770"/>
            <a:ext cx="1523409" cy="1528969"/>
          </a:xfrm>
          <a:custGeom>
            <a:avLst/>
            <a:gdLst/>
            <a:ahLst/>
            <a:cxnLst/>
            <a:rect l="l" t="t" r="r" b="b"/>
            <a:pathLst>
              <a:path w="1523409" h="1528969">
                <a:moveTo>
                  <a:pt x="0" y="0"/>
                </a:moveTo>
                <a:lnTo>
                  <a:pt x="1523409" y="0"/>
                </a:lnTo>
                <a:lnTo>
                  <a:pt x="1523409" y="1528969"/>
                </a:lnTo>
                <a:lnTo>
                  <a:pt x="0" y="1528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4" name="Picture 14"/>
          <p:cNvPicPr>
            <a:picLocks noChangeAspect="1"/>
          </p:cNvPicPr>
          <p:nvPr/>
        </p:nvPicPr>
        <p:blipFill>
          <a:blip r:embed="rId16"/>
          <a:srcRect/>
          <a:stretch>
            <a:fillRect/>
          </a:stretch>
        </p:blipFill>
        <p:spPr>
          <a:xfrm>
            <a:off x="8309244" y="9292998"/>
            <a:ext cx="1669512" cy="350598"/>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572714" y="2505576"/>
                <a:ext cx="13156310" cy="5014771"/>
              </a:xfrm>
              <a:prstGeom prst="rect">
                <a:avLst/>
              </a:prstGeom>
            </p:spPr>
            <p:txBody>
              <a:bodyPr wrap="square">
                <a:spAutoFit/>
              </a:bodyPr>
              <a:lstStyle/>
              <a:p>
                <a:pPr lvl="1" algn="just">
                  <a:lnSpc>
                    <a:spcPct val="150000"/>
                  </a:lnSpc>
                </a:pPr>
                <a:r>
                  <a:rPr lang="en-US" sz="4000" b="1" spc="-22" dirty="0">
                    <a:solidFill>
                      <a:srgbClr val="EBE2D5"/>
                    </a:solidFill>
                    <a:latin typeface="Times New Roman"/>
                  </a:rPr>
                  <a:t>1</a:t>
                </a:r>
                <a:r>
                  <a:rPr lang="en-US" sz="4000" spc="-22" dirty="0">
                    <a:solidFill>
                      <a:srgbClr val="EBE2D5"/>
                    </a:solidFill>
                    <a:latin typeface="Times New Roman"/>
                  </a:rPr>
                  <a:t>. </a:t>
                </a:r>
                <a:r>
                  <a:rPr lang="en-US" sz="4000" spc="-22" dirty="0" err="1">
                    <a:solidFill>
                      <a:srgbClr val="EBE2D5"/>
                    </a:solidFill>
                    <a:latin typeface="Times New Roman"/>
                  </a:rPr>
                  <a:t>Mối</a:t>
                </a:r>
                <a:r>
                  <a:rPr lang="en-US" sz="4000" spc="-22" dirty="0">
                    <a:solidFill>
                      <a:srgbClr val="EBE2D5"/>
                    </a:solidFill>
                    <a:latin typeface="Times New Roman"/>
                  </a:rPr>
                  <a:t> </a:t>
                </a:r>
                <a:r>
                  <a:rPr lang="en-US" sz="4000" spc="-22" dirty="0" err="1">
                    <a:solidFill>
                      <a:srgbClr val="EBE2D5"/>
                    </a:solidFill>
                    <a:latin typeface="Times New Roman"/>
                  </a:rPr>
                  <a:t>liên</a:t>
                </a:r>
                <a:r>
                  <a:rPr lang="en-US" sz="4000" spc="-22" dirty="0">
                    <a:solidFill>
                      <a:srgbClr val="EBE2D5"/>
                    </a:solidFill>
                    <a:latin typeface="Times New Roman"/>
                  </a:rPr>
                  <a:t> </a:t>
                </a:r>
                <a:r>
                  <a:rPr lang="en-US" sz="4000" spc="-22" dirty="0" err="1">
                    <a:solidFill>
                      <a:srgbClr val="EBE2D5"/>
                    </a:solidFill>
                    <a:latin typeface="Times New Roman"/>
                  </a:rPr>
                  <a:t>hệ</a:t>
                </a:r>
                <a:r>
                  <a:rPr lang="en-US" sz="4000" spc="-22" dirty="0">
                    <a:solidFill>
                      <a:srgbClr val="EBE2D5"/>
                    </a:solidFill>
                    <a:latin typeface="Times New Roman"/>
                  </a:rPr>
                  <a:t> </a:t>
                </a:r>
                <a:r>
                  <a:rPr lang="en-US" sz="4000" spc="-22" dirty="0" err="1">
                    <a:solidFill>
                      <a:srgbClr val="EBE2D5"/>
                    </a:solidFill>
                    <a:latin typeface="Times New Roman"/>
                  </a:rPr>
                  <a:t>giữa</a:t>
                </a:r>
                <a:r>
                  <a:rPr lang="en-US" sz="4000" spc="-22" dirty="0">
                    <a:solidFill>
                      <a:srgbClr val="EBE2D5"/>
                    </a:solidFill>
                    <a:latin typeface="Times New Roman"/>
                  </a:rPr>
                  <a:t> </a:t>
                </a:r>
                <a14:m>
                  <m:oMath xmlns:m="http://schemas.openxmlformats.org/officeDocument/2006/math">
                    <m:r>
                      <a:rPr lang="en-US" sz="4000" i="1" spc="-17">
                        <a:solidFill>
                          <a:srgbClr val="EBE2D5"/>
                        </a:solidFill>
                        <a:latin typeface="Cambria Math" panose="02040503050406030204" pitchFamily="18" charset="0"/>
                      </a:rPr>
                      <m:t>𝜆</m:t>
                    </m:r>
                    <m:r>
                      <a:rPr lang="en-US" sz="4000" b="0" i="0" spc="-17" smtClean="0">
                        <a:solidFill>
                          <a:srgbClr val="EBE2D5"/>
                        </a:solidFill>
                        <a:latin typeface="Cambria Math" panose="02040503050406030204" pitchFamily="18" charset="0"/>
                      </a:rPr>
                      <m:t>, </m:t>
                    </m:r>
                    <m:r>
                      <m:rPr>
                        <m:sty m:val="p"/>
                      </m:rPr>
                      <a:rPr lang="en-US" sz="4000" b="0" i="0" spc="-17" smtClean="0">
                        <a:solidFill>
                          <a:srgbClr val="EBE2D5"/>
                        </a:solidFill>
                        <a:latin typeface="Cambria Math" panose="02040503050406030204" pitchFamily="18" charset="0"/>
                      </a:rPr>
                      <m:t>f</m:t>
                    </m:r>
                    <m:r>
                      <a:rPr lang="en-US" sz="4000" b="0" i="0" spc="-17" smtClean="0">
                        <a:solidFill>
                          <a:srgbClr val="EBE2D5"/>
                        </a:solidFill>
                        <a:latin typeface="Cambria Math" panose="02040503050406030204" pitchFamily="18" charset="0"/>
                      </a:rPr>
                      <m:t>,</m:t>
                    </m:r>
                    <m:r>
                      <a:rPr lang="en-US" sz="4000" i="1" spc="-17">
                        <a:solidFill>
                          <a:srgbClr val="EBE2D5"/>
                        </a:solidFill>
                        <a:latin typeface="Cambria Math" panose="02040503050406030204" pitchFamily="18" charset="0"/>
                      </a:rPr>
                      <m:t>𝑣</m:t>
                    </m:r>
                    <m:r>
                      <a:rPr lang="en-US" sz="4000" b="0" i="0" spc="-17" smtClean="0">
                        <a:solidFill>
                          <a:srgbClr val="EBE2D5"/>
                        </a:solidFill>
                        <a:latin typeface="Cambria Math" panose="02040503050406030204" pitchFamily="18" charset="0"/>
                      </a:rPr>
                      <m:t>,</m:t>
                    </m:r>
                    <m:r>
                      <m:rPr>
                        <m:sty m:val="p"/>
                      </m:rPr>
                      <a:rPr lang="en-US" sz="4000" b="0" i="0" spc="-17" smtClean="0">
                        <a:solidFill>
                          <a:srgbClr val="EBE2D5"/>
                        </a:solidFill>
                        <a:latin typeface="Cambria Math" panose="02040503050406030204" pitchFamily="18" charset="0"/>
                      </a:rPr>
                      <m:t>T</m:t>
                    </m:r>
                    <m:r>
                      <a:rPr lang="en-US" sz="4000" b="0" i="0" spc="-17" smtClean="0">
                        <a:solidFill>
                          <a:srgbClr val="EBE2D5"/>
                        </a:solidFill>
                        <a:latin typeface="Cambria Math" panose="02040503050406030204" pitchFamily="18" charset="0"/>
                      </a:rPr>
                      <m:t>: </m:t>
                    </m:r>
                    <m:r>
                      <a:rPr lang="en-US" sz="4000" i="1" spc="-17">
                        <a:solidFill>
                          <a:srgbClr val="EBE2D5"/>
                        </a:solidFill>
                        <a:latin typeface="Cambria Math" panose="02040503050406030204" pitchFamily="18" charset="0"/>
                      </a:rPr>
                      <m:t>𝜆</m:t>
                    </m:r>
                  </m:oMath>
                </a14:m>
                <a:r>
                  <a:rPr lang="en-US" sz="4000" spc="-17" dirty="0">
                    <a:solidFill>
                      <a:srgbClr val="EBE2D5"/>
                    </a:solidFill>
                    <a:latin typeface="Times New Roman"/>
                  </a:rPr>
                  <a:t> = </a:t>
                </a:r>
                <a14:m>
                  <m:oMath xmlns:m="http://schemas.openxmlformats.org/officeDocument/2006/math">
                    <m:f>
                      <m:fPr>
                        <m:ctrlPr>
                          <a:rPr lang="en-US" sz="4000" i="1" spc="-17">
                            <a:solidFill>
                              <a:srgbClr val="EBE2D5"/>
                            </a:solidFill>
                            <a:latin typeface="Cambria Math" panose="02040503050406030204" pitchFamily="18" charset="0"/>
                          </a:rPr>
                        </m:ctrlPr>
                      </m:fPr>
                      <m:num>
                        <m:r>
                          <a:rPr lang="en-US" sz="4000" i="1" spc="-17">
                            <a:solidFill>
                              <a:srgbClr val="EBE2D5"/>
                            </a:solidFill>
                            <a:latin typeface="Cambria Math" panose="02040503050406030204" pitchFamily="18" charset="0"/>
                          </a:rPr>
                          <m:t>𝑣</m:t>
                        </m:r>
                      </m:num>
                      <m:den>
                        <m:r>
                          <a:rPr lang="en-US" sz="4000" i="1" spc="-17">
                            <a:solidFill>
                              <a:srgbClr val="EBE2D5"/>
                            </a:solidFill>
                            <a:latin typeface="Cambria Math" panose="02040503050406030204" pitchFamily="18" charset="0"/>
                          </a:rPr>
                          <m:t>𝑓</m:t>
                        </m:r>
                      </m:den>
                    </m:f>
                  </m:oMath>
                </a14:m>
                <a:r>
                  <a:rPr lang="en-US" sz="4000" spc="-22" dirty="0">
                    <a:solidFill>
                      <a:srgbClr val="EBE2D5"/>
                    </a:solidFill>
                    <a:latin typeface="Times New Roman"/>
                  </a:rPr>
                  <a:t> = </a:t>
                </a:r>
                <a14:m>
                  <m:oMath xmlns:m="http://schemas.openxmlformats.org/officeDocument/2006/math">
                    <m:r>
                      <a:rPr lang="en-US" sz="4000" i="1" spc="-17">
                        <a:solidFill>
                          <a:srgbClr val="EBE2D5"/>
                        </a:solidFill>
                        <a:latin typeface="Cambria Math" panose="02040503050406030204" pitchFamily="18" charset="0"/>
                      </a:rPr>
                      <m:t>𝑣</m:t>
                    </m:r>
                  </m:oMath>
                </a14:m>
                <a:r>
                  <a:rPr lang="en-US" sz="4000" spc="-22" dirty="0">
                    <a:solidFill>
                      <a:srgbClr val="EBE2D5"/>
                    </a:solidFill>
                    <a:latin typeface="Times New Roman"/>
                  </a:rPr>
                  <a:t>.T</a:t>
                </a:r>
              </a:p>
              <a:p>
                <a:pPr algn="just">
                  <a:lnSpc>
                    <a:spcPct val="150000"/>
                  </a:lnSpc>
                </a:pPr>
                <a:r>
                  <a:rPr lang="en-US" sz="4000" spc="-22" dirty="0">
                    <a:solidFill>
                      <a:srgbClr val="EBE2D5"/>
                    </a:solidFill>
                    <a:latin typeface="Times New Roman"/>
                  </a:rPr>
                  <a:t>    </a:t>
                </a:r>
                <a:r>
                  <a:rPr lang="vi-VN" sz="4000" spc="-22" dirty="0">
                    <a:solidFill>
                      <a:srgbClr val="EBE2D5"/>
                    </a:solidFill>
                    <a:latin typeface="Times New Roman"/>
                  </a:rPr>
                  <a:t>T</a:t>
                </a:r>
                <a:r>
                  <a:rPr lang="en-US" sz="4000" spc="-22" dirty="0" err="1">
                    <a:solidFill>
                      <a:srgbClr val="EBE2D5"/>
                    </a:solidFill>
                    <a:latin typeface="Times New Roman"/>
                  </a:rPr>
                  <a:t>rong</a:t>
                </a:r>
                <a:r>
                  <a:rPr lang="en-US" sz="4000" spc="-22" dirty="0">
                    <a:solidFill>
                      <a:srgbClr val="EBE2D5"/>
                    </a:solidFill>
                    <a:latin typeface="Times New Roman"/>
                  </a:rPr>
                  <a:t> </a:t>
                </a:r>
                <a:r>
                  <a:rPr lang="vi-VN" sz="4000" spc="-22" dirty="0">
                    <a:solidFill>
                      <a:srgbClr val="EBE2D5"/>
                    </a:solidFill>
                    <a:latin typeface="Times New Roman"/>
                  </a:rPr>
                  <a:t>đó: </a:t>
                </a:r>
                <a14:m>
                  <m:oMath xmlns:m="http://schemas.openxmlformats.org/officeDocument/2006/math">
                    <m:r>
                      <a:rPr lang="en-US" sz="4000" i="1" spc="-17" smtClean="0">
                        <a:solidFill>
                          <a:srgbClr val="EBE2D5"/>
                        </a:solidFill>
                        <a:latin typeface="Cambria Math" panose="02040503050406030204" pitchFamily="18" charset="0"/>
                      </a:rPr>
                      <m:t>𝜆</m:t>
                    </m:r>
                  </m:oMath>
                </a14:m>
                <a:r>
                  <a:rPr lang="en-US" sz="4000" spc="-17" dirty="0">
                    <a:solidFill>
                      <a:srgbClr val="EBE2D5"/>
                    </a:solidFill>
                    <a:latin typeface="Times New Roman"/>
                  </a:rPr>
                  <a:t> </a:t>
                </a:r>
                <a:r>
                  <a:rPr lang="vi-VN" sz="4000" spc="-17" dirty="0">
                    <a:solidFill>
                      <a:srgbClr val="EBE2D5"/>
                    </a:solidFill>
                    <a:latin typeface="Times New Roman"/>
                  </a:rPr>
                  <a:t>là bước sóng (m)</a:t>
                </a:r>
              </a:p>
              <a:p>
                <a:pPr algn="just">
                  <a:lnSpc>
                    <a:spcPct val="150000"/>
                  </a:lnSpc>
                </a:pPr>
                <a:r>
                  <a:rPr lang="vi-VN" sz="4000" b="0" spc="-17" dirty="0">
                    <a:solidFill>
                      <a:srgbClr val="EBE2D5"/>
                    </a:solidFill>
                    <a:latin typeface="Times New Roman"/>
                  </a:rPr>
                  <a:t>  		     </a:t>
                </a:r>
                <a14:m>
                  <m:oMath xmlns:m="http://schemas.openxmlformats.org/officeDocument/2006/math">
                    <m:r>
                      <m:rPr>
                        <m:sty m:val="p"/>
                      </m:rPr>
                      <a:rPr lang="en-US" sz="4000" b="0" i="0" spc="-17" smtClean="0">
                        <a:solidFill>
                          <a:srgbClr val="EBE2D5"/>
                        </a:solidFill>
                        <a:latin typeface="Cambria Math" panose="02040503050406030204" pitchFamily="18" charset="0"/>
                      </a:rPr>
                      <m:t>f</m:t>
                    </m:r>
                  </m:oMath>
                </a14:m>
                <a:r>
                  <a:rPr lang="vi-VN" sz="4000" spc="-22" dirty="0">
                    <a:solidFill>
                      <a:srgbClr val="EBE2D5"/>
                    </a:solidFill>
                    <a:latin typeface="Times New Roman"/>
                  </a:rPr>
                  <a:t> là tần số sóng (Hz)</a:t>
                </a:r>
              </a:p>
              <a:p>
                <a:pPr algn="just">
                  <a:lnSpc>
                    <a:spcPct val="150000"/>
                  </a:lnSpc>
                </a:pPr>
                <a:r>
                  <a:rPr lang="vi-VN" sz="4000" spc="-22" dirty="0">
                    <a:solidFill>
                      <a:srgbClr val="EBE2D5"/>
                    </a:solidFill>
                    <a:latin typeface="Times New Roman"/>
                  </a:rPr>
                  <a:t>	 	    </a:t>
                </a:r>
                <a14:m>
                  <m:oMath xmlns:m="http://schemas.openxmlformats.org/officeDocument/2006/math">
                    <m:r>
                      <a:rPr lang="en-US" sz="4000" i="1" spc="-17" smtClean="0">
                        <a:solidFill>
                          <a:srgbClr val="EBE2D5"/>
                        </a:solidFill>
                        <a:latin typeface="Cambria Math" panose="02040503050406030204" pitchFamily="18" charset="0"/>
                      </a:rPr>
                      <m:t>𝑣</m:t>
                    </m:r>
                  </m:oMath>
                </a14:m>
                <a:r>
                  <a:rPr lang="vi-VN" sz="4000" spc="-22" dirty="0">
                    <a:solidFill>
                      <a:srgbClr val="EBE2D5"/>
                    </a:solidFill>
                    <a:latin typeface="Times New Roman"/>
                  </a:rPr>
                  <a:t> là vận tốc truyền sóng (m/s)</a:t>
                </a:r>
              </a:p>
              <a:p>
                <a:pPr algn="just">
                  <a:lnSpc>
                    <a:spcPct val="150000"/>
                  </a:lnSpc>
                </a:pPr>
                <a:r>
                  <a:rPr lang="vi-VN" sz="4000" spc="-22" dirty="0">
                    <a:solidFill>
                      <a:srgbClr val="EBE2D5"/>
                    </a:solidFill>
                    <a:latin typeface="Times New Roman"/>
                  </a:rPr>
                  <a:t>		    </a:t>
                </a:r>
                <a:r>
                  <a:rPr lang="en-US" sz="4000" spc="-22" dirty="0">
                    <a:solidFill>
                      <a:srgbClr val="EBE2D5"/>
                    </a:solidFill>
                    <a:latin typeface="Times New Roman"/>
                  </a:rPr>
                  <a:t>T</a:t>
                </a:r>
                <a:r>
                  <a:rPr lang="vi-VN" sz="4000" spc="-22" dirty="0">
                    <a:solidFill>
                      <a:srgbClr val="EBE2D5"/>
                    </a:solidFill>
                    <a:latin typeface="Times New Roman"/>
                  </a:rPr>
                  <a:t> là chu kì sóng (s)</a:t>
                </a:r>
                <a:endParaRPr lang="en-US" sz="4000" spc="-22" dirty="0">
                  <a:solidFill>
                    <a:srgbClr val="EBE2D5"/>
                  </a:solidFill>
                  <a:latin typeface="Times New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1572714" y="2505576"/>
                <a:ext cx="13156310" cy="5014771"/>
              </a:xfrm>
              <a:prstGeom prst="rect">
                <a:avLst/>
              </a:prstGeom>
              <a:blipFill>
                <a:blip r:embed="rId17"/>
                <a:stretch>
                  <a:fillRect b="-425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6937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244B"/>
        </a:solidFill>
        <a:effectLst/>
      </p:bgPr>
    </p:bg>
    <p:spTree>
      <p:nvGrpSpPr>
        <p:cNvPr id="1" name=""/>
        <p:cNvGrpSpPr/>
        <p:nvPr/>
      </p:nvGrpSpPr>
      <p:grpSpPr>
        <a:xfrm>
          <a:off x="0" y="0"/>
          <a:ext cx="0" cy="0"/>
          <a:chOff x="0" y="0"/>
          <a:chExt cx="0" cy="0"/>
        </a:xfrm>
      </p:grpSpPr>
      <p:sp>
        <p:nvSpPr>
          <p:cNvPr id="2" name="Freeform 2"/>
          <p:cNvSpPr/>
          <p:nvPr/>
        </p:nvSpPr>
        <p:spPr>
          <a:xfrm rot="-10074273">
            <a:off x="-2057991" y="-1605058"/>
            <a:ext cx="8701899" cy="7705136"/>
          </a:xfrm>
          <a:custGeom>
            <a:avLst/>
            <a:gdLst/>
            <a:ahLst/>
            <a:cxnLst/>
            <a:rect l="l" t="t" r="r" b="b"/>
            <a:pathLst>
              <a:path w="8701899" h="7705136">
                <a:moveTo>
                  <a:pt x="0" y="0"/>
                </a:moveTo>
                <a:lnTo>
                  <a:pt x="8701900" y="0"/>
                </a:lnTo>
                <a:lnTo>
                  <a:pt x="8701900"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3" name="Freeform 3"/>
          <p:cNvSpPr/>
          <p:nvPr/>
        </p:nvSpPr>
        <p:spPr>
          <a:xfrm flipH="1" flipV="1">
            <a:off x="-2181494" y="-6039076"/>
            <a:ext cx="10991119" cy="8229600"/>
          </a:xfrm>
          <a:custGeom>
            <a:avLst/>
            <a:gdLst/>
            <a:ahLst/>
            <a:cxnLst/>
            <a:rect l="l" t="t" r="r" b="b"/>
            <a:pathLst>
              <a:path w="10991119" h="8229600">
                <a:moveTo>
                  <a:pt x="10991119" y="8229600"/>
                </a:moveTo>
                <a:lnTo>
                  <a:pt x="0" y="8229600"/>
                </a:lnTo>
                <a:lnTo>
                  <a:pt x="0" y="0"/>
                </a:lnTo>
                <a:lnTo>
                  <a:pt x="10991119" y="0"/>
                </a:lnTo>
                <a:lnTo>
                  <a:pt x="10991119" y="8229600"/>
                </a:lnTo>
                <a:close/>
              </a:path>
            </a:pathLst>
          </a:custGeom>
          <a:blipFill>
            <a:blip r:embed="rId6">
              <a:alphaModFix amt="58000"/>
            </a:blip>
            <a:stretch>
              <a:fillRect/>
            </a:stretch>
          </a:blipFill>
        </p:spPr>
      </p:sp>
      <p:pic>
        <p:nvPicPr>
          <p:cNvPr id="4" name="Picture 4"/>
          <p:cNvPicPr>
            <a:picLocks noChangeAspect="1"/>
          </p:cNvPicPr>
          <p:nvPr/>
        </p:nvPicPr>
        <p:blipFill>
          <a:blip r:embed="rId7"/>
          <a:srcRect/>
          <a:stretch>
            <a:fillRect/>
          </a:stretch>
        </p:blipFill>
        <p:spPr>
          <a:xfrm>
            <a:off x="-127014" y="0"/>
            <a:ext cx="2235228" cy="2190524"/>
          </a:xfrm>
          <a:prstGeom prst="rect">
            <a:avLst/>
          </a:prstGeom>
        </p:spPr>
      </p:pic>
      <p:pic>
        <p:nvPicPr>
          <p:cNvPr id="5" name="Picture 5"/>
          <p:cNvPicPr>
            <a:picLocks noChangeAspect="1"/>
          </p:cNvPicPr>
          <p:nvPr/>
        </p:nvPicPr>
        <p:blipFill>
          <a:blip r:embed="rId8"/>
          <a:srcRect/>
          <a:stretch>
            <a:fillRect/>
          </a:stretch>
        </p:blipFill>
        <p:spPr>
          <a:xfrm rot="1296740">
            <a:off x="-1884174" y="7631703"/>
            <a:ext cx="4598612" cy="4023786"/>
          </a:xfrm>
          <a:prstGeom prst="rect">
            <a:avLst/>
          </a:prstGeom>
        </p:spPr>
      </p:pic>
      <p:sp>
        <p:nvSpPr>
          <p:cNvPr id="6" name="Freeform 6"/>
          <p:cNvSpPr/>
          <p:nvPr/>
        </p:nvSpPr>
        <p:spPr>
          <a:xfrm>
            <a:off x="10999046" y="-3766563"/>
            <a:ext cx="9015658" cy="6750474"/>
          </a:xfrm>
          <a:custGeom>
            <a:avLst/>
            <a:gdLst/>
            <a:ahLst/>
            <a:cxnLst/>
            <a:rect l="l" t="t" r="r" b="b"/>
            <a:pathLst>
              <a:path w="9015658" h="6750474">
                <a:moveTo>
                  <a:pt x="0" y="0"/>
                </a:moveTo>
                <a:lnTo>
                  <a:pt x="9015658" y="0"/>
                </a:lnTo>
                <a:lnTo>
                  <a:pt x="9015658" y="6750474"/>
                </a:lnTo>
                <a:lnTo>
                  <a:pt x="0" y="6750474"/>
                </a:lnTo>
                <a:lnTo>
                  <a:pt x="0" y="0"/>
                </a:lnTo>
                <a:close/>
              </a:path>
            </a:pathLst>
          </a:custGeom>
          <a:blipFill>
            <a:blip r:embed="rId6">
              <a:alphaModFix amt="58000"/>
            </a:blip>
            <a:stretch>
              <a:fillRect/>
            </a:stretch>
          </a:blipFill>
        </p:spPr>
      </p:sp>
      <p:pic>
        <p:nvPicPr>
          <p:cNvPr id="7" name="Picture 7"/>
          <p:cNvPicPr>
            <a:picLocks noChangeAspect="1"/>
          </p:cNvPicPr>
          <p:nvPr/>
        </p:nvPicPr>
        <p:blipFill>
          <a:blip r:embed="rId9"/>
          <a:srcRect/>
          <a:stretch>
            <a:fillRect/>
          </a:stretch>
        </p:blipFill>
        <p:spPr>
          <a:xfrm>
            <a:off x="14832710" y="-1397890"/>
            <a:ext cx="4853180" cy="4853180"/>
          </a:xfrm>
          <a:prstGeom prst="rect">
            <a:avLst/>
          </a:prstGeom>
        </p:spPr>
      </p:pic>
      <p:sp>
        <p:nvSpPr>
          <p:cNvPr id="8" name="Freeform 8"/>
          <p:cNvSpPr/>
          <p:nvPr/>
        </p:nvSpPr>
        <p:spPr>
          <a:xfrm rot="-434766">
            <a:off x="10861623" y="5031727"/>
            <a:ext cx="8701899" cy="7705136"/>
          </a:xfrm>
          <a:custGeom>
            <a:avLst/>
            <a:gdLst/>
            <a:ahLst/>
            <a:cxnLst/>
            <a:rect l="l" t="t" r="r" b="b"/>
            <a:pathLst>
              <a:path w="8701899" h="7705136">
                <a:moveTo>
                  <a:pt x="0" y="0"/>
                </a:moveTo>
                <a:lnTo>
                  <a:pt x="8701899" y="0"/>
                </a:lnTo>
                <a:lnTo>
                  <a:pt x="8701899"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9" name="Freeform 9"/>
          <p:cNvSpPr/>
          <p:nvPr/>
        </p:nvSpPr>
        <p:spPr>
          <a:xfrm>
            <a:off x="990600" y="576686"/>
            <a:ext cx="11631694" cy="1282662"/>
          </a:xfrm>
          <a:custGeom>
            <a:avLst/>
            <a:gdLst/>
            <a:ahLst/>
            <a:cxnLst/>
            <a:rect l="l" t="t" r="r" b="b"/>
            <a:pathLst>
              <a:path w="13183981" h="4506524">
                <a:moveTo>
                  <a:pt x="0" y="0"/>
                </a:moveTo>
                <a:lnTo>
                  <a:pt x="13183981" y="0"/>
                </a:lnTo>
                <a:lnTo>
                  <a:pt x="13183981" y="4506525"/>
                </a:lnTo>
                <a:lnTo>
                  <a:pt x="0" y="4506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951653">
            <a:off x="14606764" y="6540016"/>
            <a:ext cx="2224602" cy="2312913"/>
          </a:xfrm>
          <a:custGeom>
            <a:avLst/>
            <a:gdLst/>
            <a:ahLst/>
            <a:cxnLst/>
            <a:rect l="l" t="t" r="r" b="b"/>
            <a:pathLst>
              <a:path w="2224602" h="2312913">
                <a:moveTo>
                  <a:pt x="0" y="0"/>
                </a:moveTo>
                <a:lnTo>
                  <a:pt x="2224601" y="0"/>
                </a:lnTo>
                <a:lnTo>
                  <a:pt x="2224601" y="2312913"/>
                </a:lnTo>
                <a:lnTo>
                  <a:pt x="0" y="2312913"/>
                </a:lnTo>
                <a:lnTo>
                  <a:pt x="0" y="0"/>
                </a:lnTo>
                <a:close/>
              </a:path>
            </a:pathLst>
          </a:custGeom>
        </p:spPr>
      </p:sp>
      <p:sp>
        <p:nvSpPr>
          <p:cNvPr id="11" name="TextBox 11"/>
          <p:cNvSpPr txBox="1"/>
          <p:nvPr/>
        </p:nvSpPr>
        <p:spPr>
          <a:xfrm>
            <a:off x="1142999" y="448931"/>
            <a:ext cx="8784239" cy="1423467"/>
          </a:xfrm>
          <a:prstGeom prst="rect">
            <a:avLst/>
          </a:prstGeom>
        </p:spPr>
        <p:txBody>
          <a:bodyPr wrap="square" lIns="0" tIns="0" rIns="0" bIns="0" rtlCol="0" anchor="t">
            <a:spAutoFit/>
          </a:bodyPr>
          <a:lstStyle/>
          <a:p>
            <a:pPr algn="ctr">
              <a:lnSpc>
                <a:spcPts val="11109"/>
              </a:lnSpc>
              <a:spcBef>
                <a:spcPct val="0"/>
              </a:spcBef>
            </a:pPr>
            <a:r>
              <a:rPr lang="en-US" sz="5500" b="1" dirty="0">
                <a:solidFill>
                  <a:srgbClr val="202F5A"/>
                </a:solidFill>
                <a:latin typeface="Times New Roman Semi-Bold"/>
              </a:rPr>
              <a:t>I. </a:t>
            </a:r>
            <a:r>
              <a:rPr lang="en-US" sz="5500" b="1" dirty="0" err="1">
                <a:solidFill>
                  <a:srgbClr val="202F5A"/>
                </a:solidFill>
                <a:latin typeface="Times New Roman Semi-Bold"/>
              </a:rPr>
              <a:t>Kiến</a:t>
            </a:r>
            <a:r>
              <a:rPr lang="en-US" sz="5500" b="1" dirty="0">
                <a:solidFill>
                  <a:srgbClr val="202F5A"/>
                </a:solidFill>
                <a:latin typeface="Times New Roman Semi-Bold"/>
              </a:rPr>
              <a:t> </a:t>
            </a:r>
            <a:r>
              <a:rPr lang="en-US" sz="5500" b="1" dirty="0" err="1">
                <a:solidFill>
                  <a:srgbClr val="202F5A"/>
                </a:solidFill>
                <a:latin typeface="Times New Roman Semi-Bold"/>
              </a:rPr>
              <a:t>thức</a:t>
            </a:r>
            <a:r>
              <a:rPr lang="en-US" sz="5500" b="1" dirty="0">
                <a:solidFill>
                  <a:srgbClr val="202F5A"/>
                </a:solidFill>
                <a:latin typeface="Times New Roman Semi-Bold"/>
              </a:rPr>
              <a:t> </a:t>
            </a:r>
            <a:r>
              <a:rPr lang="en-US" sz="5500" b="1" dirty="0" err="1">
                <a:solidFill>
                  <a:srgbClr val="202F5A"/>
                </a:solidFill>
                <a:latin typeface="Times New Roman Semi-Bold"/>
              </a:rPr>
              <a:t>cần</a:t>
            </a:r>
            <a:r>
              <a:rPr lang="en-US" sz="5500" b="1" dirty="0">
                <a:solidFill>
                  <a:srgbClr val="202F5A"/>
                </a:solidFill>
                <a:latin typeface="Times New Roman Semi-Bold"/>
              </a:rPr>
              <a:t> </a:t>
            </a:r>
            <a:r>
              <a:rPr lang="en-US" sz="5500" b="1" dirty="0" err="1">
                <a:solidFill>
                  <a:srgbClr val="202F5A"/>
                </a:solidFill>
                <a:latin typeface="Times New Roman Semi-Bold"/>
              </a:rPr>
              <a:t>nhớ</a:t>
            </a:r>
            <a:r>
              <a:rPr lang="en-US" sz="5500" b="1" dirty="0">
                <a:solidFill>
                  <a:srgbClr val="202F5A"/>
                </a:solidFill>
                <a:latin typeface="Times New Roman Semi-Bold"/>
              </a:rPr>
              <a:t> </a:t>
            </a:r>
          </a:p>
        </p:txBody>
      </p:sp>
      <p:sp>
        <p:nvSpPr>
          <p:cNvPr id="12" name="Freeform 12"/>
          <p:cNvSpPr/>
          <p:nvPr/>
        </p:nvSpPr>
        <p:spPr>
          <a:xfrm rot="-381280" flipH="1">
            <a:off x="16388786" y="8465051"/>
            <a:ext cx="1789324" cy="2085018"/>
          </a:xfrm>
          <a:custGeom>
            <a:avLst/>
            <a:gdLst/>
            <a:ahLst/>
            <a:cxnLst/>
            <a:rect l="l" t="t" r="r" b="b"/>
            <a:pathLst>
              <a:path w="1789324" h="2085018">
                <a:moveTo>
                  <a:pt x="1789324" y="0"/>
                </a:moveTo>
                <a:lnTo>
                  <a:pt x="0" y="0"/>
                </a:lnTo>
                <a:lnTo>
                  <a:pt x="0" y="2085017"/>
                </a:lnTo>
                <a:lnTo>
                  <a:pt x="1789324" y="2085017"/>
                </a:lnTo>
                <a:lnTo>
                  <a:pt x="178932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700425">
            <a:off x="11963191" y="16770"/>
            <a:ext cx="1523409" cy="1528969"/>
          </a:xfrm>
          <a:custGeom>
            <a:avLst/>
            <a:gdLst/>
            <a:ahLst/>
            <a:cxnLst/>
            <a:rect l="l" t="t" r="r" b="b"/>
            <a:pathLst>
              <a:path w="1523409" h="1528969">
                <a:moveTo>
                  <a:pt x="0" y="0"/>
                </a:moveTo>
                <a:lnTo>
                  <a:pt x="1523409" y="0"/>
                </a:lnTo>
                <a:lnTo>
                  <a:pt x="1523409" y="1528969"/>
                </a:lnTo>
                <a:lnTo>
                  <a:pt x="0" y="1528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4" name="Picture 14"/>
          <p:cNvPicPr>
            <a:picLocks noChangeAspect="1"/>
          </p:cNvPicPr>
          <p:nvPr/>
        </p:nvPicPr>
        <p:blipFill>
          <a:blip r:embed="rId16"/>
          <a:srcRect/>
          <a:stretch>
            <a:fillRect/>
          </a:stretch>
        </p:blipFill>
        <p:spPr>
          <a:xfrm>
            <a:off x="8309244" y="9292998"/>
            <a:ext cx="1669512" cy="350598"/>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676400" y="2318279"/>
                <a:ext cx="13156310" cy="5955220"/>
              </a:xfrm>
              <a:prstGeom prst="rect">
                <a:avLst/>
              </a:prstGeom>
            </p:spPr>
            <p:txBody>
              <a:bodyPr wrap="square">
                <a:spAutoFit/>
              </a:bodyPr>
              <a:lstStyle/>
              <a:p>
                <a:pPr lvl="1" algn="just">
                  <a:lnSpc>
                    <a:spcPct val="150000"/>
                  </a:lnSpc>
                </a:pPr>
                <a:r>
                  <a:rPr lang="en-US" sz="4000" b="1" spc="-22" dirty="0">
                    <a:solidFill>
                      <a:srgbClr val="EBE2D5"/>
                    </a:solidFill>
                    <a:latin typeface="Times New Roman"/>
                  </a:rPr>
                  <a:t>2</a:t>
                </a:r>
                <a:r>
                  <a:rPr lang="en-US" sz="4000" spc="-22" dirty="0">
                    <a:solidFill>
                      <a:srgbClr val="EBE2D5"/>
                    </a:solidFill>
                    <a:latin typeface="Times New Roman"/>
                  </a:rPr>
                  <a:t>. </a:t>
                </a:r>
                <a:r>
                  <a:rPr lang="en-US" sz="4000" spc="-22" dirty="0" err="1">
                    <a:solidFill>
                      <a:srgbClr val="EBE2D5"/>
                    </a:solidFill>
                    <a:latin typeface="Times New Roman"/>
                  </a:rPr>
                  <a:t>Giao</a:t>
                </a:r>
                <a:r>
                  <a:rPr lang="en-US" sz="4000" spc="-22" dirty="0">
                    <a:solidFill>
                      <a:srgbClr val="EBE2D5"/>
                    </a:solidFill>
                    <a:latin typeface="Times New Roman"/>
                  </a:rPr>
                  <a:t> </a:t>
                </a:r>
                <a:r>
                  <a:rPr lang="en-US" sz="4000" spc="-22" dirty="0" err="1">
                    <a:solidFill>
                      <a:srgbClr val="EBE2D5"/>
                    </a:solidFill>
                    <a:latin typeface="Times New Roman"/>
                  </a:rPr>
                  <a:t>thoa</a:t>
                </a:r>
                <a:r>
                  <a:rPr lang="en-US" sz="4000" spc="-22" dirty="0">
                    <a:solidFill>
                      <a:srgbClr val="EBE2D5"/>
                    </a:solidFill>
                    <a:latin typeface="Times New Roman"/>
                  </a:rPr>
                  <a:t> </a:t>
                </a:r>
                <a:r>
                  <a:rPr lang="en-US" sz="4000" spc="-22" dirty="0" err="1">
                    <a:solidFill>
                      <a:srgbClr val="EBE2D5"/>
                    </a:solidFill>
                    <a:latin typeface="Times New Roman"/>
                  </a:rPr>
                  <a:t>ánh</a:t>
                </a:r>
                <a:r>
                  <a:rPr lang="en-US" sz="4000" spc="-22" dirty="0">
                    <a:solidFill>
                      <a:srgbClr val="EBE2D5"/>
                    </a:solidFill>
                    <a:latin typeface="Times New Roman"/>
                  </a:rPr>
                  <a:t> </a:t>
                </a:r>
                <a:r>
                  <a:rPr lang="en-US" sz="4000" spc="-22" dirty="0" err="1">
                    <a:solidFill>
                      <a:srgbClr val="EBE2D5"/>
                    </a:solidFill>
                    <a:latin typeface="Times New Roman"/>
                  </a:rPr>
                  <a:t>sáng</a:t>
                </a:r>
                <a:r>
                  <a:rPr lang="en-US" sz="4000" spc="-22" dirty="0">
                    <a:solidFill>
                      <a:srgbClr val="EBE2D5"/>
                    </a:solidFill>
                    <a:latin typeface="Times New Roman"/>
                  </a:rPr>
                  <a:t>: </a:t>
                </a:r>
                <a:r>
                  <a:rPr lang="en-US" sz="4000" dirty="0">
                    <a:solidFill>
                      <a:srgbClr val="EDECED"/>
                    </a:solidFill>
                    <a:latin typeface="Times New Roman" panose="02020603050405020304" pitchFamily="18" charset="0"/>
                    <a:cs typeface="Times New Roman" panose="02020603050405020304" pitchFamily="18" charset="0"/>
                  </a:rPr>
                  <a:t>i = </a:t>
                </a:r>
                <a14:m>
                  <m:oMath xmlns:m="http://schemas.openxmlformats.org/officeDocument/2006/math">
                    <m:f>
                      <m:fPr>
                        <m:ctrlPr>
                          <a:rPr lang="en-US" sz="4000" i="1">
                            <a:solidFill>
                              <a:srgbClr val="EDECED"/>
                            </a:solidFill>
                            <a:latin typeface="Cambria Math" panose="02040503050406030204" pitchFamily="18" charset="0"/>
                          </a:rPr>
                        </m:ctrlPr>
                      </m:fPr>
                      <m:num>
                        <m:r>
                          <a:rPr lang="en-US" sz="4000" i="1" spc="-17">
                            <a:solidFill>
                              <a:srgbClr val="EBE2D5"/>
                            </a:solidFill>
                            <a:latin typeface="Cambria Math" panose="02040503050406030204" pitchFamily="18" charset="0"/>
                          </a:rPr>
                          <m:t>𝜆</m:t>
                        </m:r>
                        <m:r>
                          <a:rPr lang="en-US" sz="4000" i="1" spc="-17">
                            <a:solidFill>
                              <a:srgbClr val="EBE2D5"/>
                            </a:solidFill>
                            <a:latin typeface="Cambria Math" panose="02040503050406030204" pitchFamily="18" charset="0"/>
                          </a:rPr>
                          <m:t>.</m:t>
                        </m:r>
                        <m:r>
                          <a:rPr lang="en-US" sz="4000" i="1" spc="-17">
                            <a:solidFill>
                              <a:srgbClr val="EBE2D5"/>
                            </a:solidFill>
                            <a:latin typeface="Cambria Math" panose="02040503050406030204" pitchFamily="18" charset="0"/>
                          </a:rPr>
                          <m:t>𝐷</m:t>
                        </m:r>
                      </m:num>
                      <m:den>
                        <m:r>
                          <a:rPr lang="en-US" sz="4000" i="1">
                            <a:solidFill>
                              <a:srgbClr val="EDECED"/>
                            </a:solidFill>
                            <a:latin typeface="Cambria Math" panose="02040503050406030204" pitchFamily="18" charset="0"/>
                          </a:rPr>
                          <m:t>𝑎</m:t>
                        </m:r>
                      </m:den>
                    </m:f>
                  </m:oMath>
                </a14:m>
                <a:endParaRPr lang="en-US" sz="4000" spc="-22" dirty="0">
                  <a:solidFill>
                    <a:srgbClr val="EBE2D5"/>
                  </a:solidFill>
                  <a:latin typeface="Times New Roman"/>
                </a:endParaRPr>
              </a:p>
              <a:p>
                <a:pPr algn="just">
                  <a:lnSpc>
                    <a:spcPct val="150000"/>
                  </a:lnSpc>
                </a:pPr>
                <a:r>
                  <a:rPr lang="en-US" sz="4000" spc="-22" dirty="0">
                    <a:solidFill>
                      <a:srgbClr val="EBE2D5"/>
                    </a:solidFill>
                    <a:latin typeface="Times New Roman"/>
                  </a:rPr>
                  <a:t>    </a:t>
                </a:r>
                <a:r>
                  <a:rPr lang="vi-VN" sz="4000" spc="-22" dirty="0">
                    <a:solidFill>
                      <a:srgbClr val="EBE2D5"/>
                    </a:solidFill>
                    <a:latin typeface="Times New Roman"/>
                  </a:rPr>
                  <a:t>Trong đó: i là khoảng vân (m)</a:t>
                </a:r>
              </a:p>
              <a:p>
                <a:pPr algn="just">
                  <a:lnSpc>
                    <a:spcPct val="150000"/>
                  </a:lnSpc>
                </a:pPr>
                <a:r>
                  <a:rPr lang="vi-VN" sz="4000" spc="-22" dirty="0">
                    <a:solidFill>
                      <a:srgbClr val="EBE2D5"/>
                    </a:solidFill>
                    <a:latin typeface="Times New Roman"/>
                  </a:rPr>
                  <a:t>                   a là khoảng cách hai khe (m) </a:t>
                </a:r>
              </a:p>
              <a:p>
                <a:pPr algn="just">
                  <a:lnSpc>
                    <a:spcPct val="150000"/>
                  </a:lnSpc>
                </a:pPr>
                <a:r>
                  <a:rPr lang="vi-VN" sz="4000" spc="-22" dirty="0">
                    <a:solidFill>
                      <a:srgbClr val="EBE2D5"/>
                    </a:solidFill>
                    <a:latin typeface="Times New Roman"/>
                  </a:rPr>
                  <a:t>		    </a:t>
                </a:r>
                <a14:m>
                  <m:oMath xmlns:m="http://schemas.openxmlformats.org/officeDocument/2006/math">
                    <m:r>
                      <a:rPr lang="en-US" sz="4000" i="1" spc="-17" smtClean="0">
                        <a:solidFill>
                          <a:srgbClr val="EBE2D5"/>
                        </a:solidFill>
                        <a:latin typeface="Cambria Math" panose="02040503050406030204" pitchFamily="18" charset="0"/>
                      </a:rPr>
                      <m:t>𝜆</m:t>
                    </m:r>
                  </m:oMath>
                </a14:m>
                <a:r>
                  <a:rPr lang="vi-VN" sz="4000" spc="-22" dirty="0">
                    <a:solidFill>
                      <a:srgbClr val="EBE2D5"/>
                    </a:solidFill>
                    <a:latin typeface="Times New Roman"/>
                  </a:rPr>
                  <a:t> là bước sóng (m)</a:t>
                </a:r>
              </a:p>
              <a:p>
                <a:pPr algn="just">
                  <a:lnSpc>
                    <a:spcPct val="150000"/>
                  </a:lnSpc>
                </a:pPr>
                <a:r>
                  <a:rPr lang="vi-VN" sz="4000" spc="-22" dirty="0">
                    <a:solidFill>
                      <a:srgbClr val="EBE2D5"/>
                    </a:solidFill>
                    <a:latin typeface="Times New Roman"/>
                  </a:rPr>
                  <a:t>		    D là khoảng cách từ 2 khe đến quan sát (m)</a:t>
                </a:r>
              </a:p>
              <a:p>
                <a:pPr algn="just">
                  <a:lnSpc>
                    <a:spcPct val="150000"/>
                  </a:lnSpc>
                </a:pPr>
                <a:endParaRPr lang="en-US" sz="4000" spc="-22" dirty="0">
                  <a:solidFill>
                    <a:srgbClr val="EBE2D5"/>
                  </a:solidFill>
                  <a:latin typeface="Times New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1676400" y="2318279"/>
                <a:ext cx="13156310" cy="5955220"/>
              </a:xfrm>
              <a:prstGeom prst="rect">
                <a:avLst/>
              </a:prstGeom>
              <a:blipFill>
                <a:blip r:embed="rId17"/>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211DA92-5700-D7CB-6BB4-B0D50CBFB332}"/>
              </a:ext>
            </a:extLst>
          </p:cNvPr>
          <p:cNvPicPr>
            <a:picLocks noChangeAspect="1"/>
          </p:cNvPicPr>
          <p:nvPr/>
        </p:nvPicPr>
        <p:blipFill>
          <a:blip r:embed="rId18"/>
          <a:stretch>
            <a:fillRect/>
          </a:stretch>
        </p:blipFill>
        <p:spPr>
          <a:xfrm>
            <a:off x="11481482" y="2649350"/>
            <a:ext cx="4939356" cy="3401234"/>
          </a:xfrm>
          <a:prstGeom prst="rect">
            <a:avLst/>
          </a:prstGeom>
        </p:spPr>
      </p:pic>
    </p:spTree>
    <p:custDataLst>
      <p:tags r:id="rId1"/>
    </p:custDataLst>
    <p:extLst>
      <p:ext uri="{BB962C8B-B14F-4D97-AF65-F5344CB8AC3E}">
        <p14:creationId xmlns:p14="http://schemas.microsoft.com/office/powerpoint/2010/main" val="57802451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244B"/>
        </a:solidFill>
        <a:effectLst/>
      </p:bgPr>
    </p:bg>
    <p:spTree>
      <p:nvGrpSpPr>
        <p:cNvPr id="1" name=""/>
        <p:cNvGrpSpPr/>
        <p:nvPr/>
      </p:nvGrpSpPr>
      <p:grpSpPr>
        <a:xfrm>
          <a:off x="0" y="0"/>
          <a:ext cx="0" cy="0"/>
          <a:chOff x="0" y="0"/>
          <a:chExt cx="0" cy="0"/>
        </a:xfrm>
      </p:grpSpPr>
      <p:sp>
        <p:nvSpPr>
          <p:cNvPr id="2" name="Freeform 2"/>
          <p:cNvSpPr/>
          <p:nvPr/>
        </p:nvSpPr>
        <p:spPr>
          <a:xfrm rot="-10074273">
            <a:off x="-2057991" y="-1605058"/>
            <a:ext cx="8701899" cy="7705136"/>
          </a:xfrm>
          <a:custGeom>
            <a:avLst/>
            <a:gdLst/>
            <a:ahLst/>
            <a:cxnLst/>
            <a:rect l="l" t="t" r="r" b="b"/>
            <a:pathLst>
              <a:path w="8701899" h="7705136">
                <a:moveTo>
                  <a:pt x="0" y="0"/>
                </a:moveTo>
                <a:lnTo>
                  <a:pt x="8701900" y="0"/>
                </a:lnTo>
                <a:lnTo>
                  <a:pt x="8701900"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3" name="Freeform 3"/>
          <p:cNvSpPr/>
          <p:nvPr/>
        </p:nvSpPr>
        <p:spPr>
          <a:xfrm flipH="1" flipV="1">
            <a:off x="-2181494" y="-6039076"/>
            <a:ext cx="10991119" cy="8229600"/>
          </a:xfrm>
          <a:custGeom>
            <a:avLst/>
            <a:gdLst/>
            <a:ahLst/>
            <a:cxnLst/>
            <a:rect l="l" t="t" r="r" b="b"/>
            <a:pathLst>
              <a:path w="10991119" h="8229600">
                <a:moveTo>
                  <a:pt x="10991119" y="8229600"/>
                </a:moveTo>
                <a:lnTo>
                  <a:pt x="0" y="8229600"/>
                </a:lnTo>
                <a:lnTo>
                  <a:pt x="0" y="0"/>
                </a:lnTo>
                <a:lnTo>
                  <a:pt x="10991119" y="0"/>
                </a:lnTo>
                <a:lnTo>
                  <a:pt x="10991119" y="8229600"/>
                </a:lnTo>
                <a:close/>
              </a:path>
            </a:pathLst>
          </a:custGeom>
          <a:blipFill>
            <a:blip r:embed="rId6">
              <a:alphaModFix amt="58000"/>
            </a:blip>
            <a:stretch>
              <a:fillRect/>
            </a:stretch>
          </a:blipFill>
        </p:spPr>
      </p:sp>
      <p:pic>
        <p:nvPicPr>
          <p:cNvPr id="4" name="Picture 4"/>
          <p:cNvPicPr>
            <a:picLocks noChangeAspect="1"/>
          </p:cNvPicPr>
          <p:nvPr/>
        </p:nvPicPr>
        <p:blipFill>
          <a:blip r:embed="rId7"/>
          <a:srcRect/>
          <a:stretch>
            <a:fillRect/>
          </a:stretch>
        </p:blipFill>
        <p:spPr>
          <a:xfrm>
            <a:off x="-127014" y="0"/>
            <a:ext cx="2235228" cy="2190524"/>
          </a:xfrm>
          <a:prstGeom prst="rect">
            <a:avLst/>
          </a:prstGeom>
        </p:spPr>
      </p:pic>
      <p:pic>
        <p:nvPicPr>
          <p:cNvPr id="5" name="Picture 5"/>
          <p:cNvPicPr>
            <a:picLocks noChangeAspect="1"/>
          </p:cNvPicPr>
          <p:nvPr/>
        </p:nvPicPr>
        <p:blipFill>
          <a:blip r:embed="rId8"/>
          <a:srcRect/>
          <a:stretch>
            <a:fillRect/>
          </a:stretch>
        </p:blipFill>
        <p:spPr>
          <a:xfrm rot="1296740">
            <a:off x="-1884174" y="7631703"/>
            <a:ext cx="4598612" cy="4023786"/>
          </a:xfrm>
          <a:prstGeom prst="rect">
            <a:avLst/>
          </a:prstGeom>
        </p:spPr>
      </p:pic>
      <p:sp>
        <p:nvSpPr>
          <p:cNvPr id="6" name="Freeform 6"/>
          <p:cNvSpPr/>
          <p:nvPr/>
        </p:nvSpPr>
        <p:spPr>
          <a:xfrm>
            <a:off x="10999046" y="-3766563"/>
            <a:ext cx="9015658" cy="6750474"/>
          </a:xfrm>
          <a:custGeom>
            <a:avLst/>
            <a:gdLst/>
            <a:ahLst/>
            <a:cxnLst/>
            <a:rect l="l" t="t" r="r" b="b"/>
            <a:pathLst>
              <a:path w="9015658" h="6750474">
                <a:moveTo>
                  <a:pt x="0" y="0"/>
                </a:moveTo>
                <a:lnTo>
                  <a:pt x="9015658" y="0"/>
                </a:lnTo>
                <a:lnTo>
                  <a:pt x="9015658" y="6750474"/>
                </a:lnTo>
                <a:lnTo>
                  <a:pt x="0" y="6750474"/>
                </a:lnTo>
                <a:lnTo>
                  <a:pt x="0" y="0"/>
                </a:lnTo>
                <a:close/>
              </a:path>
            </a:pathLst>
          </a:custGeom>
          <a:blipFill>
            <a:blip r:embed="rId6">
              <a:alphaModFix amt="58000"/>
            </a:blip>
            <a:stretch>
              <a:fillRect/>
            </a:stretch>
          </a:blipFill>
        </p:spPr>
      </p:sp>
      <p:pic>
        <p:nvPicPr>
          <p:cNvPr id="7" name="Picture 7"/>
          <p:cNvPicPr>
            <a:picLocks noChangeAspect="1"/>
          </p:cNvPicPr>
          <p:nvPr/>
        </p:nvPicPr>
        <p:blipFill>
          <a:blip r:embed="rId9"/>
          <a:srcRect/>
          <a:stretch>
            <a:fillRect/>
          </a:stretch>
        </p:blipFill>
        <p:spPr>
          <a:xfrm>
            <a:off x="14832710" y="-1397890"/>
            <a:ext cx="4853180" cy="4853180"/>
          </a:xfrm>
          <a:prstGeom prst="rect">
            <a:avLst/>
          </a:prstGeom>
        </p:spPr>
      </p:pic>
      <p:sp>
        <p:nvSpPr>
          <p:cNvPr id="8" name="Freeform 8"/>
          <p:cNvSpPr/>
          <p:nvPr/>
        </p:nvSpPr>
        <p:spPr>
          <a:xfrm rot="-434766">
            <a:off x="10861623" y="5031727"/>
            <a:ext cx="8701899" cy="7705136"/>
          </a:xfrm>
          <a:custGeom>
            <a:avLst/>
            <a:gdLst/>
            <a:ahLst/>
            <a:cxnLst/>
            <a:rect l="l" t="t" r="r" b="b"/>
            <a:pathLst>
              <a:path w="8701899" h="7705136">
                <a:moveTo>
                  <a:pt x="0" y="0"/>
                </a:moveTo>
                <a:lnTo>
                  <a:pt x="8701899" y="0"/>
                </a:lnTo>
                <a:lnTo>
                  <a:pt x="8701899" y="7705136"/>
                </a:lnTo>
                <a:lnTo>
                  <a:pt x="0" y="7705136"/>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9" name="Freeform 9"/>
          <p:cNvSpPr/>
          <p:nvPr/>
        </p:nvSpPr>
        <p:spPr>
          <a:xfrm>
            <a:off x="990600" y="576686"/>
            <a:ext cx="11631694" cy="1282662"/>
          </a:xfrm>
          <a:custGeom>
            <a:avLst/>
            <a:gdLst/>
            <a:ahLst/>
            <a:cxnLst/>
            <a:rect l="l" t="t" r="r" b="b"/>
            <a:pathLst>
              <a:path w="13183981" h="4506524">
                <a:moveTo>
                  <a:pt x="0" y="0"/>
                </a:moveTo>
                <a:lnTo>
                  <a:pt x="13183981" y="0"/>
                </a:lnTo>
                <a:lnTo>
                  <a:pt x="13183981" y="4506525"/>
                </a:lnTo>
                <a:lnTo>
                  <a:pt x="0" y="4506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951653">
            <a:off x="14606764" y="6540016"/>
            <a:ext cx="2224602" cy="2312913"/>
          </a:xfrm>
          <a:custGeom>
            <a:avLst/>
            <a:gdLst/>
            <a:ahLst/>
            <a:cxnLst/>
            <a:rect l="l" t="t" r="r" b="b"/>
            <a:pathLst>
              <a:path w="2224602" h="2312913">
                <a:moveTo>
                  <a:pt x="0" y="0"/>
                </a:moveTo>
                <a:lnTo>
                  <a:pt x="2224601" y="0"/>
                </a:lnTo>
                <a:lnTo>
                  <a:pt x="2224601" y="2312913"/>
                </a:lnTo>
                <a:lnTo>
                  <a:pt x="0" y="2312913"/>
                </a:lnTo>
                <a:lnTo>
                  <a:pt x="0" y="0"/>
                </a:lnTo>
                <a:close/>
              </a:path>
            </a:pathLst>
          </a:custGeom>
        </p:spPr>
      </p:sp>
      <p:sp>
        <p:nvSpPr>
          <p:cNvPr id="11" name="TextBox 11"/>
          <p:cNvSpPr txBox="1"/>
          <p:nvPr/>
        </p:nvSpPr>
        <p:spPr>
          <a:xfrm>
            <a:off x="1142999" y="448931"/>
            <a:ext cx="8784239" cy="1423467"/>
          </a:xfrm>
          <a:prstGeom prst="rect">
            <a:avLst/>
          </a:prstGeom>
        </p:spPr>
        <p:txBody>
          <a:bodyPr wrap="square" lIns="0" tIns="0" rIns="0" bIns="0" rtlCol="0" anchor="t">
            <a:spAutoFit/>
          </a:bodyPr>
          <a:lstStyle/>
          <a:p>
            <a:pPr algn="ctr">
              <a:lnSpc>
                <a:spcPts val="11109"/>
              </a:lnSpc>
              <a:spcBef>
                <a:spcPct val="0"/>
              </a:spcBef>
            </a:pPr>
            <a:r>
              <a:rPr lang="en-US" sz="5500" b="1" dirty="0">
                <a:solidFill>
                  <a:srgbClr val="202F5A"/>
                </a:solidFill>
                <a:latin typeface="Times New Roman Semi-Bold"/>
              </a:rPr>
              <a:t>I. </a:t>
            </a:r>
            <a:r>
              <a:rPr lang="en-US" sz="5500" b="1" dirty="0" err="1">
                <a:solidFill>
                  <a:srgbClr val="202F5A"/>
                </a:solidFill>
                <a:latin typeface="Times New Roman Semi-Bold"/>
              </a:rPr>
              <a:t>Kiến</a:t>
            </a:r>
            <a:r>
              <a:rPr lang="en-US" sz="5500" b="1" dirty="0">
                <a:solidFill>
                  <a:srgbClr val="202F5A"/>
                </a:solidFill>
                <a:latin typeface="Times New Roman Semi-Bold"/>
              </a:rPr>
              <a:t> </a:t>
            </a:r>
            <a:r>
              <a:rPr lang="en-US" sz="5500" b="1" dirty="0" err="1">
                <a:solidFill>
                  <a:srgbClr val="202F5A"/>
                </a:solidFill>
                <a:latin typeface="Times New Roman Semi-Bold"/>
              </a:rPr>
              <a:t>thức</a:t>
            </a:r>
            <a:r>
              <a:rPr lang="en-US" sz="5500" b="1" dirty="0">
                <a:solidFill>
                  <a:srgbClr val="202F5A"/>
                </a:solidFill>
                <a:latin typeface="Times New Roman Semi-Bold"/>
              </a:rPr>
              <a:t> </a:t>
            </a:r>
            <a:r>
              <a:rPr lang="en-US" sz="5500" b="1" dirty="0" err="1">
                <a:solidFill>
                  <a:srgbClr val="202F5A"/>
                </a:solidFill>
                <a:latin typeface="Times New Roman Semi-Bold"/>
              </a:rPr>
              <a:t>cần</a:t>
            </a:r>
            <a:r>
              <a:rPr lang="en-US" sz="5500" b="1" dirty="0">
                <a:solidFill>
                  <a:srgbClr val="202F5A"/>
                </a:solidFill>
                <a:latin typeface="Times New Roman Semi-Bold"/>
              </a:rPr>
              <a:t> </a:t>
            </a:r>
            <a:r>
              <a:rPr lang="en-US" sz="5500" b="1" dirty="0" err="1">
                <a:solidFill>
                  <a:srgbClr val="202F5A"/>
                </a:solidFill>
                <a:latin typeface="Times New Roman Semi-Bold"/>
              </a:rPr>
              <a:t>nhớ</a:t>
            </a:r>
            <a:r>
              <a:rPr lang="en-US" sz="5500" b="1" dirty="0">
                <a:solidFill>
                  <a:srgbClr val="202F5A"/>
                </a:solidFill>
                <a:latin typeface="Times New Roman Semi-Bold"/>
              </a:rPr>
              <a:t> </a:t>
            </a:r>
          </a:p>
        </p:txBody>
      </p:sp>
      <p:sp>
        <p:nvSpPr>
          <p:cNvPr id="12" name="Freeform 12"/>
          <p:cNvSpPr/>
          <p:nvPr/>
        </p:nvSpPr>
        <p:spPr>
          <a:xfrm rot="-381280" flipH="1">
            <a:off x="16388786" y="8465051"/>
            <a:ext cx="1789324" cy="2085018"/>
          </a:xfrm>
          <a:custGeom>
            <a:avLst/>
            <a:gdLst/>
            <a:ahLst/>
            <a:cxnLst/>
            <a:rect l="l" t="t" r="r" b="b"/>
            <a:pathLst>
              <a:path w="1789324" h="2085018">
                <a:moveTo>
                  <a:pt x="1789324" y="0"/>
                </a:moveTo>
                <a:lnTo>
                  <a:pt x="0" y="0"/>
                </a:lnTo>
                <a:lnTo>
                  <a:pt x="0" y="2085017"/>
                </a:lnTo>
                <a:lnTo>
                  <a:pt x="1789324" y="2085017"/>
                </a:lnTo>
                <a:lnTo>
                  <a:pt x="178932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700425">
            <a:off x="11963191" y="16770"/>
            <a:ext cx="1523409" cy="1528969"/>
          </a:xfrm>
          <a:custGeom>
            <a:avLst/>
            <a:gdLst/>
            <a:ahLst/>
            <a:cxnLst/>
            <a:rect l="l" t="t" r="r" b="b"/>
            <a:pathLst>
              <a:path w="1523409" h="1528969">
                <a:moveTo>
                  <a:pt x="0" y="0"/>
                </a:moveTo>
                <a:lnTo>
                  <a:pt x="1523409" y="0"/>
                </a:lnTo>
                <a:lnTo>
                  <a:pt x="1523409" y="1528969"/>
                </a:lnTo>
                <a:lnTo>
                  <a:pt x="0" y="1528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4" name="Picture 14"/>
          <p:cNvPicPr>
            <a:picLocks noChangeAspect="1"/>
          </p:cNvPicPr>
          <p:nvPr/>
        </p:nvPicPr>
        <p:blipFill>
          <a:blip r:embed="rId16"/>
          <a:srcRect/>
          <a:stretch>
            <a:fillRect/>
          </a:stretch>
        </p:blipFill>
        <p:spPr>
          <a:xfrm>
            <a:off x="8309244" y="9292998"/>
            <a:ext cx="1669512" cy="350598"/>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676400" y="2318279"/>
                <a:ext cx="13156310" cy="6378734"/>
              </a:xfrm>
              <a:prstGeom prst="rect">
                <a:avLst/>
              </a:prstGeom>
            </p:spPr>
            <p:txBody>
              <a:bodyPr wrap="square">
                <a:spAutoFit/>
              </a:bodyPr>
              <a:lstStyle/>
              <a:p>
                <a:pPr lvl="1" algn="just">
                  <a:lnSpc>
                    <a:spcPct val="150000"/>
                  </a:lnSpc>
                </a:pPr>
                <a:r>
                  <a:rPr lang="en-US" sz="4000" b="1" spc="-22" dirty="0">
                    <a:solidFill>
                      <a:srgbClr val="EBE2D5"/>
                    </a:solidFill>
                    <a:latin typeface="Times New Roman"/>
                  </a:rPr>
                  <a:t>3</a:t>
                </a:r>
                <a:r>
                  <a:rPr lang="en-US" sz="4000" spc="-22" dirty="0">
                    <a:solidFill>
                      <a:srgbClr val="EBE2D5"/>
                    </a:solidFill>
                    <a:latin typeface="Times New Roman"/>
                  </a:rPr>
                  <a:t>. </a:t>
                </a:r>
                <a:r>
                  <a:rPr lang="en-US" sz="4000" spc="-22" dirty="0" err="1">
                    <a:solidFill>
                      <a:srgbClr val="EBE2D5"/>
                    </a:solidFill>
                    <a:latin typeface="Times New Roman"/>
                  </a:rPr>
                  <a:t>Sóng</a:t>
                </a:r>
                <a:r>
                  <a:rPr lang="en-US" sz="4000" spc="-22" dirty="0">
                    <a:solidFill>
                      <a:srgbClr val="EBE2D5"/>
                    </a:solidFill>
                    <a:latin typeface="Times New Roman"/>
                  </a:rPr>
                  <a:t> </a:t>
                </a:r>
                <a:r>
                  <a:rPr lang="en-US" sz="4000" spc="-22" dirty="0" err="1">
                    <a:solidFill>
                      <a:srgbClr val="EBE2D5"/>
                    </a:solidFill>
                    <a:latin typeface="Times New Roman"/>
                  </a:rPr>
                  <a:t>dừng</a:t>
                </a:r>
                <a:endParaRPr lang="en-US" sz="4000" spc="-22" dirty="0">
                  <a:solidFill>
                    <a:srgbClr val="EBE2D5"/>
                  </a:solidFill>
                  <a:latin typeface="Times New Roman"/>
                </a:endParaRPr>
              </a:p>
              <a:p>
                <a:pPr algn="just">
                  <a:lnSpc>
                    <a:spcPct val="150000"/>
                  </a:lnSpc>
                </a:pPr>
                <a:r>
                  <a:rPr lang="en-US" sz="4000" spc="-22" dirty="0">
                    <a:solidFill>
                      <a:srgbClr val="EBE2D5"/>
                    </a:solidFill>
                    <a:latin typeface="Times New Roman"/>
                  </a:rPr>
                  <a:t>      + Hai </a:t>
                </a:r>
                <a:r>
                  <a:rPr lang="en-US" sz="4000" spc="-22" dirty="0" err="1">
                    <a:solidFill>
                      <a:srgbClr val="EBE2D5"/>
                    </a:solidFill>
                    <a:latin typeface="Times New Roman"/>
                  </a:rPr>
                  <a:t>đầu</a:t>
                </a:r>
                <a:r>
                  <a:rPr lang="en-US" sz="4000" spc="-22" dirty="0">
                    <a:solidFill>
                      <a:srgbClr val="EBE2D5"/>
                    </a:solidFill>
                    <a:latin typeface="Times New Roman"/>
                  </a:rPr>
                  <a:t> </a:t>
                </a:r>
                <a:r>
                  <a:rPr lang="en-US" sz="4000" spc="-22" dirty="0" err="1">
                    <a:solidFill>
                      <a:srgbClr val="EBE2D5"/>
                    </a:solidFill>
                    <a:latin typeface="Times New Roman"/>
                  </a:rPr>
                  <a:t>cố</a:t>
                </a:r>
                <a:r>
                  <a:rPr lang="en-US" sz="4000" spc="-22" dirty="0">
                    <a:solidFill>
                      <a:srgbClr val="EBE2D5"/>
                    </a:solidFill>
                    <a:latin typeface="Times New Roman"/>
                  </a:rPr>
                  <a:t> </a:t>
                </a:r>
                <a:r>
                  <a:rPr lang="en-US" sz="4000" spc="-22" dirty="0" err="1">
                    <a:solidFill>
                      <a:srgbClr val="EBE2D5"/>
                    </a:solidFill>
                    <a:latin typeface="Times New Roman"/>
                  </a:rPr>
                  <a:t>định</a:t>
                </a:r>
                <a:r>
                  <a:rPr lang="en-US" sz="4000" spc="-22" dirty="0">
                    <a:solidFill>
                      <a:srgbClr val="EBE2D5"/>
                    </a:solidFill>
                    <a:latin typeface="Times New Roman"/>
                  </a:rPr>
                  <a:t>: </a:t>
                </a:r>
                <a:r>
                  <a:rPr lang="en-US" sz="4000" dirty="0">
                    <a:solidFill>
                      <a:srgbClr val="EDECED"/>
                    </a:solidFill>
                    <a:latin typeface="Times New Roman"/>
                  </a:rPr>
                  <a:t>L = n.</a:t>
                </a:r>
                <a14:m>
                  <m:oMath xmlns:m="http://schemas.openxmlformats.org/officeDocument/2006/math">
                    <m:f>
                      <m:fPr>
                        <m:ctrlPr>
                          <a:rPr lang="en-US" sz="4000" i="1">
                            <a:solidFill>
                              <a:srgbClr val="EDECED"/>
                            </a:solidFill>
                            <a:latin typeface="Cambria Math" panose="02040503050406030204" pitchFamily="18" charset="0"/>
                          </a:rPr>
                        </m:ctrlPr>
                      </m:fPr>
                      <m:num>
                        <m:r>
                          <a:rPr lang="en-US" sz="4000" i="1" spc="-17">
                            <a:solidFill>
                              <a:srgbClr val="EBE2D5"/>
                            </a:solidFill>
                            <a:latin typeface="Cambria Math" panose="02040503050406030204" pitchFamily="18" charset="0"/>
                          </a:rPr>
                          <m:t>𝜆</m:t>
                        </m:r>
                      </m:num>
                      <m:den>
                        <m:r>
                          <a:rPr lang="vi-VN" sz="4000" i="1">
                            <a:solidFill>
                              <a:srgbClr val="EDECED"/>
                            </a:solidFill>
                            <a:latin typeface="Cambria Math" panose="02040503050406030204" pitchFamily="18" charset="0"/>
                          </a:rPr>
                          <m:t>2</m:t>
                        </m:r>
                      </m:den>
                    </m:f>
                  </m:oMath>
                </a14:m>
                <a:endParaRPr lang="en-US" sz="4000" dirty="0">
                  <a:solidFill>
                    <a:srgbClr val="EDECED"/>
                  </a:solidFill>
                  <a:latin typeface="Times New Roman"/>
                </a:endParaRPr>
              </a:p>
              <a:p>
                <a:pPr algn="just">
                  <a:lnSpc>
                    <a:spcPct val="150000"/>
                  </a:lnSpc>
                </a:pPr>
                <a:r>
                  <a:rPr lang="en-US" sz="4000" spc="-22" dirty="0">
                    <a:solidFill>
                      <a:srgbClr val="EBE2D5"/>
                    </a:solidFill>
                    <a:latin typeface="Times New Roman"/>
                  </a:rPr>
                  <a:t>      + </a:t>
                </a:r>
                <a:r>
                  <a:rPr lang="en-US" sz="4000" spc="-22" dirty="0" err="1">
                    <a:solidFill>
                      <a:srgbClr val="EBE2D5"/>
                    </a:solidFill>
                    <a:latin typeface="Times New Roman"/>
                  </a:rPr>
                  <a:t>Một</a:t>
                </a:r>
                <a:r>
                  <a:rPr lang="en-US" sz="4000" spc="-22" dirty="0">
                    <a:solidFill>
                      <a:srgbClr val="EBE2D5"/>
                    </a:solidFill>
                    <a:latin typeface="Times New Roman"/>
                  </a:rPr>
                  <a:t> </a:t>
                </a:r>
                <a:r>
                  <a:rPr lang="en-US" sz="4000" spc="-22" dirty="0" err="1">
                    <a:solidFill>
                      <a:srgbClr val="EBE2D5"/>
                    </a:solidFill>
                    <a:latin typeface="Times New Roman"/>
                  </a:rPr>
                  <a:t>đầu</a:t>
                </a:r>
                <a:r>
                  <a:rPr lang="en-US" sz="4000" spc="-22" dirty="0">
                    <a:solidFill>
                      <a:srgbClr val="EBE2D5"/>
                    </a:solidFill>
                    <a:latin typeface="Times New Roman"/>
                  </a:rPr>
                  <a:t> </a:t>
                </a:r>
                <a:r>
                  <a:rPr lang="en-US" sz="4000" spc="-22" dirty="0" err="1">
                    <a:solidFill>
                      <a:srgbClr val="EBE2D5"/>
                    </a:solidFill>
                    <a:latin typeface="Times New Roman"/>
                  </a:rPr>
                  <a:t>cố</a:t>
                </a:r>
                <a:r>
                  <a:rPr lang="en-US" sz="4000" spc="-22" dirty="0">
                    <a:solidFill>
                      <a:srgbClr val="EBE2D5"/>
                    </a:solidFill>
                    <a:latin typeface="Times New Roman"/>
                  </a:rPr>
                  <a:t> </a:t>
                </a:r>
                <a:r>
                  <a:rPr lang="en-US" sz="4000" spc="-22" dirty="0" err="1">
                    <a:solidFill>
                      <a:srgbClr val="EBE2D5"/>
                    </a:solidFill>
                    <a:latin typeface="Times New Roman"/>
                  </a:rPr>
                  <a:t>định</a:t>
                </a:r>
                <a:r>
                  <a:rPr lang="en-US" sz="4000" spc="-22" dirty="0">
                    <a:solidFill>
                      <a:srgbClr val="EBE2D5"/>
                    </a:solidFill>
                    <a:latin typeface="Times New Roman"/>
                  </a:rPr>
                  <a:t> </a:t>
                </a:r>
                <a:r>
                  <a:rPr lang="en-US" sz="4000" spc="-22" dirty="0" err="1">
                    <a:solidFill>
                      <a:srgbClr val="EBE2D5"/>
                    </a:solidFill>
                    <a:latin typeface="Times New Roman"/>
                  </a:rPr>
                  <a:t>một</a:t>
                </a:r>
                <a:r>
                  <a:rPr lang="en-US" sz="4000" spc="-22" dirty="0">
                    <a:solidFill>
                      <a:srgbClr val="EBE2D5"/>
                    </a:solidFill>
                    <a:latin typeface="Times New Roman"/>
                  </a:rPr>
                  <a:t> </a:t>
                </a:r>
                <a:r>
                  <a:rPr lang="en-US" sz="4000" spc="-22" dirty="0" err="1">
                    <a:solidFill>
                      <a:srgbClr val="EBE2D5"/>
                    </a:solidFill>
                    <a:latin typeface="Times New Roman"/>
                  </a:rPr>
                  <a:t>đầu</a:t>
                </a:r>
                <a:r>
                  <a:rPr lang="en-US" sz="4000" spc="-22" dirty="0">
                    <a:solidFill>
                      <a:srgbClr val="EBE2D5"/>
                    </a:solidFill>
                    <a:latin typeface="Times New Roman"/>
                  </a:rPr>
                  <a:t> </a:t>
                </a:r>
                <a:r>
                  <a:rPr lang="en-US" sz="4000" spc="-22" dirty="0" err="1">
                    <a:solidFill>
                      <a:srgbClr val="EBE2D5"/>
                    </a:solidFill>
                    <a:latin typeface="Times New Roman"/>
                  </a:rPr>
                  <a:t>tự</a:t>
                </a:r>
                <a:r>
                  <a:rPr lang="en-US" sz="4000" spc="-22" dirty="0">
                    <a:solidFill>
                      <a:srgbClr val="EBE2D5"/>
                    </a:solidFill>
                    <a:latin typeface="Times New Roman"/>
                  </a:rPr>
                  <a:t> do: </a:t>
                </a:r>
                <a:r>
                  <a:rPr lang="en-US" sz="4000" dirty="0">
                    <a:solidFill>
                      <a:srgbClr val="EDECED"/>
                    </a:solidFill>
                    <a:latin typeface="Times New Roman"/>
                  </a:rPr>
                  <a:t>L</a:t>
                </a:r>
                <a:r>
                  <a:rPr lang="vi-VN" sz="4000" dirty="0">
                    <a:solidFill>
                      <a:schemeClr val="bg1"/>
                    </a:solidFill>
                  </a:rPr>
                  <a:t> = </a:t>
                </a:r>
                <a:r>
                  <a:rPr lang="en-US" sz="4000" dirty="0">
                    <a:solidFill>
                      <a:schemeClr val="bg1"/>
                    </a:solidFill>
                  </a:rPr>
                  <a:t>(2</a:t>
                </a:r>
                <a:r>
                  <a:rPr lang="en-US" sz="4000" dirty="0">
                    <a:solidFill>
                      <a:srgbClr val="EDECED"/>
                    </a:solidFill>
                    <a:latin typeface="Times New Roman"/>
                  </a:rPr>
                  <a:t>n + 1) </a:t>
                </a:r>
                <a14:m>
                  <m:oMath xmlns:m="http://schemas.openxmlformats.org/officeDocument/2006/math">
                    <m:f>
                      <m:fPr>
                        <m:ctrlPr>
                          <a:rPr lang="en-US" sz="4000" i="1">
                            <a:solidFill>
                              <a:srgbClr val="EDECED"/>
                            </a:solidFill>
                            <a:latin typeface="Cambria Math" panose="02040503050406030204" pitchFamily="18" charset="0"/>
                          </a:rPr>
                        </m:ctrlPr>
                      </m:fPr>
                      <m:num>
                        <m:r>
                          <a:rPr lang="en-US" sz="4000" b="0" i="1" spc="-17">
                            <a:solidFill>
                              <a:srgbClr val="EBE2D5"/>
                            </a:solidFill>
                            <a:latin typeface="Cambria Math" panose="02040503050406030204" pitchFamily="18" charset="0"/>
                          </a:rPr>
                          <m:t>𝜆</m:t>
                        </m:r>
                      </m:num>
                      <m:den>
                        <m:r>
                          <a:rPr lang="vi-VN" sz="4000" b="0" i="1" spc="-17">
                            <a:solidFill>
                              <a:srgbClr val="EBE2D5"/>
                            </a:solidFill>
                            <a:latin typeface="Cambria Math" panose="02040503050406030204" pitchFamily="18" charset="0"/>
                          </a:rPr>
                          <m:t>4</m:t>
                        </m:r>
                      </m:den>
                    </m:f>
                  </m:oMath>
                </a14:m>
                <a:r>
                  <a:rPr lang="en-US" sz="4000" spc="-22" dirty="0">
                    <a:solidFill>
                      <a:srgbClr val="EBE2D5"/>
                    </a:solidFill>
                    <a:latin typeface="Times New Roman"/>
                  </a:rPr>
                  <a:t> </a:t>
                </a:r>
                <a:endParaRPr lang="vi-VN" sz="4000" spc="-22" dirty="0">
                  <a:solidFill>
                    <a:srgbClr val="EBE2D5"/>
                  </a:solidFill>
                  <a:latin typeface="Times New Roman"/>
                </a:endParaRPr>
              </a:p>
              <a:p>
                <a:pPr algn="just">
                  <a:lnSpc>
                    <a:spcPct val="150000"/>
                  </a:lnSpc>
                </a:pPr>
                <a:r>
                  <a:rPr lang="vi-VN" sz="4000" spc="-22" dirty="0">
                    <a:solidFill>
                      <a:srgbClr val="EBE2D5"/>
                    </a:solidFill>
                    <a:latin typeface="Times New Roman"/>
                  </a:rPr>
                  <a:t>Trong đó: L là chiều dài sợi dây (m)</a:t>
                </a:r>
              </a:p>
              <a:p>
                <a:pPr algn="just">
                  <a:lnSpc>
                    <a:spcPct val="150000"/>
                  </a:lnSpc>
                </a:pPr>
                <a:r>
                  <a:rPr lang="vi-VN" sz="4000" spc="-22" dirty="0">
                    <a:solidFill>
                      <a:srgbClr val="EBE2D5"/>
                    </a:solidFill>
                    <a:latin typeface="Times New Roman"/>
                  </a:rPr>
                  <a:t>		 </a:t>
                </a:r>
                <a14:m>
                  <m:oMath xmlns:m="http://schemas.openxmlformats.org/officeDocument/2006/math">
                    <m:r>
                      <a:rPr lang="en-US" sz="4000" i="1" spc="-17" smtClean="0">
                        <a:solidFill>
                          <a:srgbClr val="EBE2D5"/>
                        </a:solidFill>
                        <a:latin typeface="Cambria Math" panose="02040503050406030204" pitchFamily="18" charset="0"/>
                      </a:rPr>
                      <m:t>𝜆</m:t>
                    </m:r>
                  </m:oMath>
                </a14:m>
                <a:r>
                  <a:rPr lang="en-US" sz="4000" spc="-22" dirty="0">
                    <a:solidFill>
                      <a:srgbClr val="EBE2D5"/>
                    </a:solidFill>
                    <a:latin typeface="Times New Roman"/>
                  </a:rPr>
                  <a:t>  </a:t>
                </a:r>
                <a:r>
                  <a:rPr lang="vi-VN" sz="4000" spc="-22" dirty="0">
                    <a:solidFill>
                      <a:srgbClr val="EBE2D5"/>
                    </a:solidFill>
                    <a:latin typeface="Times New Roman"/>
                  </a:rPr>
                  <a:t>là bước sóng (m)</a:t>
                </a:r>
              </a:p>
              <a:p>
                <a:pPr algn="just">
                  <a:lnSpc>
                    <a:spcPct val="150000"/>
                  </a:lnSpc>
                </a:pPr>
                <a:r>
                  <a:rPr lang="vi-VN" sz="4000" spc="-22" dirty="0">
                    <a:solidFill>
                      <a:srgbClr val="EBE2D5"/>
                    </a:solidFill>
                    <a:latin typeface="Times New Roman"/>
                  </a:rPr>
                  <a:t>		  n là số bó sóng (n = 1, 2, ...)</a:t>
                </a:r>
                <a:endParaRPr lang="en-US" sz="4000" spc="-22" dirty="0">
                  <a:solidFill>
                    <a:srgbClr val="EBE2D5"/>
                  </a:solidFill>
                  <a:latin typeface="Times New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1676400" y="2318279"/>
                <a:ext cx="13156310" cy="6378734"/>
              </a:xfrm>
              <a:prstGeom prst="rect">
                <a:avLst/>
              </a:prstGeom>
              <a:blipFill>
                <a:blip r:embed="rId17"/>
                <a:stretch>
                  <a:fillRect l="-1622" b="-315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6649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5227024">
            <a:off x="15791476" y="-2607533"/>
            <a:ext cx="7055030" cy="7272466"/>
          </a:xfrm>
          <a:custGeom>
            <a:avLst/>
            <a:gdLst/>
            <a:ahLst/>
            <a:cxnLst/>
            <a:rect l="l" t="t" r="r" b="b"/>
            <a:pathLst>
              <a:path w="7055030" h="7272466">
                <a:moveTo>
                  <a:pt x="0" y="0"/>
                </a:moveTo>
                <a:lnTo>
                  <a:pt x="7055030" y="0"/>
                </a:lnTo>
                <a:lnTo>
                  <a:pt x="7055030" y="7272466"/>
                </a:lnTo>
                <a:lnTo>
                  <a:pt x="0" y="7272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812546" y="6285180"/>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rot="-1075998">
            <a:off x="-1804011" y="-946636"/>
            <a:ext cx="2867056" cy="2778811"/>
          </a:xfrm>
          <a:custGeom>
            <a:avLst/>
            <a:gdLst/>
            <a:ahLst/>
            <a:cxnLst/>
            <a:rect l="l" t="t" r="r" b="b"/>
            <a:pathLst>
              <a:path w="2867056" h="2778811">
                <a:moveTo>
                  <a:pt x="0" y="0"/>
                </a:moveTo>
                <a:lnTo>
                  <a:pt x="2867056" y="0"/>
                </a:lnTo>
                <a:lnTo>
                  <a:pt x="2867056" y="2778811"/>
                </a:lnTo>
                <a:lnTo>
                  <a:pt x="0" y="2778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rot="593105">
            <a:off x="13833403" y="8670470"/>
            <a:ext cx="1212995" cy="1175660"/>
          </a:xfrm>
          <a:custGeom>
            <a:avLst/>
            <a:gdLst/>
            <a:ahLst/>
            <a:cxnLst/>
            <a:rect l="l" t="t" r="r" b="b"/>
            <a:pathLst>
              <a:path w="1212995" h="1175660">
                <a:moveTo>
                  <a:pt x="0" y="0"/>
                </a:moveTo>
                <a:lnTo>
                  <a:pt x="1212994" y="0"/>
                </a:lnTo>
                <a:lnTo>
                  <a:pt x="1212994" y="1175660"/>
                </a:lnTo>
                <a:lnTo>
                  <a:pt x="0" y="1175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499142">
            <a:off x="15777313" y="8080603"/>
            <a:ext cx="3957535" cy="2895457"/>
          </a:xfrm>
          <a:custGeom>
            <a:avLst/>
            <a:gdLst/>
            <a:ahLst/>
            <a:cxnLst/>
            <a:rect l="l" t="t" r="r" b="b"/>
            <a:pathLst>
              <a:path w="3957535" h="2895457">
                <a:moveTo>
                  <a:pt x="0" y="0"/>
                </a:moveTo>
                <a:lnTo>
                  <a:pt x="3957535" y="0"/>
                </a:lnTo>
                <a:lnTo>
                  <a:pt x="3957535" y="2895457"/>
                </a:lnTo>
                <a:lnTo>
                  <a:pt x="0" y="289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261390" y="1668532"/>
            <a:ext cx="14248552" cy="4616648"/>
          </a:xfrm>
          <a:prstGeom prst="rect">
            <a:avLst/>
          </a:prstGeom>
        </p:spPr>
        <p:txBody>
          <a:bodyPr lIns="0" tIns="0" rIns="0" bIns="0" rtlCol="0" anchor="t">
            <a:spAutoFit/>
          </a:bodyPr>
          <a:lstStyle/>
          <a:p>
            <a:pPr algn="just">
              <a:lnSpc>
                <a:spcPct val="150000"/>
              </a:lnSpc>
            </a:pPr>
            <a:r>
              <a:rPr lang="en-US" sz="4000" b="1" spc="-22" dirty="0" err="1">
                <a:solidFill>
                  <a:srgbClr val="EBE2D5"/>
                </a:solidFill>
                <a:latin typeface="Times New Roman"/>
              </a:rPr>
              <a:t>Bài</a:t>
            </a:r>
            <a:r>
              <a:rPr lang="en-US" sz="4000" b="1" spc="-22" dirty="0">
                <a:solidFill>
                  <a:srgbClr val="EBE2D5"/>
                </a:solidFill>
                <a:latin typeface="Times New Roman"/>
              </a:rPr>
              <a:t> 1.</a:t>
            </a:r>
            <a:r>
              <a:rPr lang="en-US" sz="4000" spc="-22" dirty="0">
                <a:solidFill>
                  <a:srgbClr val="EBE2D5"/>
                </a:solidFill>
                <a:latin typeface="Times New Roman"/>
              </a:rPr>
              <a:t> </a:t>
            </a:r>
            <a:r>
              <a:rPr lang="en-US" sz="4000" spc="-22" dirty="0" err="1">
                <a:solidFill>
                  <a:srgbClr val="EBE2D5"/>
                </a:solidFill>
                <a:latin typeface="Times New Roman"/>
              </a:rPr>
              <a:t>Một</a:t>
            </a:r>
            <a:r>
              <a:rPr lang="en-US" sz="4000" spc="-22" dirty="0">
                <a:solidFill>
                  <a:srgbClr val="EBE2D5"/>
                </a:solidFill>
                <a:latin typeface="Times New Roman"/>
              </a:rPr>
              <a:t> </a:t>
            </a:r>
            <a:r>
              <a:rPr lang="en-US" sz="4000" spc="-22" dirty="0" err="1">
                <a:solidFill>
                  <a:srgbClr val="EBE2D5"/>
                </a:solidFill>
                <a:latin typeface="Times New Roman"/>
              </a:rPr>
              <a:t>sóng</a:t>
            </a:r>
            <a:r>
              <a:rPr lang="en-US" sz="4000" spc="-22" dirty="0">
                <a:solidFill>
                  <a:srgbClr val="EBE2D5"/>
                </a:solidFill>
                <a:latin typeface="Times New Roman"/>
              </a:rPr>
              <a:t> </a:t>
            </a:r>
            <a:r>
              <a:rPr lang="en-US" sz="4000" spc="-22" dirty="0" err="1">
                <a:solidFill>
                  <a:srgbClr val="EBE2D5"/>
                </a:solidFill>
                <a:latin typeface="Times New Roman"/>
              </a:rPr>
              <a:t>âm</a:t>
            </a:r>
            <a:r>
              <a:rPr lang="en-US" sz="4000" spc="-22" dirty="0">
                <a:solidFill>
                  <a:srgbClr val="EBE2D5"/>
                </a:solidFill>
                <a:latin typeface="Times New Roman"/>
              </a:rPr>
              <a:t> </a:t>
            </a:r>
            <a:r>
              <a:rPr lang="en-US" sz="4000" spc="-22" dirty="0" err="1">
                <a:solidFill>
                  <a:srgbClr val="EBE2D5"/>
                </a:solidFill>
                <a:latin typeface="Times New Roman"/>
              </a:rPr>
              <a:t>có</a:t>
            </a:r>
            <a:r>
              <a:rPr lang="en-US" sz="4000" spc="-22" dirty="0">
                <a:solidFill>
                  <a:srgbClr val="EBE2D5"/>
                </a:solidFill>
                <a:latin typeface="Times New Roman"/>
              </a:rPr>
              <a:t> </a:t>
            </a:r>
            <a:r>
              <a:rPr lang="en-US" sz="4000" spc="-22" dirty="0" err="1">
                <a:solidFill>
                  <a:srgbClr val="EBE2D5"/>
                </a:solidFill>
                <a:latin typeface="Times New Roman"/>
              </a:rPr>
              <a:t>tần</a:t>
            </a:r>
            <a:r>
              <a:rPr lang="en-US" sz="4000" spc="-22" dirty="0">
                <a:solidFill>
                  <a:srgbClr val="EBE2D5"/>
                </a:solidFill>
                <a:latin typeface="Times New Roman"/>
              </a:rPr>
              <a:t> </a:t>
            </a:r>
            <a:r>
              <a:rPr lang="en-US" sz="4000" spc="-22" dirty="0" err="1">
                <a:solidFill>
                  <a:srgbClr val="EBE2D5"/>
                </a:solidFill>
                <a:latin typeface="Times New Roman"/>
              </a:rPr>
              <a:t>số</a:t>
            </a:r>
            <a:r>
              <a:rPr lang="en-US" sz="4000" spc="-22" dirty="0">
                <a:solidFill>
                  <a:srgbClr val="EBE2D5"/>
                </a:solidFill>
                <a:latin typeface="Times New Roman"/>
              </a:rPr>
              <a:t> 192 Hz </a:t>
            </a:r>
            <a:r>
              <a:rPr lang="en-US" sz="4000" spc="-22" dirty="0" err="1">
                <a:solidFill>
                  <a:srgbClr val="EBE2D5"/>
                </a:solidFill>
                <a:latin typeface="Times New Roman"/>
              </a:rPr>
              <a:t>và</a:t>
            </a:r>
            <a:r>
              <a:rPr lang="en-US" sz="4000" spc="-22" dirty="0">
                <a:solidFill>
                  <a:srgbClr val="EBE2D5"/>
                </a:solidFill>
                <a:latin typeface="Times New Roman"/>
              </a:rPr>
              <a:t> </a:t>
            </a:r>
            <a:r>
              <a:rPr lang="en-US" sz="4000" spc="-22" dirty="0" err="1">
                <a:solidFill>
                  <a:srgbClr val="EBE2D5"/>
                </a:solidFill>
                <a:latin typeface="Times New Roman"/>
              </a:rPr>
              <a:t>truyền</a:t>
            </a:r>
            <a:r>
              <a:rPr lang="en-US" sz="4000" spc="-22" dirty="0">
                <a:solidFill>
                  <a:srgbClr val="EBE2D5"/>
                </a:solidFill>
                <a:latin typeface="Times New Roman"/>
              </a:rPr>
              <a:t> </a:t>
            </a:r>
            <a:r>
              <a:rPr lang="en-US" sz="4000" spc="-22" dirty="0" err="1">
                <a:solidFill>
                  <a:srgbClr val="EBE2D5"/>
                </a:solidFill>
                <a:latin typeface="Times New Roman"/>
              </a:rPr>
              <a:t>đi</a:t>
            </a:r>
            <a:r>
              <a:rPr lang="en-US" sz="4000" spc="-22" dirty="0">
                <a:solidFill>
                  <a:srgbClr val="EBE2D5"/>
                </a:solidFill>
                <a:latin typeface="Times New Roman"/>
              </a:rPr>
              <a:t> </a:t>
            </a:r>
            <a:r>
              <a:rPr lang="en-US" sz="4000" spc="-22" dirty="0" err="1">
                <a:solidFill>
                  <a:srgbClr val="EBE2D5"/>
                </a:solidFill>
                <a:latin typeface="Times New Roman"/>
              </a:rPr>
              <a:t>được</a:t>
            </a:r>
            <a:r>
              <a:rPr lang="en-US" sz="4000" spc="-22" dirty="0">
                <a:solidFill>
                  <a:srgbClr val="EBE2D5"/>
                </a:solidFill>
                <a:latin typeface="Times New Roman"/>
              </a:rPr>
              <a:t> </a:t>
            </a:r>
            <a:r>
              <a:rPr lang="en-US" sz="4000" spc="-22" dirty="0" err="1">
                <a:solidFill>
                  <a:srgbClr val="EBE2D5"/>
                </a:solidFill>
                <a:latin typeface="Times New Roman"/>
              </a:rPr>
              <a:t>quãng</a:t>
            </a:r>
            <a:r>
              <a:rPr lang="en-US" sz="4000" spc="-22" dirty="0">
                <a:solidFill>
                  <a:srgbClr val="EBE2D5"/>
                </a:solidFill>
                <a:latin typeface="Times New Roman"/>
              </a:rPr>
              <a:t> </a:t>
            </a:r>
            <a:r>
              <a:rPr lang="en-US" sz="4000" spc="-22" dirty="0" err="1">
                <a:solidFill>
                  <a:srgbClr val="EBE2D5"/>
                </a:solidFill>
                <a:latin typeface="Times New Roman"/>
              </a:rPr>
              <a:t>đường</a:t>
            </a:r>
            <a:r>
              <a:rPr lang="en-US" sz="4000" spc="-22" dirty="0">
                <a:solidFill>
                  <a:srgbClr val="EBE2D5"/>
                </a:solidFill>
                <a:latin typeface="Times New Roman"/>
              </a:rPr>
              <a:t> 91,4 m </a:t>
            </a:r>
            <a:r>
              <a:rPr lang="en-US" sz="4000" spc="-22" dirty="0" err="1">
                <a:solidFill>
                  <a:srgbClr val="EBE2D5"/>
                </a:solidFill>
                <a:latin typeface="Times New Roman"/>
              </a:rPr>
              <a:t>trong</a:t>
            </a:r>
            <a:r>
              <a:rPr lang="en-US" sz="4000" spc="-22" dirty="0">
                <a:solidFill>
                  <a:srgbClr val="EBE2D5"/>
                </a:solidFill>
                <a:latin typeface="Times New Roman"/>
              </a:rPr>
              <a:t> 0,27 s. </a:t>
            </a:r>
            <a:r>
              <a:rPr lang="en-US" sz="4000" spc="-22" dirty="0" err="1">
                <a:solidFill>
                  <a:srgbClr val="EBE2D5"/>
                </a:solidFill>
                <a:latin typeface="Times New Roman"/>
              </a:rPr>
              <a:t>Hãy</a:t>
            </a:r>
            <a:r>
              <a:rPr lang="en-US" sz="4000" spc="-22" dirty="0">
                <a:solidFill>
                  <a:srgbClr val="EBE2D5"/>
                </a:solidFill>
                <a:latin typeface="Times New Roman"/>
              </a:rPr>
              <a:t> </a:t>
            </a:r>
            <a:r>
              <a:rPr lang="en-US" sz="4000" spc="-22" dirty="0" err="1">
                <a:solidFill>
                  <a:srgbClr val="EBE2D5"/>
                </a:solidFill>
                <a:latin typeface="Times New Roman"/>
              </a:rPr>
              <a:t>tính</a:t>
            </a:r>
            <a:r>
              <a:rPr lang="en-US" sz="4000" spc="-22" dirty="0">
                <a:solidFill>
                  <a:srgbClr val="EBE2D5"/>
                </a:solidFill>
                <a:latin typeface="Times New Roman"/>
              </a:rPr>
              <a:t>: </a:t>
            </a:r>
          </a:p>
          <a:p>
            <a:pPr algn="just">
              <a:lnSpc>
                <a:spcPct val="150000"/>
              </a:lnSpc>
            </a:pPr>
            <a:r>
              <a:rPr lang="en-US" sz="4000" spc="-22" dirty="0">
                <a:solidFill>
                  <a:srgbClr val="EBE2D5"/>
                </a:solidFill>
                <a:latin typeface="Times New Roman"/>
              </a:rPr>
              <a:t>a. </a:t>
            </a:r>
            <a:r>
              <a:rPr lang="en-US" sz="4000" spc="-22" dirty="0" err="1">
                <a:solidFill>
                  <a:srgbClr val="EBE2D5"/>
                </a:solidFill>
                <a:latin typeface="Times New Roman"/>
              </a:rPr>
              <a:t>Tốc</a:t>
            </a:r>
            <a:r>
              <a:rPr lang="en-US" sz="4000" spc="-22" dirty="0">
                <a:solidFill>
                  <a:srgbClr val="EBE2D5"/>
                </a:solidFill>
                <a:latin typeface="Times New Roman"/>
              </a:rPr>
              <a:t> </a:t>
            </a:r>
            <a:r>
              <a:rPr lang="en-US" sz="4000" spc="-22" dirty="0" err="1">
                <a:solidFill>
                  <a:srgbClr val="EBE2D5"/>
                </a:solidFill>
                <a:latin typeface="Times New Roman"/>
              </a:rPr>
              <a:t>độ</a:t>
            </a:r>
            <a:r>
              <a:rPr lang="en-US" sz="4000" spc="-22" dirty="0">
                <a:solidFill>
                  <a:srgbClr val="EBE2D5"/>
                </a:solidFill>
                <a:latin typeface="Times New Roman"/>
              </a:rPr>
              <a:t> </a:t>
            </a:r>
            <a:r>
              <a:rPr lang="en-US" sz="4000" spc="-22" dirty="0" err="1">
                <a:solidFill>
                  <a:srgbClr val="EBE2D5"/>
                </a:solidFill>
                <a:latin typeface="Times New Roman"/>
              </a:rPr>
              <a:t>truyền</a:t>
            </a:r>
            <a:r>
              <a:rPr lang="en-US" sz="4000" spc="-22" dirty="0">
                <a:solidFill>
                  <a:srgbClr val="EBE2D5"/>
                </a:solidFill>
                <a:latin typeface="Times New Roman"/>
              </a:rPr>
              <a:t> </a:t>
            </a:r>
            <a:r>
              <a:rPr lang="en-US" sz="4000" spc="-22" dirty="0" err="1">
                <a:solidFill>
                  <a:srgbClr val="EBE2D5"/>
                </a:solidFill>
                <a:latin typeface="Times New Roman"/>
              </a:rPr>
              <a:t>sóng</a:t>
            </a:r>
            <a:r>
              <a:rPr lang="en-US" sz="4000" spc="-22" dirty="0">
                <a:solidFill>
                  <a:srgbClr val="EBE2D5"/>
                </a:solidFill>
                <a:latin typeface="Times New Roman"/>
              </a:rPr>
              <a:t> </a:t>
            </a:r>
          </a:p>
          <a:p>
            <a:pPr algn="just">
              <a:lnSpc>
                <a:spcPct val="150000"/>
              </a:lnSpc>
            </a:pPr>
            <a:r>
              <a:rPr lang="en-US" sz="4000" spc="-22" dirty="0">
                <a:solidFill>
                  <a:srgbClr val="EBE2D5"/>
                </a:solidFill>
                <a:latin typeface="Times New Roman"/>
              </a:rPr>
              <a:t>b. </a:t>
            </a:r>
            <a:r>
              <a:rPr lang="en-US" sz="4000" spc="-22" dirty="0" err="1">
                <a:solidFill>
                  <a:srgbClr val="EBE2D5"/>
                </a:solidFill>
                <a:latin typeface="Times New Roman"/>
              </a:rPr>
              <a:t>Bước</a:t>
            </a:r>
            <a:r>
              <a:rPr lang="en-US" sz="4000" spc="-22" dirty="0">
                <a:solidFill>
                  <a:srgbClr val="EBE2D5"/>
                </a:solidFill>
                <a:latin typeface="Times New Roman"/>
              </a:rPr>
              <a:t> </a:t>
            </a:r>
            <a:r>
              <a:rPr lang="en-US" sz="4000" spc="-22" dirty="0" err="1">
                <a:solidFill>
                  <a:srgbClr val="EBE2D5"/>
                </a:solidFill>
                <a:latin typeface="Times New Roman"/>
              </a:rPr>
              <a:t>sóng</a:t>
            </a:r>
            <a:endParaRPr lang="en-US" sz="4000" spc="-22" dirty="0">
              <a:solidFill>
                <a:srgbClr val="EBE2D5"/>
              </a:solidFill>
              <a:latin typeface="Times New Roman"/>
            </a:endParaRPr>
          </a:p>
          <a:p>
            <a:pPr marL="0" lvl="0" indent="0" algn="just">
              <a:lnSpc>
                <a:spcPct val="150000"/>
              </a:lnSpc>
              <a:spcBef>
                <a:spcPct val="0"/>
              </a:spcBef>
            </a:pPr>
            <a:r>
              <a:rPr lang="en-US" sz="4000" spc="-22" dirty="0">
                <a:solidFill>
                  <a:srgbClr val="EBE2D5"/>
                </a:solidFill>
                <a:latin typeface="Times New Roman"/>
              </a:rPr>
              <a:t>c. </a:t>
            </a:r>
            <a:r>
              <a:rPr lang="en-US" sz="4000" spc="-22" dirty="0" err="1">
                <a:solidFill>
                  <a:srgbClr val="EBE2D5"/>
                </a:solidFill>
                <a:latin typeface="Times New Roman"/>
              </a:rPr>
              <a:t>Nếu</a:t>
            </a:r>
            <a:r>
              <a:rPr lang="en-US" sz="4000" spc="-22" dirty="0">
                <a:solidFill>
                  <a:srgbClr val="EBE2D5"/>
                </a:solidFill>
                <a:latin typeface="Times New Roman"/>
              </a:rPr>
              <a:t> </a:t>
            </a:r>
            <a:r>
              <a:rPr lang="en-US" sz="4000" spc="-22" dirty="0" err="1">
                <a:solidFill>
                  <a:srgbClr val="EBE2D5"/>
                </a:solidFill>
                <a:latin typeface="Times New Roman"/>
              </a:rPr>
              <a:t>tần</a:t>
            </a:r>
            <a:r>
              <a:rPr lang="en-US" sz="4000" spc="-22" dirty="0">
                <a:solidFill>
                  <a:srgbClr val="EBE2D5"/>
                </a:solidFill>
                <a:latin typeface="Times New Roman"/>
              </a:rPr>
              <a:t> </a:t>
            </a:r>
            <a:r>
              <a:rPr lang="en-US" sz="4000" spc="-22" dirty="0" err="1">
                <a:solidFill>
                  <a:srgbClr val="EBE2D5"/>
                </a:solidFill>
                <a:latin typeface="Times New Roman"/>
              </a:rPr>
              <a:t>số</a:t>
            </a:r>
            <a:r>
              <a:rPr lang="en-US" sz="4000" spc="-22" dirty="0">
                <a:solidFill>
                  <a:srgbClr val="EBE2D5"/>
                </a:solidFill>
                <a:latin typeface="Times New Roman"/>
              </a:rPr>
              <a:t> </a:t>
            </a:r>
            <a:r>
              <a:rPr lang="en-US" sz="4000" spc="-22" dirty="0" err="1">
                <a:solidFill>
                  <a:srgbClr val="EBE2D5"/>
                </a:solidFill>
                <a:latin typeface="Times New Roman"/>
              </a:rPr>
              <a:t>sóng</a:t>
            </a:r>
            <a:r>
              <a:rPr lang="en-US" sz="4000" spc="-22" dirty="0">
                <a:solidFill>
                  <a:srgbClr val="EBE2D5"/>
                </a:solidFill>
                <a:latin typeface="Times New Roman"/>
              </a:rPr>
              <a:t> </a:t>
            </a:r>
            <a:r>
              <a:rPr lang="en-US" sz="4000" spc="-22" dirty="0" err="1">
                <a:solidFill>
                  <a:srgbClr val="EBE2D5"/>
                </a:solidFill>
                <a:latin typeface="Times New Roman"/>
              </a:rPr>
              <a:t>là</a:t>
            </a:r>
            <a:r>
              <a:rPr lang="en-US" sz="4000" spc="-22" dirty="0">
                <a:solidFill>
                  <a:srgbClr val="EBE2D5"/>
                </a:solidFill>
                <a:latin typeface="Times New Roman"/>
              </a:rPr>
              <a:t> 442 Hz </a:t>
            </a:r>
            <a:r>
              <a:rPr lang="en-US" sz="4000" spc="-22" dirty="0" err="1">
                <a:solidFill>
                  <a:srgbClr val="EBE2D5"/>
                </a:solidFill>
                <a:latin typeface="Times New Roman"/>
              </a:rPr>
              <a:t>thì</a:t>
            </a:r>
            <a:r>
              <a:rPr lang="en-US" sz="4000" spc="-22" dirty="0">
                <a:solidFill>
                  <a:srgbClr val="EBE2D5"/>
                </a:solidFill>
                <a:latin typeface="Times New Roman"/>
              </a:rPr>
              <a:t> </a:t>
            </a:r>
            <a:r>
              <a:rPr lang="en-US" sz="4000" spc="-22" dirty="0" err="1">
                <a:solidFill>
                  <a:srgbClr val="EBE2D5"/>
                </a:solidFill>
                <a:latin typeface="Times New Roman"/>
              </a:rPr>
              <a:t>bước</a:t>
            </a:r>
            <a:r>
              <a:rPr lang="en-US" sz="4000" spc="-22" dirty="0">
                <a:solidFill>
                  <a:srgbClr val="EBE2D5"/>
                </a:solidFill>
                <a:latin typeface="Times New Roman"/>
              </a:rPr>
              <a:t> </a:t>
            </a:r>
            <a:r>
              <a:rPr lang="en-US" sz="4000" spc="-22" dirty="0" err="1">
                <a:solidFill>
                  <a:srgbClr val="EBE2D5"/>
                </a:solidFill>
                <a:latin typeface="Times New Roman"/>
              </a:rPr>
              <a:t>sóng</a:t>
            </a:r>
            <a:r>
              <a:rPr lang="en-US" sz="4000" spc="-22" dirty="0">
                <a:solidFill>
                  <a:srgbClr val="EBE2D5"/>
                </a:solidFill>
                <a:latin typeface="Times New Roman"/>
              </a:rPr>
              <a:t> </a:t>
            </a:r>
            <a:r>
              <a:rPr lang="en-US" sz="4000" spc="-22" dirty="0" err="1">
                <a:solidFill>
                  <a:srgbClr val="EBE2D5"/>
                </a:solidFill>
                <a:latin typeface="Times New Roman"/>
              </a:rPr>
              <a:t>và</a:t>
            </a:r>
            <a:r>
              <a:rPr lang="en-US" sz="4000" spc="-22" dirty="0">
                <a:solidFill>
                  <a:srgbClr val="EBE2D5"/>
                </a:solidFill>
                <a:latin typeface="Times New Roman"/>
              </a:rPr>
              <a:t> </a:t>
            </a:r>
            <a:r>
              <a:rPr lang="en-US" sz="4000" spc="-22" dirty="0" err="1">
                <a:solidFill>
                  <a:srgbClr val="EBE2D5"/>
                </a:solidFill>
                <a:latin typeface="Times New Roman"/>
              </a:rPr>
              <a:t>chu</a:t>
            </a:r>
            <a:r>
              <a:rPr lang="en-US" sz="4000" spc="-22" dirty="0">
                <a:solidFill>
                  <a:srgbClr val="EBE2D5"/>
                </a:solidFill>
                <a:latin typeface="Times New Roman"/>
              </a:rPr>
              <a:t> </a:t>
            </a:r>
            <a:r>
              <a:rPr lang="en-US" sz="4000" spc="-22" dirty="0" err="1">
                <a:solidFill>
                  <a:srgbClr val="EBE2D5"/>
                </a:solidFill>
                <a:latin typeface="Times New Roman"/>
              </a:rPr>
              <a:t>kì</a:t>
            </a:r>
            <a:r>
              <a:rPr lang="en-US" sz="4000" spc="-22" dirty="0">
                <a:solidFill>
                  <a:srgbClr val="EBE2D5"/>
                </a:solidFill>
                <a:latin typeface="Times New Roman"/>
              </a:rPr>
              <a:t> </a:t>
            </a:r>
            <a:r>
              <a:rPr lang="en-US" sz="4000" spc="-22" dirty="0" err="1">
                <a:solidFill>
                  <a:srgbClr val="EBE2D5"/>
                </a:solidFill>
                <a:latin typeface="Times New Roman"/>
              </a:rPr>
              <a:t>là</a:t>
            </a:r>
            <a:r>
              <a:rPr lang="en-US" sz="4000" spc="-22" dirty="0">
                <a:solidFill>
                  <a:srgbClr val="EBE2D5"/>
                </a:solidFill>
                <a:latin typeface="Times New Roman"/>
              </a:rPr>
              <a:t> </a:t>
            </a:r>
            <a:r>
              <a:rPr lang="en-US" sz="4000" spc="-22" dirty="0" err="1">
                <a:solidFill>
                  <a:srgbClr val="EBE2D5"/>
                </a:solidFill>
                <a:latin typeface="Times New Roman"/>
              </a:rPr>
              <a:t>bao</a:t>
            </a:r>
            <a:r>
              <a:rPr lang="en-US" sz="4000" spc="-22" dirty="0">
                <a:solidFill>
                  <a:srgbClr val="EBE2D5"/>
                </a:solidFill>
                <a:latin typeface="Times New Roman"/>
              </a:rPr>
              <a:t> </a:t>
            </a:r>
            <a:r>
              <a:rPr lang="en-US" sz="4000" spc="-22" dirty="0" err="1">
                <a:solidFill>
                  <a:srgbClr val="EBE2D5"/>
                </a:solidFill>
                <a:latin typeface="Times New Roman"/>
              </a:rPr>
              <a:t>nhiêu</a:t>
            </a:r>
            <a:r>
              <a:rPr lang="en-US" sz="4000" spc="-22" dirty="0">
                <a:solidFill>
                  <a:srgbClr val="EBE2D5"/>
                </a:solidFill>
                <a:latin typeface="Times New Roman"/>
              </a:rPr>
              <a:t> ?</a:t>
            </a:r>
          </a:p>
        </p:txBody>
      </p:sp>
      <p:sp>
        <p:nvSpPr>
          <p:cNvPr id="8" name="Freeform 9"/>
          <p:cNvSpPr/>
          <p:nvPr/>
        </p:nvSpPr>
        <p:spPr>
          <a:xfrm>
            <a:off x="567621" y="466290"/>
            <a:ext cx="10134600" cy="1228813"/>
          </a:xfrm>
          <a:custGeom>
            <a:avLst/>
            <a:gdLst/>
            <a:ahLst/>
            <a:cxnLst/>
            <a:rect l="l" t="t" r="r" b="b"/>
            <a:pathLst>
              <a:path w="13183981" h="4506524">
                <a:moveTo>
                  <a:pt x="0" y="0"/>
                </a:moveTo>
                <a:lnTo>
                  <a:pt x="13183981" y="0"/>
                </a:lnTo>
                <a:lnTo>
                  <a:pt x="13183981" y="4506525"/>
                </a:lnTo>
                <a:lnTo>
                  <a:pt x="0" y="4506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13"/>
          <p:cNvSpPr/>
          <p:nvPr/>
        </p:nvSpPr>
        <p:spPr>
          <a:xfrm rot="700425">
            <a:off x="10175229" y="-187464"/>
            <a:ext cx="1033856" cy="1260466"/>
          </a:xfrm>
          <a:custGeom>
            <a:avLst/>
            <a:gdLst/>
            <a:ahLst/>
            <a:cxnLst/>
            <a:rect l="l" t="t" r="r" b="b"/>
            <a:pathLst>
              <a:path w="1523409" h="1528969">
                <a:moveTo>
                  <a:pt x="0" y="0"/>
                </a:moveTo>
                <a:lnTo>
                  <a:pt x="1523409" y="0"/>
                </a:lnTo>
                <a:lnTo>
                  <a:pt x="1523409" y="1528969"/>
                </a:lnTo>
                <a:lnTo>
                  <a:pt x="0" y="15289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Rectangle 11"/>
          <p:cNvSpPr/>
          <p:nvPr/>
        </p:nvSpPr>
        <p:spPr>
          <a:xfrm>
            <a:off x="1261390" y="637551"/>
            <a:ext cx="3601085" cy="861774"/>
          </a:xfrm>
          <a:prstGeom prst="rect">
            <a:avLst/>
          </a:prstGeom>
        </p:spPr>
        <p:txBody>
          <a:bodyPr wrap="square">
            <a:spAutoFit/>
          </a:bodyPr>
          <a:lstStyle/>
          <a:p>
            <a:r>
              <a:rPr lang="en-US" sz="5000" b="1" dirty="0">
                <a:solidFill>
                  <a:srgbClr val="202F5A"/>
                </a:solidFill>
                <a:latin typeface="Times New Roman Semi-Bold"/>
              </a:rPr>
              <a:t>II. </a:t>
            </a:r>
            <a:r>
              <a:rPr lang="en-US" sz="5000" b="1" dirty="0" err="1">
                <a:solidFill>
                  <a:srgbClr val="202F5A"/>
                </a:solidFill>
                <a:latin typeface="Times New Roman Semi-Bold"/>
              </a:rPr>
              <a:t>Bài</a:t>
            </a:r>
            <a:r>
              <a:rPr lang="en-US" sz="5000" b="1" dirty="0">
                <a:solidFill>
                  <a:srgbClr val="202F5A"/>
                </a:solidFill>
                <a:latin typeface="Times New Roman Semi-Bold"/>
              </a:rPr>
              <a:t> </a:t>
            </a:r>
            <a:r>
              <a:rPr lang="en-US" sz="5000" b="1" dirty="0" err="1">
                <a:solidFill>
                  <a:srgbClr val="202F5A"/>
                </a:solidFill>
                <a:latin typeface="Times New Roman Semi-Bold"/>
              </a:rPr>
              <a:t>tập</a:t>
            </a:r>
            <a:endParaRPr lang="en-US" sz="50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5227024">
            <a:off x="15791476" y="-2607533"/>
            <a:ext cx="7055030" cy="7272466"/>
          </a:xfrm>
          <a:custGeom>
            <a:avLst/>
            <a:gdLst/>
            <a:ahLst/>
            <a:cxnLst/>
            <a:rect l="l" t="t" r="r" b="b"/>
            <a:pathLst>
              <a:path w="7055030" h="7272466">
                <a:moveTo>
                  <a:pt x="0" y="0"/>
                </a:moveTo>
                <a:lnTo>
                  <a:pt x="7055030" y="0"/>
                </a:lnTo>
                <a:lnTo>
                  <a:pt x="7055030" y="7272466"/>
                </a:lnTo>
                <a:lnTo>
                  <a:pt x="0" y="7272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812546" y="6285180"/>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rot="-1075998">
            <a:off x="-1804011" y="-946636"/>
            <a:ext cx="2867056" cy="2778811"/>
          </a:xfrm>
          <a:custGeom>
            <a:avLst/>
            <a:gdLst/>
            <a:ahLst/>
            <a:cxnLst/>
            <a:rect l="l" t="t" r="r" b="b"/>
            <a:pathLst>
              <a:path w="2867056" h="2778811">
                <a:moveTo>
                  <a:pt x="0" y="0"/>
                </a:moveTo>
                <a:lnTo>
                  <a:pt x="2867056" y="0"/>
                </a:lnTo>
                <a:lnTo>
                  <a:pt x="2867056" y="2778811"/>
                </a:lnTo>
                <a:lnTo>
                  <a:pt x="0" y="2778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rot="593105">
            <a:off x="13833403" y="8670470"/>
            <a:ext cx="1212995" cy="1175660"/>
          </a:xfrm>
          <a:custGeom>
            <a:avLst/>
            <a:gdLst/>
            <a:ahLst/>
            <a:cxnLst/>
            <a:rect l="l" t="t" r="r" b="b"/>
            <a:pathLst>
              <a:path w="1212995" h="1175660">
                <a:moveTo>
                  <a:pt x="0" y="0"/>
                </a:moveTo>
                <a:lnTo>
                  <a:pt x="1212994" y="0"/>
                </a:lnTo>
                <a:lnTo>
                  <a:pt x="1212994" y="1175660"/>
                </a:lnTo>
                <a:lnTo>
                  <a:pt x="0" y="1175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499142">
            <a:off x="15777313" y="8080603"/>
            <a:ext cx="3957535" cy="2895457"/>
          </a:xfrm>
          <a:custGeom>
            <a:avLst/>
            <a:gdLst/>
            <a:ahLst/>
            <a:cxnLst/>
            <a:rect l="l" t="t" r="r" b="b"/>
            <a:pathLst>
              <a:path w="3957535" h="2895457">
                <a:moveTo>
                  <a:pt x="0" y="0"/>
                </a:moveTo>
                <a:lnTo>
                  <a:pt x="3957535" y="0"/>
                </a:lnTo>
                <a:lnTo>
                  <a:pt x="3957535" y="2895457"/>
                </a:lnTo>
                <a:lnTo>
                  <a:pt x="0" y="289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434150" y="594383"/>
            <a:ext cx="14248552" cy="3942811"/>
          </a:xfrm>
          <a:prstGeom prst="rect">
            <a:avLst/>
          </a:prstGeom>
        </p:spPr>
        <p:txBody>
          <a:bodyPr lIns="0" tIns="0" rIns="0" bIns="0" rtlCol="0" anchor="t">
            <a:spAutoFit/>
          </a:bodyPr>
          <a:lstStyle/>
          <a:p>
            <a:pPr algn="just">
              <a:lnSpc>
                <a:spcPct val="150000"/>
              </a:lnSpc>
            </a:pPr>
            <a:r>
              <a:rPr lang="en-US" sz="3500" b="1" dirty="0" err="1">
                <a:solidFill>
                  <a:srgbClr val="EBE2D5"/>
                </a:solidFill>
                <a:latin typeface="Times New Roman"/>
              </a:rPr>
              <a:t>Bài</a:t>
            </a:r>
            <a:r>
              <a:rPr lang="en-US" sz="3500" b="1" dirty="0">
                <a:solidFill>
                  <a:srgbClr val="EBE2D5"/>
                </a:solidFill>
                <a:latin typeface="Times New Roman"/>
              </a:rPr>
              <a:t> 1</a:t>
            </a:r>
            <a:r>
              <a:rPr lang="en-US" sz="3500" dirty="0">
                <a:solidFill>
                  <a:srgbClr val="EBE2D5"/>
                </a:solidFill>
                <a:latin typeface="Times New Roman"/>
              </a:rPr>
              <a:t>. </a:t>
            </a:r>
            <a:r>
              <a:rPr lang="en-US" sz="3500" dirty="0" err="1">
                <a:solidFill>
                  <a:srgbClr val="EBE2D5"/>
                </a:solidFill>
                <a:latin typeface="Times New Roman"/>
              </a:rPr>
              <a:t>Một</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âm</a:t>
            </a:r>
            <a:r>
              <a:rPr lang="en-US" sz="3500" dirty="0">
                <a:solidFill>
                  <a:srgbClr val="EBE2D5"/>
                </a:solidFill>
                <a:latin typeface="Times New Roman"/>
              </a:rPr>
              <a:t> </a:t>
            </a:r>
            <a:r>
              <a:rPr lang="en-US" sz="3500" dirty="0" err="1">
                <a:solidFill>
                  <a:srgbClr val="EBE2D5"/>
                </a:solidFill>
                <a:latin typeface="Times New Roman"/>
              </a:rPr>
              <a:t>có</a:t>
            </a:r>
            <a:r>
              <a:rPr lang="en-US" sz="3500" dirty="0">
                <a:solidFill>
                  <a:srgbClr val="EBE2D5"/>
                </a:solidFill>
                <a:latin typeface="Times New Roman"/>
              </a:rPr>
              <a:t> </a:t>
            </a:r>
            <a:r>
              <a:rPr lang="en-US" sz="3500" dirty="0" err="1">
                <a:solidFill>
                  <a:srgbClr val="EBE2D5"/>
                </a:solidFill>
                <a:latin typeface="Times New Roman"/>
              </a:rPr>
              <a:t>tần</a:t>
            </a:r>
            <a:r>
              <a:rPr lang="en-US" sz="3500" dirty="0">
                <a:solidFill>
                  <a:srgbClr val="EBE2D5"/>
                </a:solidFill>
                <a:latin typeface="Times New Roman"/>
              </a:rPr>
              <a:t> </a:t>
            </a:r>
            <a:r>
              <a:rPr lang="en-US" sz="3500" dirty="0" err="1">
                <a:solidFill>
                  <a:srgbClr val="EBE2D5"/>
                </a:solidFill>
                <a:latin typeface="Times New Roman"/>
              </a:rPr>
              <a:t>số</a:t>
            </a:r>
            <a:r>
              <a:rPr lang="en-US" sz="3500" dirty="0">
                <a:solidFill>
                  <a:srgbClr val="EBE2D5"/>
                </a:solidFill>
                <a:latin typeface="Times New Roman"/>
              </a:rPr>
              <a:t> 192 Hz </a:t>
            </a:r>
            <a:r>
              <a:rPr lang="en-US" sz="3500" dirty="0" err="1">
                <a:solidFill>
                  <a:srgbClr val="EBE2D5"/>
                </a:solidFill>
                <a:latin typeface="Times New Roman"/>
              </a:rPr>
              <a:t>và</a:t>
            </a:r>
            <a:r>
              <a:rPr lang="en-US" sz="3500" dirty="0">
                <a:solidFill>
                  <a:srgbClr val="EBE2D5"/>
                </a:solidFill>
                <a:latin typeface="Times New Roman"/>
              </a:rPr>
              <a:t> </a:t>
            </a:r>
            <a:r>
              <a:rPr lang="en-US" sz="3500" dirty="0" err="1">
                <a:solidFill>
                  <a:srgbClr val="EBE2D5"/>
                </a:solidFill>
                <a:latin typeface="Times New Roman"/>
              </a:rPr>
              <a:t>truyền</a:t>
            </a:r>
            <a:r>
              <a:rPr lang="en-US" sz="3500" dirty="0">
                <a:solidFill>
                  <a:srgbClr val="EBE2D5"/>
                </a:solidFill>
                <a:latin typeface="Times New Roman"/>
              </a:rPr>
              <a:t> </a:t>
            </a:r>
            <a:r>
              <a:rPr lang="en-US" sz="3500" dirty="0" err="1">
                <a:solidFill>
                  <a:srgbClr val="EBE2D5"/>
                </a:solidFill>
                <a:latin typeface="Times New Roman"/>
              </a:rPr>
              <a:t>đi</a:t>
            </a:r>
            <a:r>
              <a:rPr lang="en-US" sz="3500" dirty="0">
                <a:solidFill>
                  <a:srgbClr val="EBE2D5"/>
                </a:solidFill>
                <a:latin typeface="Times New Roman"/>
              </a:rPr>
              <a:t> </a:t>
            </a:r>
            <a:r>
              <a:rPr lang="en-US" sz="3500" dirty="0" err="1">
                <a:solidFill>
                  <a:srgbClr val="EBE2D5"/>
                </a:solidFill>
                <a:latin typeface="Times New Roman"/>
              </a:rPr>
              <a:t>được</a:t>
            </a:r>
            <a:r>
              <a:rPr lang="en-US" sz="3500" dirty="0">
                <a:solidFill>
                  <a:srgbClr val="EBE2D5"/>
                </a:solidFill>
                <a:latin typeface="Times New Roman"/>
              </a:rPr>
              <a:t> </a:t>
            </a:r>
            <a:r>
              <a:rPr lang="en-US" sz="3500" dirty="0" err="1">
                <a:solidFill>
                  <a:srgbClr val="EBE2D5"/>
                </a:solidFill>
                <a:latin typeface="Times New Roman"/>
              </a:rPr>
              <a:t>quãng</a:t>
            </a:r>
            <a:r>
              <a:rPr lang="en-US" sz="3500" dirty="0">
                <a:solidFill>
                  <a:srgbClr val="EBE2D5"/>
                </a:solidFill>
                <a:latin typeface="Times New Roman"/>
              </a:rPr>
              <a:t> </a:t>
            </a:r>
            <a:r>
              <a:rPr lang="en-US" sz="3500" dirty="0" err="1">
                <a:solidFill>
                  <a:srgbClr val="EBE2D5"/>
                </a:solidFill>
                <a:latin typeface="Times New Roman"/>
              </a:rPr>
              <a:t>đường</a:t>
            </a:r>
            <a:r>
              <a:rPr lang="en-US" sz="3500" dirty="0">
                <a:solidFill>
                  <a:srgbClr val="EBE2D5"/>
                </a:solidFill>
                <a:latin typeface="Times New Roman"/>
              </a:rPr>
              <a:t> 91,4m </a:t>
            </a:r>
            <a:r>
              <a:rPr lang="en-US" sz="3500" dirty="0" err="1">
                <a:solidFill>
                  <a:srgbClr val="EBE2D5"/>
                </a:solidFill>
                <a:latin typeface="Times New Roman"/>
              </a:rPr>
              <a:t>trong</a:t>
            </a:r>
            <a:r>
              <a:rPr lang="en-US" sz="3500" dirty="0">
                <a:solidFill>
                  <a:srgbClr val="EBE2D5"/>
                </a:solidFill>
                <a:latin typeface="Times New Roman"/>
              </a:rPr>
              <a:t> 0,27s. </a:t>
            </a:r>
            <a:r>
              <a:rPr lang="en-US" sz="3500" dirty="0" err="1">
                <a:solidFill>
                  <a:srgbClr val="EBE2D5"/>
                </a:solidFill>
                <a:latin typeface="Times New Roman"/>
              </a:rPr>
              <a:t>Hãy</a:t>
            </a:r>
            <a:r>
              <a:rPr lang="en-US" sz="3500" dirty="0">
                <a:solidFill>
                  <a:srgbClr val="EBE2D5"/>
                </a:solidFill>
                <a:latin typeface="Times New Roman"/>
              </a:rPr>
              <a:t> </a:t>
            </a:r>
            <a:r>
              <a:rPr lang="en-US" sz="3500" dirty="0" err="1">
                <a:solidFill>
                  <a:srgbClr val="EBE2D5"/>
                </a:solidFill>
                <a:latin typeface="Times New Roman"/>
              </a:rPr>
              <a:t>tính</a:t>
            </a:r>
            <a:r>
              <a:rPr lang="en-US" sz="3500" dirty="0">
                <a:solidFill>
                  <a:srgbClr val="EBE2D5"/>
                </a:solidFill>
                <a:latin typeface="Times New Roman"/>
              </a:rPr>
              <a:t> </a:t>
            </a:r>
          </a:p>
          <a:p>
            <a:pPr algn="just">
              <a:lnSpc>
                <a:spcPct val="150000"/>
              </a:lnSpc>
            </a:pPr>
            <a:r>
              <a:rPr lang="en-US" sz="3500" dirty="0">
                <a:solidFill>
                  <a:srgbClr val="EBE2D5"/>
                </a:solidFill>
                <a:latin typeface="Times New Roman"/>
              </a:rPr>
              <a:t>a. </a:t>
            </a:r>
            <a:r>
              <a:rPr lang="en-US" sz="3500" dirty="0" err="1">
                <a:solidFill>
                  <a:srgbClr val="EBE2D5"/>
                </a:solidFill>
                <a:latin typeface="Times New Roman"/>
              </a:rPr>
              <a:t>Tốc</a:t>
            </a:r>
            <a:r>
              <a:rPr lang="en-US" sz="3500" dirty="0">
                <a:solidFill>
                  <a:srgbClr val="EBE2D5"/>
                </a:solidFill>
                <a:latin typeface="Times New Roman"/>
              </a:rPr>
              <a:t> </a:t>
            </a:r>
            <a:r>
              <a:rPr lang="en-US" sz="3500" dirty="0" err="1">
                <a:solidFill>
                  <a:srgbClr val="EBE2D5"/>
                </a:solidFill>
                <a:latin typeface="Times New Roman"/>
              </a:rPr>
              <a:t>độ</a:t>
            </a:r>
            <a:r>
              <a:rPr lang="en-US" sz="3500" dirty="0">
                <a:solidFill>
                  <a:srgbClr val="EBE2D5"/>
                </a:solidFill>
                <a:latin typeface="Times New Roman"/>
              </a:rPr>
              <a:t> </a:t>
            </a:r>
            <a:r>
              <a:rPr lang="en-US" sz="3500" dirty="0" err="1">
                <a:solidFill>
                  <a:srgbClr val="EBE2D5"/>
                </a:solidFill>
                <a:latin typeface="Times New Roman"/>
              </a:rPr>
              <a:t>truyền</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p>
          <a:p>
            <a:pPr algn="just">
              <a:lnSpc>
                <a:spcPct val="150000"/>
              </a:lnSpc>
            </a:pPr>
            <a:r>
              <a:rPr lang="en-US" sz="3500" dirty="0">
                <a:solidFill>
                  <a:srgbClr val="EBE2D5"/>
                </a:solidFill>
                <a:latin typeface="Times New Roman"/>
              </a:rPr>
              <a:t>b. </a:t>
            </a:r>
            <a:r>
              <a:rPr lang="en-US" sz="3500" dirty="0" err="1">
                <a:solidFill>
                  <a:srgbClr val="EBE2D5"/>
                </a:solidFill>
                <a:latin typeface="Times New Roman"/>
              </a:rPr>
              <a:t>Bước</a:t>
            </a:r>
            <a:r>
              <a:rPr lang="en-US" sz="3500" dirty="0">
                <a:solidFill>
                  <a:srgbClr val="EBE2D5"/>
                </a:solidFill>
                <a:latin typeface="Times New Roman"/>
              </a:rPr>
              <a:t> </a:t>
            </a:r>
            <a:r>
              <a:rPr lang="en-US" sz="3500" dirty="0" err="1">
                <a:solidFill>
                  <a:srgbClr val="EBE2D5"/>
                </a:solidFill>
                <a:latin typeface="Times New Roman"/>
              </a:rPr>
              <a:t>sóng</a:t>
            </a:r>
            <a:endParaRPr lang="en-US" sz="3500" dirty="0">
              <a:solidFill>
                <a:srgbClr val="EBE2D5"/>
              </a:solidFill>
              <a:latin typeface="Times New Roman"/>
            </a:endParaRPr>
          </a:p>
          <a:p>
            <a:pPr marL="0" lvl="0" indent="0" algn="just">
              <a:lnSpc>
                <a:spcPct val="150000"/>
              </a:lnSpc>
              <a:spcBef>
                <a:spcPct val="0"/>
              </a:spcBef>
            </a:pPr>
            <a:r>
              <a:rPr lang="en-US" sz="3500" dirty="0">
                <a:solidFill>
                  <a:srgbClr val="EBE2D5"/>
                </a:solidFill>
                <a:latin typeface="Times New Roman"/>
              </a:rPr>
              <a:t>c. </a:t>
            </a:r>
            <a:r>
              <a:rPr lang="en-US" sz="3500" dirty="0" err="1">
                <a:solidFill>
                  <a:srgbClr val="EBE2D5"/>
                </a:solidFill>
                <a:latin typeface="Times New Roman"/>
              </a:rPr>
              <a:t>Nếu</a:t>
            </a:r>
            <a:r>
              <a:rPr lang="en-US" sz="3500" dirty="0">
                <a:solidFill>
                  <a:srgbClr val="EBE2D5"/>
                </a:solidFill>
                <a:latin typeface="Times New Roman"/>
              </a:rPr>
              <a:t> </a:t>
            </a:r>
            <a:r>
              <a:rPr lang="en-US" sz="3500" dirty="0" err="1">
                <a:solidFill>
                  <a:srgbClr val="EBE2D5"/>
                </a:solidFill>
                <a:latin typeface="Times New Roman"/>
              </a:rPr>
              <a:t>tần</a:t>
            </a:r>
            <a:r>
              <a:rPr lang="en-US" sz="3500" dirty="0">
                <a:solidFill>
                  <a:srgbClr val="EBE2D5"/>
                </a:solidFill>
                <a:latin typeface="Times New Roman"/>
              </a:rPr>
              <a:t> </a:t>
            </a:r>
            <a:r>
              <a:rPr lang="en-US" sz="3500" dirty="0" err="1">
                <a:solidFill>
                  <a:srgbClr val="EBE2D5"/>
                </a:solidFill>
                <a:latin typeface="Times New Roman"/>
              </a:rPr>
              <a:t>số</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là</a:t>
            </a:r>
            <a:r>
              <a:rPr lang="en-US" sz="3500" dirty="0">
                <a:solidFill>
                  <a:srgbClr val="EBE2D5"/>
                </a:solidFill>
                <a:latin typeface="Times New Roman"/>
              </a:rPr>
              <a:t> 442 Hz </a:t>
            </a:r>
            <a:r>
              <a:rPr lang="en-US" sz="3500" dirty="0" err="1">
                <a:solidFill>
                  <a:srgbClr val="EBE2D5"/>
                </a:solidFill>
                <a:latin typeface="Times New Roman"/>
              </a:rPr>
              <a:t>thì</a:t>
            </a:r>
            <a:r>
              <a:rPr lang="en-US" sz="3500" dirty="0">
                <a:solidFill>
                  <a:srgbClr val="EBE2D5"/>
                </a:solidFill>
                <a:latin typeface="Times New Roman"/>
              </a:rPr>
              <a:t> </a:t>
            </a:r>
            <a:r>
              <a:rPr lang="en-US" sz="3500" dirty="0" err="1">
                <a:solidFill>
                  <a:srgbClr val="EBE2D5"/>
                </a:solidFill>
                <a:latin typeface="Times New Roman"/>
              </a:rPr>
              <a:t>bước</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và</a:t>
            </a:r>
            <a:r>
              <a:rPr lang="en-US" sz="3500" dirty="0">
                <a:solidFill>
                  <a:srgbClr val="EBE2D5"/>
                </a:solidFill>
                <a:latin typeface="Times New Roman"/>
              </a:rPr>
              <a:t> </a:t>
            </a:r>
            <a:r>
              <a:rPr lang="en-US" sz="3500" dirty="0" err="1">
                <a:solidFill>
                  <a:srgbClr val="EBE2D5"/>
                </a:solidFill>
                <a:latin typeface="Times New Roman"/>
              </a:rPr>
              <a:t>chu</a:t>
            </a:r>
            <a:r>
              <a:rPr lang="en-US" sz="3500" dirty="0">
                <a:solidFill>
                  <a:srgbClr val="EBE2D5"/>
                </a:solidFill>
                <a:latin typeface="Times New Roman"/>
              </a:rPr>
              <a:t> </a:t>
            </a:r>
            <a:r>
              <a:rPr lang="en-US" sz="3500" dirty="0" err="1">
                <a:solidFill>
                  <a:srgbClr val="EBE2D5"/>
                </a:solidFill>
                <a:latin typeface="Times New Roman"/>
              </a:rPr>
              <a:t>kì</a:t>
            </a:r>
            <a:r>
              <a:rPr lang="en-US" sz="3500" dirty="0">
                <a:solidFill>
                  <a:srgbClr val="EBE2D5"/>
                </a:solidFill>
                <a:latin typeface="Times New Roman"/>
              </a:rPr>
              <a:t> </a:t>
            </a:r>
            <a:r>
              <a:rPr lang="en-US" sz="3500" dirty="0" err="1">
                <a:solidFill>
                  <a:srgbClr val="EBE2D5"/>
                </a:solidFill>
                <a:latin typeface="Times New Roman"/>
              </a:rPr>
              <a:t>là</a:t>
            </a:r>
            <a:r>
              <a:rPr lang="en-US" sz="3500" dirty="0">
                <a:solidFill>
                  <a:srgbClr val="EBE2D5"/>
                </a:solidFill>
                <a:latin typeface="Times New Roman"/>
              </a:rPr>
              <a:t> </a:t>
            </a:r>
            <a:r>
              <a:rPr lang="en-US" sz="3500" dirty="0" err="1">
                <a:solidFill>
                  <a:srgbClr val="EBE2D5"/>
                </a:solidFill>
                <a:latin typeface="Times New Roman"/>
              </a:rPr>
              <a:t>bao</a:t>
            </a:r>
            <a:r>
              <a:rPr lang="en-US" sz="3500" dirty="0">
                <a:solidFill>
                  <a:srgbClr val="EBE2D5"/>
                </a:solidFill>
                <a:latin typeface="Times New Roman"/>
              </a:rPr>
              <a:t> </a:t>
            </a:r>
            <a:r>
              <a:rPr lang="en-US" sz="3500" dirty="0" err="1">
                <a:solidFill>
                  <a:srgbClr val="EBE2D5"/>
                </a:solidFill>
                <a:latin typeface="Times New Roman"/>
              </a:rPr>
              <a:t>nhiêu</a:t>
            </a:r>
            <a:r>
              <a:rPr lang="en-US" sz="3500" dirty="0">
                <a:solidFill>
                  <a:srgbClr val="EBE2D5"/>
                </a:solidFill>
                <a:latin typeface="Times New Roman"/>
              </a:rPr>
              <a:t> ?</a:t>
            </a:r>
          </a:p>
        </p:txBody>
      </p:sp>
      <mc:AlternateContent xmlns:mc="http://schemas.openxmlformats.org/markup-compatibility/2006" xmlns:a14="http://schemas.microsoft.com/office/drawing/2010/main">
        <mc:Choice Requires="a14">
          <p:sp>
            <p:nvSpPr>
              <p:cNvPr id="8" name="TextBox 8"/>
              <p:cNvSpPr txBox="1"/>
              <p:nvPr/>
            </p:nvSpPr>
            <p:spPr>
              <a:xfrm>
                <a:off x="8305801" y="4884675"/>
                <a:ext cx="7400632" cy="4343690"/>
              </a:xfrm>
              <a:prstGeom prst="rect">
                <a:avLst/>
              </a:prstGeom>
            </p:spPr>
            <p:txBody>
              <a:bodyPr wrap="square" lIns="0" tIns="0" rIns="0" bIns="0" rtlCol="0" anchor="t">
                <a:spAutoFit/>
              </a:bodyPr>
              <a:lstStyle/>
              <a:p>
                <a:pPr>
                  <a:lnSpc>
                    <a:spcPct val="150000"/>
                  </a:lnSpc>
                </a:pPr>
                <a:r>
                  <a:rPr lang="en-US" sz="3500" b="1" u="sng" spc="-17" dirty="0">
                    <a:solidFill>
                      <a:srgbClr val="EBE2D5"/>
                    </a:solidFill>
                    <a:latin typeface="Times New Roman"/>
                  </a:rPr>
                  <a:t>Lời </a:t>
                </a:r>
                <a:r>
                  <a:rPr lang="en-US" sz="3500" b="1" u="sng" spc="-17" dirty="0" err="1">
                    <a:solidFill>
                      <a:srgbClr val="EBE2D5"/>
                    </a:solidFill>
                    <a:latin typeface="Times New Roman"/>
                  </a:rPr>
                  <a:t>giải</a:t>
                </a:r>
                <a:r>
                  <a:rPr lang="en-US" sz="3500" b="1" u="sng" spc="-17" dirty="0">
                    <a:solidFill>
                      <a:srgbClr val="EBE2D5"/>
                    </a:solidFill>
                    <a:latin typeface="Times New Roman"/>
                  </a:rPr>
                  <a:t> </a:t>
                </a:r>
              </a:p>
              <a:p>
                <a:pPr algn="just">
                  <a:lnSpc>
                    <a:spcPct val="150000"/>
                  </a:lnSpc>
                </a:pPr>
                <a:r>
                  <a:rPr lang="en-US" sz="3500" spc="-17" dirty="0">
                    <a:solidFill>
                      <a:srgbClr val="EBE2D5"/>
                    </a:solidFill>
                    <a:latin typeface="Times New Roman"/>
                  </a:rPr>
                  <a:t>a. </a:t>
                </a:r>
                <a:r>
                  <a:rPr lang="en-US" sz="3500" spc="-17" dirty="0" err="1">
                    <a:solidFill>
                      <a:srgbClr val="EBE2D5"/>
                    </a:solidFill>
                    <a:latin typeface="Times New Roman"/>
                  </a:rPr>
                  <a:t>Tốc</a:t>
                </a:r>
                <a:r>
                  <a:rPr lang="en-US" sz="3500" spc="-17" dirty="0">
                    <a:solidFill>
                      <a:srgbClr val="EBE2D5"/>
                    </a:solidFill>
                    <a:latin typeface="Times New Roman"/>
                  </a:rPr>
                  <a:t> </a:t>
                </a:r>
                <a:r>
                  <a:rPr lang="en-US" sz="3500" spc="-17" dirty="0" err="1">
                    <a:solidFill>
                      <a:srgbClr val="EBE2D5"/>
                    </a:solidFill>
                    <a:latin typeface="Times New Roman"/>
                  </a:rPr>
                  <a:t>độ</a:t>
                </a:r>
                <a:r>
                  <a:rPr lang="en-US" sz="3500" spc="-17" dirty="0">
                    <a:solidFill>
                      <a:srgbClr val="EBE2D5"/>
                    </a:solidFill>
                    <a:latin typeface="Times New Roman"/>
                  </a:rPr>
                  <a:t> </a:t>
                </a:r>
                <a:r>
                  <a:rPr lang="en-US" sz="3500" spc="-17" dirty="0" err="1">
                    <a:solidFill>
                      <a:srgbClr val="EBE2D5"/>
                    </a:solidFill>
                    <a:latin typeface="Times New Roman"/>
                  </a:rPr>
                  <a:t>truyền</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endParaRPr lang="vi-VN" sz="3500" spc="-17" dirty="0">
                  <a:solidFill>
                    <a:srgbClr val="EBE2D5"/>
                  </a:solidFill>
                  <a:latin typeface="Times New Roman"/>
                </a:endParaRPr>
              </a:p>
              <a:p>
                <a:pPr algn="just">
                  <a:lnSpc>
                    <a:spcPct val="150000"/>
                  </a:lnSpc>
                </a:pPr>
                <a:r>
                  <a:rPr lang="en-US" sz="3500" spc="-17" dirty="0">
                    <a:solidFill>
                      <a:srgbClr val="EBE2D5"/>
                    </a:solidFill>
                    <a:latin typeface="Times New Roman"/>
                  </a:rPr>
                  <a:t>v = </a:t>
                </a:r>
                <a14:m>
                  <m:oMath xmlns:m="http://schemas.openxmlformats.org/officeDocument/2006/math">
                    <m:f>
                      <m:fPr>
                        <m:ctrlPr>
                          <a:rPr lang="en-US" sz="3500" i="1" spc="-17" smtClean="0">
                            <a:solidFill>
                              <a:srgbClr val="EBE2D5"/>
                            </a:solidFill>
                            <a:latin typeface="Cambria Math" panose="02040503050406030204" pitchFamily="18" charset="0"/>
                          </a:rPr>
                        </m:ctrlPr>
                      </m:fPr>
                      <m:num>
                        <m:r>
                          <a:rPr lang="en-US" sz="3500" b="0" i="1" spc="-17" smtClean="0">
                            <a:solidFill>
                              <a:srgbClr val="EBE2D5"/>
                            </a:solidFill>
                            <a:latin typeface="Cambria Math" panose="02040503050406030204" pitchFamily="18" charset="0"/>
                          </a:rPr>
                          <m:t>𝑠</m:t>
                        </m:r>
                      </m:num>
                      <m:den>
                        <m:r>
                          <a:rPr lang="en-US" sz="3500" b="0" i="1" spc="-17" smtClean="0">
                            <a:solidFill>
                              <a:srgbClr val="EBE2D5"/>
                            </a:solidFill>
                            <a:latin typeface="Cambria Math" panose="02040503050406030204" pitchFamily="18" charset="0"/>
                          </a:rPr>
                          <m:t>𝑡</m:t>
                        </m:r>
                      </m:den>
                    </m:f>
                  </m:oMath>
                </a14:m>
                <a:r>
                  <a:rPr lang="en-US" sz="3500" spc="-17" dirty="0">
                    <a:solidFill>
                      <a:srgbClr val="EBE2D5"/>
                    </a:solidFill>
                    <a:latin typeface="Times New Roman"/>
                  </a:rPr>
                  <a:t> = </a:t>
                </a:r>
                <a14:m>
                  <m:oMath xmlns:m="http://schemas.openxmlformats.org/officeDocument/2006/math">
                    <m:f>
                      <m:fPr>
                        <m:ctrlPr>
                          <a:rPr lang="en-US" sz="3500" i="1" spc="-17" smtClean="0">
                            <a:solidFill>
                              <a:srgbClr val="EBE2D5"/>
                            </a:solidFill>
                            <a:latin typeface="Cambria Math" panose="02040503050406030204" pitchFamily="18" charset="0"/>
                          </a:rPr>
                        </m:ctrlPr>
                      </m:fPr>
                      <m:num>
                        <m:r>
                          <a:rPr lang="en-US" sz="3500" b="0" i="1" spc="-17" smtClean="0">
                            <a:solidFill>
                              <a:srgbClr val="EBE2D5"/>
                            </a:solidFill>
                            <a:latin typeface="Cambria Math" panose="02040503050406030204" pitchFamily="18" charset="0"/>
                          </a:rPr>
                          <m:t>91,4</m:t>
                        </m:r>
                      </m:num>
                      <m:den>
                        <m:r>
                          <a:rPr lang="en-US" sz="3500" b="0" i="1" spc="-17" smtClean="0">
                            <a:solidFill>
                              <a:srgbClr val="EBE2D5"/>
                            </a:solidFill>
                            <a:latin typeface="Cambria Math" panose="02040503050406030204" pitchFamily="18" charset="0"/>
                          </a:rPr>
                          <m:t>0,27</m:t>
                        </m:r>
                      </m:den>
                    </m:f>
                    <m:r>
                      <a:rPr lang="en-US" sz="3500" b="0" i="1" spc="-17" smtClean="0">
                        <a:solidFill>
                          <a:srgbClr val="EBE2D5"/>
                        </a:solidFill>
                        <a:latin typeface="Cambria Math" panose="02040503050406030204" pitchFamily="18" charset="0"/>
                      </a:rPr>
                      <m:t> </m:t>
                    </m:r>
                  </m:oMath>
                </a14:m>
                <a:r>
                  <a:rPr lang="en-US" sz="3500" spc="-17" dirty="0">
                    <a:solidFill>
                      <a:srgbClr val="EBE2D5"/>
                    </a:solidFill>
                    <a:latin typeface="Times New Roman"/>
                  </a:rPr>
                  <a:t>= 338,52 m/s</a:t>
                </a:r>
              </a:p>
              <a:p>
                <a:pPr algn="just">
                  <a:lnSpc>
                    <a:spcPct val="150000"/>
                  </a:lnSpc>
                </a:pPr>
                <a:endParaRPr lang="en-US" sz="3500" spc="-17" dirty="0">
                  <a:solidFill>
                    <a:srgbClr val="EBE2D5"/>
                  </a:solidFill>
                  <a:latin typeface="Times New Roman"/>
                </a:endParaRPr>
              </a:p>
              <a:p>
                <a:pPr marL="0" lvl="0" indent="0" algn="just">
                  <a:lnSpc>
                    <a:spcPct val="150000"/>
                  </a:lnSpc>
                  <a:spcBef>
                    <a:spcPct val="0"/>
                  </a:spcBef>
                </a:pPr>
                <a:endParaRPr lang="en-US" sz="3500" spc="-17" dirty="0">
                  <a:solidFill>
                    <a:srgbClr val="EBE2D5"/>
                  </a:solidFill>
                  <a:latin typeface="Times New Roman"/>
                </a:endParaRPr>
              </a:p>
            </p:txBody>
          </p:sp>
        </mc:Choice>
        <mc:Fallback xmlns="">
          <p:sp>
            <p:nvSpPr>
              <p:cNvPr id="8" name="TextBox 8"/>
              <p:cNvSpPr txBox="1">
                <a:spLocks noRot="1" noChangeAspect="1" noMove="1" noResize="1" noEditPoints="1" noAdjustHandles="1" noChangeArrowheads="1" noChangeShapeType="1" noTextEdit="1"/>
              </p:cNvSpPr>
              <p:nvPr/>
            </p:nvSpPr>
            <p:spPr>
              <a:xfrm>
                <a:off x="8305801" y="4884675"/>
                <a:ext cx="7400632" cy="4343690"/>
              </a:xfrm>
              <a:prstGeom prst="rect">
                <a:avLst/>
              </a:prstGeom>
              <a:blipFill>
                <a:blip r:embed="rId12"/>
                <a:stretch>
                  <a:fillRect l="-37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12BAC1-F610-9B9D-359A-5640275ACCB0}"/>
                  </a:ext>
                </a:extLst>
              </p:cNvPr>
              <p:cNvSpPr txBox="1"/>
              <p:nvPr/>
            </p:nvSpPr>
            <p:spPr>
              <a:xfrm>
                <a:off x="2142173" y="4884675"/>
                <a:ext cx="4370444" cy="3942811"/>
              </a:xfrm>
              <a:prstGeom prst="rect">
                <a:avLst/>
              </a:prstGeom>
            </p:spPr>
            <p:txBody>
              <a:bodyPr wrap="square" lIns="0" tIns="0" rIns="0" bIns="0" rtlCol="0" anchor="t">
                <a:spAutoFit/>
              </a:bodyPr>
              <a:lstStyle/>
              <a:p>
                <a:pPr>
                  <a:lnSpc>
                    <a:spcPct val="150000"/>
                  </a:lnSpc>
                </a:pPr>
                <a:r>
                  <a:rPr lang="vi-VN" sz="3500" b="1" u="sng" spc="-17" dirty="0">
                    <a:solidFill>
                      <a:srgbClr val="EBE2D5"/>
                    </a:solidFill>
                    <a:latin typeface="Times New Roman"/>
                  </a:rPr>
                  <a:t>Tóm tắt</a:t>
                </a:r>
                <a:endParaRPr lang="en-US" sz="3500" b="1" u="sng" spc="-17" dirty="0">
                  <a:solidFill>
                    <a:srgbClr val="EBE2D5"/>
                  </a:solidFill>
                  <a:latin typeface="Times New Roman"/>
                </a:endParaRPr>
              </a:p>
              <a:p>
                <a:pPr algn="just">
                  <a:lnSpc>
                    <a:spcPct val="150000"/>
                  </a:lnSpc>
                </a:pPr>
                <a14:m>
                  <m:oMath xmlns:m="http://schemas.openxmlformats.org/officeDocument/2006/math">
                    <m:r>
                      <a:rPr lang="en-US" sz="3500" i="1" spc="-17">
                        <a:solidFill>
                          <a:srgbClr val="EBE2D5"/>
                        </a:solidFill>
                        <a:latin typeface="Cambria Math" panose="02040503050406030204" pitchFamily="18" charset="0"/>
                      </a:rPr>
                      <m:t>𝑓</m:t>
                    </m:r>
                    <m:r>
                      <a:rPr lang="en-US" sz="3500" i="1" spc="-17">
                        <a:solidFill>
                          <a:srgbClr val="EBE2D5"/>
                        </a:solidFill>
                        <a:latin typeface="Cambria Math" panose="02040503050406030204" pitchFamily="18" charset="0"/>
                      </a:rPr>
                      <m:t> </m:t>
                    </m:r>
                  </m:oMath>
                </a14:m>
                <a:r>
                  <a:rPr lang="vi-VN" sz="3500" spc="-17" dirty="0">
                    <a:solidFill>
                      <a:srgbClr val="EBE2D5"/>
                    </a:solidFill>
                    <a:latin typeface="Times New Roman"/>
                  </a:rPr>
                  <a:t>= 192 Hz</a:t>
                </a:r>
              </a:p>
              <a:p>
                <a:pPr algn="just">
                  <a:lnSpc>
                    <a:spcPct val="150000"/>
                  </a:lnSpc>
                </a:pPr>
                <a:r>
                  <a:rPr lang="vi-VN" sz="3500" spc="-17" dirty="0">
                    <a:solidFill>
                      <a:srgbClr val="EBE2D5"/>
                    </a:solidFill>
                    <a:latin typeface="Times New Roman"/>
                  </a:rPr>
                  <a:t>s = 91,4 m</a:t>
                </a:r>
              </a:p>
              <a:p>
                <a:pPr algn="just">
                  <a:lnSpc>
                    <a:spcPct val="150000"/>
                  </a:lnSpc>
                </a:pPr>
                <a:r>
                  <a:rPr lang="vi-VN" sz="3500" spc="-17" dirty="0">
                    <a:solidFill>
                      <a:srgbClr val="EBE2D5"/>
                    </a:solidFill>
                    <a:latin typeface="Times New Roman"/>
                  </a:rPr>
                  <a:t>t = 0,27s</a:t>
                </a:r>
                <a:endParaRPr lang="en-US" sz="3500" spc="-17" dirty="0">
                  <a:solidFill>
                    <a:srgbClr val="EBE2D5"/>
                  </a:solidFill>
                  <a:latin typeface="Times New Roman"/>
                </a:endParaRPr>
              </a:p>
              <a:p>
                <a:pPr marL="0" lvl="0" indent="0" algn="just">
                  <a:lnSpc>
                    <a:spcPct val="150000"/>
                  </a:lnSpc>
                  <a:spcBef>
                    <a:spcPct val="0"/>
                  </a:spcBef>
                </a:pPr>
                <a:endParaRPr lang="en-US" sz="3500" spc="-17" dirty="0">
                  <a:solidFill>
                    <a:srgbClr val="EBE2D5"/>
                  </a:solidFill>
                  <a:latin typeface="Times New Roman"/>
                </a:endParaRPr>
              </a:p>
            </p:txBody>
          </p:sp>
        </mc:Choice>
        <mc:Fallback xmlns="">
          <p:sp>
            <p:nvSpPr>
              <p:cNvPr id="9" name="TextBox 8">
                <a:extLst>
                  <a:ext uri="{FF2B5EF4-FFF2-40B4-BE49-F238E27FC236}">
                    <a16:creationId xmlns:a16="http://schemas.microsoft.com/office/drawing/2014/main" id="{4012BAC1-F610-9B9D-359A-5640275ACCB0}"/>
                  </a:ext>
                </a:extLst>
              </p:cNvPr>
              <p:cNvSpPr txBox="1">
                <a:spLocks noRot="1" noChangeAspect="1" noMove="1" noResize="1" noEditPoints="1" noAdjustHandles="1" noChangeArrowheads="1" noChangeShapeType="1" noTextEdit="1"/>
              </p:cNvSpPr>
              <p:nvPr/>
            </p:nvSpPr>
            <p:spPr>
              <a:xfrm>
                <a:off x="2142173" y="4884675"/>
                <a:ext cx="4370444" cy="3942811"/>
              </a:xfrm>
              <a:prstGeom prst="rect">
                <a:avLst/>
              </a:prstGeom>
              <a:blipFill>
                <a:blip r:embed="rId13"/>
                <a:stretch>
                  <a:fillRect l="-6137"/>
                </a:stretch>
              </a:blipFill>
            </p:spPr>
            <p:txBody>
              <a:bodyPr/>
              <a:lstStyle/>
              <a:p>
                <a:r>
                  <a:rPr lang="en-US">
                    <a:noFill/>
                  </a:rPr>
                  <a:t> </a:t>
                </a:r>
              </a:p>
            </p:txBody>
          </p:sp>
        </mc:Fallback>
      </mc:AlternateContent>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5227024">
            <a:off x="15791476" y="-2607533"/>
            <a:ext cx="7055030" cy="7272466"/>
          </a:xfrm>
          <a:custGeom>
            <a:avLst/>
            <a:gdLst/>
            <a:ahLst/>
            <a:cxnLst/>
            <a:rect l="l" t="t" r="r" b="b"/>
            <a:pathLst>
              <a:path w="7055030" h="7272466">
                <a:moveTo>
                  <a:pt x="0" y="0"/>
                </a:moveTo>
                <a:lnTo>
                  <a:pt x="7055030" y="0"/>
                </a:lnTo>
                <a:lnTo>
                  <a:pt x="7055030" y="7272466"/>
                </a:lnTo>
                <a:lnTo>
                  <a:pt x="0" y="7272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812546" y="6285180"/>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rot="-1075998">
            <a:off x="-1804011" y="-946636"/>
            <a:ext cx="2867056" cy="2778811"/>
          </a:xfrm>
          <a:custGeom>
            <a:avLst/>
            <a:gdLst/>
            <a:ahLst/>
            <a:cxnLst/>
            <a:rect l="l" t="t" r="r" b="b"/>
            <a:pathLst>
              <a:path w="2867056" h="2778811">
                <a:moveTo>
                  <a:pt x="0" y="0"/>
                </a:moveTo>
                <a:lnTo>
                  <a:pt x="2867056" y="0"/>
                </a:lnTo>
                <a:lnTo>
                  <a:pt x="2867056" y="2778811"/>
                </a:lnTo>
                <a:lnTo>
                  <a:pt x="0" y="2778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rot="593105">
            <a:off x="13833403" y="8670470"/>
            <a:ext cx="1212995" cy="1175660"/>
          </a:xfrm>
          <a:custGeom>
            <a:avLst/>
            <a:gdLst/>
            <a:ahLst/>
            <a:cxnLst/>
            <a:rect l="l" t="t" r="r" b="b"/>
            <a:pathLst>
              <a:path w="1212995" h="1175660">
                <a:moveTo>
                  <a:pt x="0" y="0"/>
                </a:moveTo>
                <a:lnTo>
                  <a:pt x="1212994" y="0"/>
                </a:lnTo>
                <a:lnTo>
                  <a:pt x="1212994" y="1175660"/>
                </a:lnTo>
                <a:lnTo>
                  <a:pt x="0" y="1175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499142">
            <a:off x="15777313" y="8080603"/>
            <a:ext cx="3957535" cy="2895457"/>
          </a:xfrm>
          <a:custGeom>
            <a:avLst/>
            <a:gdLst/>
            <a:ahLst/>
            <a:cxnLst/>
            <a:rect l="l" t="t" r="r" b="b"/>
            <a:pathLst>
              <a:path w="3957535" h="2895457">
                <a:moveTo>
                  <a:pt x="0" y="0"/>
                </a:moveTo>
                <a:lnTo>
                  <a:pt x="3957535" y="0"/>
                </a:lnTo>
                <a:lnTo>
                  <a:pt x="3957535" y="2895457"/>
                </a:lnTo>
                <a:lnTo>
                  <a:pt x="0" y="289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434150" y="594383"/>
            <a:ext cx="14248552" cy="3942811"/>
          </a:xfrm>
          <a:prstGeom prst="rect">
            <a:avLst/>
          </a:prstGeom>
        </p:spPr>
        <p:txBody>
          <a:bodyPr lIns="0" tIns="0" rIns="0" bIns="0" rtlCol="0" anchor="t">
            <a:spAutoFit/>
          </a:bodyPr>
          <a:lstStyle/>
          <a:p>
            <a:pPr algn="just">
              <a:lnSpc>
                <a:spcPct val="150000"/>
              </a:lnSpc>
            </a:pPr>
            <a:r>
              <a:rPr lang="en-US" sz="3500" b="1" dirty="0" err="1">
                <a:solidFill>
                  <a:srgbClr val="EBE2D5"/>
                </a:solidFill>
                <a:latin typeface="Times New Roman"/>
              </a:rPr>
              <a:t>Bài</a:t>
            </a:r>
            <a:r>
              <a:rPr lang="en-US" sz="3500" b="1" dirty="0">
                <a:solidFill>
                  <a:srgbClr val="EBE2D5"/>
                </a:solidFill>
                <a:latin typeface="Times New Roman"/>
              </a:rPr>
              <a:t> 1</a:t>
            </a:r>
            <a:r>
              <a:rPr lang="en-US" sz="3500" dirty="0">
                <a:solidFill>
                  <a:srgbClr val="EBE2D5"/>
                </a:solidFill>
                <a:latin typeface="Times New Roman"/>
              </a:rPr>
              <a:t>. </a:t>
            </a:r>
            <a:r>
              <a:rPr lang="en-US" sz="3500" dirty="0" err="1">
                <a:solidFill>
                  <a:srgbClr val="EBE2D5"/>
                </a:solidFill>
                <a:latin typeface="Times New Roman"/>
              </a:rPr>
              <a:t>Một</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âm</a:t>
            </a:r>
            <a:r>
              <a:rPr lang="en-US" sz="3500" dirty="0">
                <a:solidFill>
                  <a:srgbClr val="EBE2D5"/>
                </a:solidFill>
                <a:latin typeface="Times New Roman"/>
              </a:rPr>
              <a:t> </a:t>
            </a:r>
            <a:r>
              <a:rPr lang="en-US" sz="3500" dirty="0" err="1">
                <a:solidFill>
                  <a:srgbClr val="EBE2D5"/>
                </a:solidFill>
                <a:latin typeface="Times New Roman"/>
              </a:rPr>
              <a:t>có</a:t>
            </a:r>
            <a:r>
              <a:rPr lang="en-US" sz="3500" dirty="0">
                <a:solidFill>
                  <a:srgbClr val="EBE2D5"/>
                </a:solidFill>
                <a:latin typeface="Times New Roman"/>
              </a:rPr>
              <a:t> </a:t>
            </a:r>
            <a:r>
              <a:rPr lang="en-US" sz="3500" dirty="0" err="1">
                <a:solidFill>
                  <a:srgbClr val="EBE2D5"/>
                </a:solidFill>
                <a:latin typeface="Times New Roman"/>
              </a:rPr>
              <a:t>tần</a:t>
            </a:r>
            <a:r>
              <a:rPr lang="en-US" sz="3500" dirty="0">
                <a:solidFill>
                  <a:srgbClr val="EBE2D5"/>
                </a:solidFill>
                <a:latin typeface="Times New Roman"/>
              </a:rPr>
              <a:t> </a:t>
            </a:r>
            <a:r>
              <a:rPr lang="en-US" sz="3500" dirty="0" err="1">
                <a:solidFill>
                  <a:srgbClr val="EBE2D5"/>
                </a:solidFill>
                <a:latin typeface="Times New Roman"/>
              </a:rPr>
              <a:t>số</a:t>
            </a:r>
            <a:r>
              <a:rPr lang="en-US" sz="3500" dirty="0">
                <a:solidFill>
                  <a:srgbClr val="EBE2D5"/>
                </a:solidFill>
                <a:latin typeface="Times New Roman"/>
              </a:rPr>
              <a:t> 192 Hz </a:t>
            </a:r>
            <a:r>
              <a:rPr lang="en-US" sz="3500" dirty="0" err="1">
                <a:solidFill>
                  <a:srgbClr val="EBE2D5"/>
                </a:solidFill>
                <a:latin typeface="Times New Roman"/>
              </a:rPr>
              <a:t>và</a:t>
            </a:r>
            <a:r>
              <a:rPr lang="en-US" sz="3500" dirty="0">
                <a:solidFill>
                  <a:srgbClr val="EBE2D5"/>
                </a:solidFill>
                <a:latin typeface="Times New Roman"/>
              </a:rPr>
              <a:t> </a:t>
            </a:r>
            <a:r>
              <a:rPr lang="en-US" sz="3500" dirty="0" err="1">
                <a:solidFill>
                  <a:srgbClr val="EBE2D5"/>
                </a:solidFill>
                <a:latin typeface="Times New Roman"/>
              </a:rPr>
              <a:t>truyền</a:t>
            </a:r>
            <a:r>
              <a:rPr lang="en-US" sz="3500" dirty="0">
                <a:solidFill>
                  <a:srgbClr val="EBE2D5"/>
                </a:solidFill>
                <a:latin typeface="Times New Roman"/>
              </a:rPr>
              <a:t> </a:t>
            </a:r>
            <a:r>
              <a:rPr lang="en-US" sz="3500" dirty="0" err="1">
                <a:solidFill>
                  <a:srgbClr val="EBE2D5"/>
                </a:solidFill>
                <a:latin typeface="Times New Roman"/>
              </a:rPr>
              <a:t>đi</a:t>
            </a:r>
            <a:r>
              <a:rPr lang="en-US" sz="3500" dirty="0">
                <a:solidFill>
                  <a:srgbClr val="EBE2D5"/>
                </a:solidFill>
                <a:latin typeface="Times New Roman"/>
              </a:rPr>
              <a:t> </a:t>
            </a:r>
            <a:r>
              <a:rPr lang="en-US" sz="3500" dirty="0" err="1">
                <a:solidFill>
                  <a:srgbClr val="EBE2D5"/>
                </a:solidFill>
                <a:latin typeface="Times New Roman"/>
              </a:rPr>
              <a:t>được</a:t>
            </a:r>
            <a:r>
              <a:rPr lang="en-US" sz="3500" dirty="0">
                <a:solidFill>
                  <a:srgbClr val="EBE2D5"/>
                </a:solidFill>
                <a:latin typeface="Times New Roman"/>
              </a:rPr>
              <a:t> </a:t>
            </a:r>
            <a:r>
              <a:rPr lang="en-US" sz="3500" dirty="0" err="1">
                <a:solidFill>
                  <a:srgbClr val="EBE2D5"/>
                </a:solidFill>
                <a:latin typeface="Times New Roman"/>
              </a:rPr>
              <a:t>quãng</a:t>
            </a:r>
            <a:r>
              <a:rPr lang="en-US" sz="3500" dirty="0">
                <a:solidFill>
                  <a:srgbClr val="EBE2D5"/>
                </a:solidFill>
                <a:latin typeface="Times New Roman"/>
              </a:rPr>
              <a:t> </a:t>
            </a:r>
            <a:r>
              <a:rPr lang="en-US" sz="3500" dirty="0" err="1">
                <a:solidFill>
                  <a:srgbClr val="EBE2D5"/>
                </a:solidFill>
                <a:latin typeface="Times New Roman"/>
              </a:rPr>
              <a:t>đường</a:t>
            </a:r>
            <a:r>
              <a:rPr lang="en-US" sz="3500" dirty="0">
                <a:solidFill>
                  <a:srgbClr val="EBE2D5"/>
                </a:solidFill>
                <a:latin typeface="Times New Roman"/>
              </a:rPr>
              <a:t> 91,4m </a:t>
            </a:r>
            <a:r>
              <a:rPr lang="en-US" sz="3500" dirty="0" err="1">
                <a:solidFill>
                  <a:srgbClr val="EBE2D5"/>
                </a:solidFill>
                <a:latin typeface="Times New Roman"/>
              </a:rPr>
              <a:t>trong</a:t>
            </a:r>
            <a:r>
              <a:rPr lang="en-US" sz="3500" dirty="0">
                <a:solidFill>
                  <a:srgbClr val="EBE2D5"/>
                </a:solidFill>
                <a:latin typeface="Times New Roman"/>
              </a:rPr>
              <a:t> 0,27s. </a:t>
            </a:r>
            <a:r>
              <a:rPr lang="en-US" sz="3500" dirty="0" err="1">
                <a:solidFill>
                  <a:srgbClr val="EBE2D5"/>
                </a:solidFill>
                <a:latin typeface="Times New Roman"/>
              </a:rPr>
              <a:t>Hãy</a:t>
            </a:r>
            <a:r>
              <a:rPr lang="en-US" sz="3500" dirty="0">
                <a:solidFill>
                  <a:srgbClr val="EBE2D5"/>
                </a:solidFill>
                <a:latin typeface="Times New Roman"/>
              </a:rPr>
              <a:t> </a:t>
            </a:r>
            <a:r>
              <a:rPr lang="en-US" sz="3500" dirty="0" err="1">
                <a:solidFill>
                  <a:srgbClr val="EBE2D5"/>
                </a:solidFill>
                <a:latin typeface="Times New Roman"/>
              </a:rPr>
              <a:t>tính</a:t>
            </a:r>
            <a:r>
              <a:rPr lang="en-US" sz="3500" dirty="0">
                <a:solidFill>
                  <a:srgbClr val="EBE2D5"/>
                </a:solidFill>
                <a:latin typeface="Times New Roman"/>
              </a:rPr>
              <a:t> </a:t>
            </a:r>
          </a:p>
          <a:p>
            <a:pPr algn="just">
              <a:lnSpc>
                <a:spcPct val="150000"/>
              </a:lnSpc>
            </a:pPr>
            <a:r>
              <a:rPr lang="en-US" sz="3500" dirty="0">
                <a:solidFill>
                  <a:srgbClr val="EBE2D5"/>
                </a:solidFill>
                <a:latin typeface="Times New Roman"/>
              </a:rPr>
              <a:t>a. </a:t>
            </a:r>
            <a:r>
              <a:rPr lang="en-US" sz="3500" dirty="0" err="1">
                <a:solidFill>
                  <a:srgbClr val="EBE2D5"/>
                </a:solidFill>
                <a:latin typeface="Times New Roman"/>
              </a:rPr>
              <a:t>Tốc</a:t>
            </a:r>
            <a:r>
              <a:rPr lang="en-US" sz="3500" dirty="0">
                <a:solidFill>
                  <a:srgbClr val="EBE2D5"/>
                </a:solidFill>
                <a:latin typeface="Times New Roman"/>
              </a:rPr>
              <a:t> </a:t>
            </a:r>
            <a:r>
              <a:rPr lang="en-US" sz="3500" dirty="0" err="1">
                <a:solidFill>
                  <a:srgbClr val="EBE2D5"/>
                </a:solidFill>
                <a:latin typeface="Times New Roman"/>
              </a:rPr>
              <a:t>độ</a:t>
            </a:r>
            <a:r>
              <a:rPr lang="en-US" sz="3500" dirty="0">
                <a:solidFill>
                  <a:srgbClr val="EBE2D5"/>
                </a:solidFill>
                <a:latin typeface="Times New Roman"/>
              </a:rPr>
              <a:t> </a:t>
            </a:r>
            <a:r>
              <a:rPr lang="en-US" sz="3500" dirty="0" err="1">
                <a:solidFill>
                  <a:srgbClr val="EBE2D5"/>
                </a:solidFill>
                <a:latin typeface="Times New Roman"/>
              </a:rPr>
              <a:t>truyền</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p>
          <a:p>
            <a:pPr algn="just">
              <a:lnSpc>
                <a:spcPct val="150000"/>
              </a:lnSpc>
            </a:pPr>
            <a:r>
              <a:rPr lang="en-US" sz="3500" dirty="0">
                <a:solidFill>
                  <a:srgbClr val="EBE2D5"/>
                </a:solidFill>
                <a:latin typeface="Times New Roman"/>
              </a:rPr>
              <a:t>b. </a:t>
            </a:r>
            <a:r>
              <a:rPr lang="en-US" sz="3500" dirty="0" err="1">
                <a:solidFill>
                  <a:srgbClr val="EBE2D5"/>
                </a:solidFill>
                <a:latin typeface="Times New Roman"/>
              </a:rPr>
              <a:t>Bước</a:t>
            </a:r>
            <a:r>
              <a:rPr lang="en-US" sz="3500" dirty="0">
                <a:solidFill>
                  <a:srgbClr val="EBE2D5"/>
                </a:solidFill>
                <a:latin typeface="Times New Roman"/>
              </a:rPr>
              <a:t> </a:t>
            </a:r>
            <a:r>
              <a:rPr lang="en-US" sz="3500" dirty="0" err="1">
                <a:solidFill>
                  <a:srgbClr val="EBE2D5"/>
                </a:solidFill>
                <a:latin typeface="Times New Roman"/>
              </a:rPr>
              <a:t>sóng</a:t>
            </a:r>
            <a:endParaRPr lang="en-US" sz="3500" dirty="0">
              <a:solidFill>
                <a:srgbClr val="EBE2D5"/>
              </a:solidFill>
              <a:latin typeface="Times New Roman"/>
            </a:endParaRPr>
          </a:p>
          <a:p>
            <a:pPr marL="0" lvl="0" indent="0" algn="just">
              <a:lnSpc>
                <a:spcPct val="150000"/>
              </a:lnSpc>
              <a:spcBef>
                <a:spcPct val="0"/>
              </a:spcBef>
            </a:pPr>
            <a:r>
              <a:rPr lang="en-US" sz="3500" dirty="0">
                <a:solidFill>
                  <a:srgbClr val="EBE2D5"/>
                </a:solidFill>
                <a:latin typeface="Times New Roman"/>
              </a:rPr>
              <a:t>c. </a:t>
            </a:r>
            <a:r>
              <a:rPr lang="en-US" sz="3500" dirty="0" err="1">
                <a:solidFill>
                  <a:srgbClr val="EBE2D5"/>
                </a:solidFill>
                <a:latin typeface="Times New Roman"/>
              </a:rPr>
              <a:t>Nếu</a:t>
            </a:r>
            <a:r>
              <a:rPr lang="en-US" sz="3500" dirty="0">
                <a:solidFill>
                  <a:srgbClr val="EBE2D5"/>
                </a:solidFill>
                <a:latin typeface="Times New Roman"/>
              </a:rPr>
              <a:t> </a:t>
            </a:r>
            <a:r>
              <a:rPr lang="en-US" sz="3500" dirty="0" err="1">
                <a:solidFill>
                  <a:srgbClr val="EBE2D5"/>
                </a:solidFill>
                <a:latin typeface="Times New Roman"/>
              </a:rPr>
              <a:t>tần</a:t>
            </a:r>
            <a:r>
              <a:rPr lang="en-US" sz="3500" dirty="0">
                <a:solidFill>
                  <a:srgbClr val="EBE2D5"/>
                </a:solidFill>
                <a:latin typeface="Times New Roman"/>
              </a:rPr>
              <a:t> </a:t>
            </a:r>
            <a:r>
              <a:rPr lang="en-US" sz="3500" dirty="0" err="1">
                <a:solidFill>
                  <a:srgbClr val="EBE2D5"/>
                </a:solidFill>
                <a:latin typeface="Times New Roman"/>
              </a:rPr>
              <a:t>số</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là</a:t>
            </a:r>
            <a:r>
              <a:rPr lang="en-US" sz="3500" dirty="0">
                <a:solidFill>
                  <a:srgbClr val="EBE2D5"/>
                </a:solidFill>
                <a:latin typeface="Times New Roman"/>
              </a:rPr>
              <a:t> 442 Hz </a:t>
            </a:r>
            <a:r>
              <a:rPr lang="en-US" sz="3500" dirty="0" err="1">
                <a:solidFill>
                  <a:srgbClr val="EBE2D5"/>
                </a:solidFill>
                <a:latin typeface="Times New Roman"/>
              </a:rPr>
              <a:t>thì</a:t>
            </a:r>
            <a:r>
              <a:rPr lang="en-US" sz="3500" dirty="0">
                <a:solidFill>
                  <a:srgbClr val="EBE2D5"/>
                </a:solidFill>
                <a:latin typeface="Times New Roman"/>
              </a:rPr>
              <a:t> </a:t>
            </a:r>
            <a:r>
              <a:rPr lang="en-US" sz="3500" dirty="0" err="1">
                <a:solidFill>
                  <a:srgbClr val="EBE2D5"/>
                </a:solidFill>
                <a:latin typeface="Times New Roman"/>
              </a:rPr>
              <a:t>bước</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và</a:t>
            </a:r>
            <a:r>
              <a:rPr lang="en-US" sz="3500" dirty="0">
                <a:solidFill>
                  <a:srgbClr val="EBE2D5"/>
                </a:solidFill>
                <a:latin typeface="Times New Roman"/>
              </a:rPr>
              <a:t> </a:t>
            </a:r>
            <a:r>
              <a:rPr lang="en-US" sz="3500" dirty="0" err="1">
                <a:solidFill>
                  <a:srgbClr val="EBE2D5"/>
                </a:solidFill>
                <a:latin typeface="Times New Roman"/>
              </a:rPr>
              <a:t>chu</a:t>
            </a:r>
            <a:r>
              <a:rPr lang="en-US" sz="3500" dirty="0">
                <a:solidFill>
                  <a:srgbClr val="EBE2D5"/>
                </a:solidFill>
                <a:latin typeface="Times New Roman"/>
              </a:rPr>
              <a:t> </a:t>
            </a:r>
            <a:r>
              <a:rPr lang="en-US" sz="3500" dirty="0" err="1">
                <a:solidFill>
                  <a:srgbClr val="EBE2D5"/>
                </a:solidFill>
                <a:latin typeface="Times New Roman"/>
              </a:rPr>
              <a:t>kì</a:t>
            </a:r>
            <a:r>
              <a:rPr lang="en-US" sz="3500" dirty="0">
                <a:solidFill>
                  <a:srgbClr val="EBE2D5"/>
                </a:solidFill>
                <a:latin typeface="Times New Roman"/>
              </a:rPr>
              <a:t> </a:t>
            </a:r>
            <a:r>
              <a:rPr lang="en-US" sz="3500" dirty="0" err="1">
                <a:solidFill>
                  <a:srgbClr val="EBE2D5"/>
                </a:solidFill>
                <a:latin typeface="Times New Roman"/>
              </a:rPr>
              <a:t>là</a:t>
            </a:r>
            <a:r>
              <a:rPr lang="en-US" sz="3500" dirty="0">
                <a:solidFill>
                  <a:srgbClr val="EBE2D5"/>
                </a:solidFill>
                <a:latin typeface="Times New Roman"/>
              </a:rPr>
              <a:t> </a:t>
            </a:r>
            <a:r>
              <a:rPr lang="en-US" sz="3500" dirty="0" err="1">
                <a:solidFill>
                  <a:srgbClr val="EBE2D5"/>
                </a:solidFill>
                <a:latin typeface="Times New Roman"/>
              </a:rPr>
              <a:t>bao</a:t>
            </a:r>
            <a:r>
              <a:rPr lang="en-US" sz="3500" dirty="0">
                <a:solidFill>
                  <a:srgbClr val="EBE2D5"/>
                </a:solidFill>
                <a:latin typeface="Times New Roman"/>
              </a:rPr>
              <a:t> </a:t>
            </a:r>
            <a:r>
              <a:rPr lang="en-US" sz="3500" dirty="0" err="1">
                <a:solidFill>
                  <a:srgbClr val="EBE2D5"/>
                </a:solidFill>
                <a:latin typeface="Times New Roman"/>
              </a:rPr>
              <a:t>nhiêu</a:t>
            </a:r>
            <a:r>
              <a:rPr lang="en-US" sz="3500" dirty="0">
                <a:solidFill>
                  <a:srgbClr val="EBE2D5"/>
                </a:solidFill>
                <a:latin typeface="Times New Roman"/>
              </a:rPr>
              <a:t> ?</a:t>
            </a:r>
          </a:p>
        </p:txBody>
      </p:sp>
      <mc:AlternateContent xmlns:mc="http://schemas.openxmlformats.org/markup-compatibility/2006" xmlns:a14="http://schemas.microsoft.com/office/drawing/2010/main">
        <mc:Choice Requires="a14">
          <p:sp>
            <p:nvSpPr>
              <p:cNvPr id="8" name="TextBox 8"/>
              <p:cNvSpPr txBox="1"/>
              <p:nvPr/>
            </p:nvSpPr>
            <p:spPr>
              <a:xfrm>
                <a:off x="8305801" y="4884675"/>
                <a:ext cx="7400632" cy="3499356"/>
              </a:xfrm>
              <a:prstGeom prst="rect">
                <a:avLst/>
              </a:prstGeom>
            </p:spPr>
            <p:txBody>
              <a:bodyPr wrap="square" lIns="0" tIns="0" rIns="0" bIns="0" rtlCol="0" anchor="t">
                <a:spAutoFit/>
              </a:bodyPr>
              <a:lstStyle/>
              <a:p>
                <a:pPr>
                  <a:lnSpc>
                    <a:spcPct val="150000"/>
                  </a:lnSpc>
                </a:pPr>
                <a:r>
                  <a:rPr lang="en-US" sz="3500" b="1" u="sng" spc="-17" dirty="0">
                    <a:solidFill>
                      <a:srgbClr val="EBE2D5"/>
                    </a:solidFill>
                    <a:latin typeface="Times New Roman"/>
                  </a:rPr>
                  <a:t>Lời </a:t>
                </a:r>
                <a:r>
                  <a:rPr lang="en-US" sz="3500" b="1" u="sng" spc="-17" dirty="0" err="1">
                    <a:solidFill>
                      <a:srgbClr val="EBE2D5"/>
                    </a:solidFill>
                    <a:latin typeface="Times New Roman"/>
                  </a:rPr>
                  <a:t>giải</a:t>
                </a:r>
                <a:r>
                  <a:rPr lang="en-US" sz="3500" b="1" u="sng" spc="-17" dirty="0">
                    <a:solidFill>
                      <a:srgbClr val="EBE2D5"/>
                    </a:solidFill>
                    <a:latin typeface="Times New Roman"/>
                  </a:rPr>
                  <a:t> </a:t>
                </a:r>
              </a:p>
              <a:p>
                <a:pPr algn="just">
                  <a:lnSpc>
                    <a:spcPct val="150000"/>
                  </a:lnSpc>
                </a:pPr>
                <a:r>
                  <a:rPr lang="en-US" sz="3500" spc="-17" dirty="0">
                    <a:solidFill>
                      <a:srgbClr val="EBE2D5"/>
                    </a:solidFill>
                    <a:latin typeface="Times New Roman"/>
                  </a:rPr>
                  <a:t>b. </a:t>
                </a:r>
                <a:r>
                  <a:rPr lang="en-US" sz="3500" spc="-17" dirty="0" err="1">
                    <a:solidFill>
                      <a:srgbClr val="EBE2D5"/>
                    </a:solidFill>
                    <a:latin typeface="Times New Roman"/>
                  </a:rPr>
                  <a:t>Bước</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endParaRPr lang="en-US" sz="3500" i="1" spc="-17" dirty="0">
                  <a:solidFill>
                    <a:srgbClr val="EBE2D5"/>
                  </a:solidFill>
                  <a:latin typeface="Cambria Math" panose="02040503050406030204" pitchFamily="18" charset="0"/>
                </a:endParaRPr>
              </a:p>
              <a:p>
                <a:pPr algn="just">
                  <a:lnSpc>
                    <a:spcPct val="150000"/>
                  </a:lnSpc>
                </a:pPr>
                <a14:m>
                  <m:oMath xmlns:m="http://schemas.openxmlformats.org/officeDocument/2006/math">
                    <m:r>
                      <a:rPr lang="en-US" sz="3500" i="1" spc="-17">
                        <a:solidFill>
                          <a:srgbClr val="EBE2D5"/>
                        </a:solidFill>
                        <a:latin typeface="Cambria Math" panose="02040503050406030204" pitchFamily="18" charset="0"/>
                      </a:rPr>
                      <m:t>𝜆</m:t>
                    </m:r>
                  </m:oMath>
                </a14:m>
                <a:r>
                  <a:rPr lang="en-US" sz="3500" spc="-17" dirty="0">
                    <a:solidFill>
                      <a:srgbClr val="EBE2D5"/>
                    </a:solidFill>
                    <a:latin typeface="Times New Roman"/>
                  </a:rPr>
                  <a:t> = </a:t>
                </a:r>
                <a14:m>
                  <m:oMath xmlns:m="http://schemas.openxmlformats.org/officeDocument/2006/math">
                    <m:f>
                      <m:fPr>
                        <m:ctrlPr>
                          <a:rPr lang="en-US" sz="3500" i="1" spc="-17">
                            <a:solidFill>
                              <a:srgbClr val="EBE2D5"/>
                            </a:solidFill>
                            <a:latin typeface="Cambria Math" panose="02040503050406030204" pitchFamily="18" charset="0"/>
                          </a:rPr>
                        </m:ctrlPr>
                      </m:fPr>
                      <m:num>
                        <m:r>
                          <a:rPr lang="en-US" sz="3500" i="1" spc="-17">
                            <a:solidFill>
                              <a:srgbClr val="EBE2D5"/>
                            </a:solidFill>
                            <a:latin typeface="Cambria Math" panose="02040503050406030204" pitchFamily="18" charset="0"/>
                          </a:rPr>
                          <m:t>𝑣</m:t>
                        </m:r>
                      </m:num>
                      <m:den>
                        <m:r>
                          <a:rPr lang="en-US" sz="3500" i="1" spc="-17">
                            <a:solidFill>
                              <a:srgbClr val="EBE2D5"/>
                            </a:solidFill>
                            <a:latin typeface="Cambria Math" panose="02040503050406030204" pitchFamily="18" charset="0"/>
                          </a:rPr>
                          <m:t>𝑓</m:t>
                        </m:r>
                      </m:den>
                    </m:f>
                  </m:oMath>
                </a14:m>
                <a:r>
                  <a:rPr lang="en-US" sz="3500" spc="-17" dirty="0">
                    <a:solidFill>
                      <a:srgbClr val="EBE2D5"/>
                    </a:solidFill>
                    <a:latin typeface="Times New Roman"/>
                  </a:rPr>
                  <a:t> = </a:t>
                </a:r>
                <a14:m>
                  <m:oMath xmlns:m="http://schemas.openxmlformats.org/officeDocument/2006/math">
                    <m:f>
                      <m:fPr>
                        <m:ctrlPr>
                          <a:rPr lang="en-US" sz="3500" i="1" spc="-17">
                            <a:solidFill>
                              <a:srgbClr val="EBE2D5"/>
                            </a:solidFill>
                            <a:latin typeface="Cambria Math" panose="02040503050406030204" pitchFamily="18" charset="0"/>
                          </a:rPr>
                        </m:ctrlPr>
                      </m:fPr>
                      <m:num>
                        <m:r>
                          <a:rPr lang="en-US" sz="3500" i="1" spc="-17">
                            <a:solidFill>
                              <a:srgbClr val="EBE2D5"/>
                            </a:solidFill>
                            <a:latin typeface="Cambria Math" panose="02040503050406030204" pitchFamily="18" charset="0"/>
                          </a:rPr>
                          <m:t>338,52</m:t>
                        </m:r>
                      </m:num>
                      <m:den>
                        <m:r>
                          <a:rPr lang="en-US" sz="3500" i="1" spc="-17">
                            <a:solidFill>
                              <a:srgbClr val="EBE2D5"/>
                            </a:solidFill>
                            <a:latin typeface="Cambria Math" panose="02040503050406030204" pitchFamily="18" charset="0"/>
                          </a:rPr>
                          <m:t>192</m:t>
                        </m:r>
                      </m:den>
                    </m:f>
                  </m:oMath>
                </a14:m>
                <a:r>
                  <a:rPr lang="en-US" sz="3500" spc="-17" dirty="0">
                    <a:solidFill>
                      <a:srgbClr val="EBE2D5"/>
                    </a:solidFill>
                    <a:latin typeface="Times New Roman"/>
                  </a:rPr>
                  <a:t> = 1,76 m</a:t>
                </a:r>
              </a:p>
              <a:p>
                <a:pPr marL="0" lvl="0" indent="0" algn="just">
                  <a:lnSpc>
                    <a:spcPct val="150000"/>
                  </a:lnSpc>
                  <a:spcBef>
                    <a:spcPct val="0"/>
                  </a:spcBef>
                </a:pPr>
                <a:endParaRPr lang="en-US" sz="3500" spc="-17" dirty="0">
                  <a:solidFill>
                    <a:srgbClr val="EBE2D5"/>
                  </a:solidFill>
                  <a:latin typeface="Times New Roman"/>
                </a:endParaRPr>
              </a:p>
            </p:txBody>
          </p:sp>
        </mc:Choice>
        <mc:Fallback xmlns="">
          <p:sp>
            <p:nvSpPr>
              <p:cNvPr id="8" name="TextBox 8"/>
              <p:cNvSpPr txBox="1">
                <a:spLocks noRot="1" noChangeAspect="1" noMove="1" noResize="1" noEditPoints="1" noAdjustHandles="1" noChangeArrowheads="1" noChangeShapeType="1" noTextEdit="1"/>
              </p:cNvSpPr>
              <p:nvPr/>
            </p:nvSpPr>
            <p:spPr>
              <a:xfrm>
                <a:off x="8305801" y="4884675"/>
                <a:ext cx="7400632" cy="3499356"/>
              </a:xfrm>
              <a:prstGeom prst="rect">
                <a:avLst/>
              </a:prstGeom>
              <a:blipFill>
                <a:blip r:embed="rId12"/>
                <a:stretch>
                  <a:fillRect l="-37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12BAC1-F610-9B9D-359A-5640275ACCB0}"/>
                  </a:ext>
                </a:extLst>
              </p:cNvPr>
              <p:cNvSpPr txBox="1"/>
              <p:nvPr/>
            </p:nvSpPr>
            <p:spPr>
              <a:xfrm>
                <a:off x="2142173" y="4884675"/>
                <a:ext cx="4370444" cy="3942811"/>
              </a:xfrm>
              <a:prstGeom prst="rect">
                <a:avLst/>
              </a:prstGeom>
            </p:spPr>
            <p:txBody>
              <a:bodyPr wrap="square" lIns="0" tIns="0" rIns="0" bIns="0" rtlCol="0" anchor="t">
                <a:spAutoFit/>
              </a:bodyPr>
              <a:lstStyle/>
              <a:p>
                <a:pPr>
                  <a:lnSpc>
                    <a:spcPct val="150000"/>
                  </a:lnSpc>
                </a:pPr>
                <a:r>
                  <a:rPr lang="vi-VN" sz="3500" b="1" u="sng" spc="-17" dirty="0">
                    <a:solidFill>
                      <a:srgbClr val="EBE2D5"/>
                    </a:solidFill>
                    <a:latin typeface="Times New Roman"/>
                  </a:rPr>
                  <a:t>Tóm tắt</a:t>
                </a:r>
                <a:endParaRPr lang="en-US" sz="3500" b="1" u="sng" spc="-17" dirty="0">
                  <a:solidFill>
                    <a:srgbClr val="EBE2D5"/>
                  </a:solidFill>
                  <a:latin typeface="Times New Roman"/>
                </a:endParaRPr>
              </a:p>
              <a:p>
                <a:pPr algn="just">
                  <a:lnSpc>
                    <a:spcPct val="150000"/>
                  </a:lnSpc>
                </a:pPr>
                <a14:m>
                  <m:oMath xmlns:m="http://schemas.openxmlformats.org/officeDocument/2006/math">
                    <m:r>
                      <a:rPr lang="en-US" sz="3500" i="1" spc="-17">
                        <a:solidFill>
                          <a:srgbClr val="EBE2D5"/>
                        </a:solidFill>
                        <a:latin typeface="Cambria Math" panose="02040503050406030204" pitchFamily="18" charset="0"/>
                      </a:rPr>
                      <m:t>𝑓</m:t>
                    </m:r>
                  </m:oMath>
                </a14:m>
                <a:r>
                  <a:rPr lang="vi-VN" sz="3500" spc="-17" dirty="0">
                    <a:solidFill>
                      <a:srgbClr val="EBE2D5"/>
                    </a:solidFill>
                    <a:latin typeface="Times New Roman"/>
                  </a:rPr>
                  <a:t> = 192 Hz</a:t>
                </a:r>
              </a:p>
              <a:p>
                <a:pPr algn="just">
                  <a:lnSpc>
                    <a:spcPct val="150000"/>
                  </a:lnSpc>
                </a:pPr>
                <a:r>
                  <a:rPr lang="vi-VN" sz="3500" spc="-17" dirty="0">
                    <a:solidFill>
                      <a:srgbClr val="EBE2D5"/>
                    </a:solidFill>
                    <a:latin typeface="Times New Roman"/>
                  </a:rPr>
                  <a:t>s = 91,4 m</a:t>
                </a:r>
              </a:p>
              <a:p>
                <a:pPr algn="just">
                  <a:lnSpc>
                    <a:spcPct val="150000"/>
                  </a:lnSpc>
                </a:pPr>
                <a:r>
                  <a:rPr lang="vi-VN" sz="3500" spc="-17" dirty="0">
                    <a:solidFill>
                      <a:srgbClr val="EBE2D5"/>
                    </a:solidFill>
                    <a:latin typeface="Times New Roman"/>
                  </a:rPr>
                  <a:t>t = 0,27s</a:t>
                </a:r>
                <a:endParaRPr lang="en-US" sz="3500" spc="-17" dirty="0">
                  <a:solidFill>
                    <a:srgbClr val="EBE2D5"/>
                  </a:solidFill>
                  <a:latin typeface="Times New Roman"/>
                </a:endParaRPr>
              </a:p>
              <a:p>
                <a:pPr marL="0" lvl="0" indent="0" algn="just">
                  <a:lnSpc>
                    <a:spcPct val="150000"/>
                  </a:lnSpc>
                  <a:spcBef>
                    <a:spcPct val="0"/>
                  </a:spcBef>
                </a:pPr>
                <a:endParaRPr lang="en-US" sz="3500" spc="-17" dirty="0">
                  <a:solidFill>
                    <a:srgbClr val="EBE2D5"/>
                  </a:solidFill>
                  <a:latin typeface="Times New Roman"/>
                </a:endParaRPr>
              </a:p>
            </p:txBody>
          </p:sp>
        </mc:Choice>
        <mc:Fallback xmlns="">
          <p:sp>
            <p:nvSpPr>
              <p:cNvPr id="9" name="TextBox 8">
                <a:extLst>
                  <a:ext uri="{FF2B5EF4-FFF2-40B4-BE49-F238E27FC236}">
                    <a16:creationId xmlns:a16="http://schemas.microsoft.com/office/drawing/2014/main" id="{4012BAC1-F610-9B9D-359A-5640275ACCB0}"/>
                  </a:ext>
                </a:extLst>
              </p:cNvPr>
              <p:cNvSpPr txBox="1">
                <a:spLocks noRot="1" noChangeAspect="1" noMove="1" noResize="1" noEditPoints="1" noAdjustHandles="1" noChangeArrowheads="1" noChangeShapeType="1" noTextEdit="1"/>
              </p:cNvSpPr>
              <p:nvPr/>
            </p:nvSpPr>
            <p:spPr>
              <a:xfrm>
                <a:off x="2142173" y="4884675"/>
                <a:ext cx="4370444" cy="3942811"/>
              </a:xfrm>
              <a:prstGeom prst="rect">
                <a:avLst/>
              </a:prstGeom>
              <a:blipFill>
                <a:blip r:embed="rId13"/>
                <a:stretch>
                  <a:fillRect l="-6137"/>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5863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5227024">
            <a:off x="15791476" y="-2607533"/>
            <a:ext cx="7055030" cy="7272466"/>
          </a:xfrm>
          <a:custGeom>
            <a:avLst/>
            <a:gdLst/>
            <a:ahLst/>
            <a:cxnLst/>
            <a:rect l="l" t="t" r="r" b="b"/>
            <a:pathLst>
              <a:path w="7055030" h="7272466">
                <a:moveTo>
                  <a:pt x="0" y="0"/>
                </a:moveTo>
                <a:lnTo>
                  <a:pt x="7055030" y="0"/>
                </a:lnTo>
                <a:lnTo>
                  <a:pt x="7055030" y="7272466"/>
                </a:lnTo>
                <a:lnTo>
                  <a:pt x="0" y="7272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812546" y="6285180"/>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rot="-1075998">
            <a:off x="-1804011" y="-946636"/>
            <a:ext cx="2867056" cy="2778811"/>
          </a:xfrm>
          <a:custGeom>
            <a:avLst/>
            <a:gdLst/>
            <a:ahLst/>
            <a:cxnLst/>
            <a:rect l="l" t="t" r="r" b="b"/>
            <a:pathLst>
              <a:path w="2867056" h="2778811">
                <a:moveTo>
                  <a:pt x="0" y="0"/>
                </a:moveTo>
                <a:lnTo>
                  <a:pt x="2867056" y="0"/>
                </a:lnTo>
                <a:lnTo>
                  <a:pt x="2867056" y="2778811"/>
                </a:lnTo>
                <a:lnTo>
                  <a:pt x="0" y="2778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rot="593105">
            <a:off x="13833403" y="8670470"/>
            <a:ext cx="1212995" cy="1175660"/>
          </a:xfrm>
          <a:custGeom>
            <a:avLst/>
            <a:gdLst/>
            <a:ahLst/>
            <a:cxnLst/>
            <a:rect l="l" t="t" r="r" b="b"/>
            <a:pathLst>
              <a:path w="1212995" h="1175660">
                <a:moveTo>
                  <a:pt x="0" y="0"/>
                </a:moveTo>
                <a:lnTo>
                  <a:pt x="1212994" y="0"/>
                </a:lnTo>
                <a:lnTo>
                  <a:pt x="1212994" y="1175660"/>
                </a:lnTo>
                <a:lnTo>
                  <a:pt x="0" y="1175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499142">
            <a:off x="15777313" y="8080603"/>
            <a:ext cx="3957535" cy="2895457"/>
          </a:xfrm>
          <a:custGeom>
            <a:avLst/>
            <a:gdLst/>
            <a:ahLst/>
            <a:cxnLst/>
            <a:rect l="l" t="t" r="r" b="b"/>
            <a:pathLst>
              <a:path w="3957535" h="2895457">
                <a:moveTo>
                  <a:pt x="0" y="0"/>
                </a:moveTo>
                <a:lnTo>
                  <a:pt x="3957535" y="0"/>
                </a:lnTo>
                <a:lnTo>
                  <a:pt x="3957535" y="2895457"/>
                </a:lnTo>
                <a:lnTo>
                  <a:pt x="0" y="289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434150" y="594383"/>
            <a:ext cx="14248552" cy="3942811"/>
          </a:xfrm>
          <a:prstGeom prst="rect">
            <a:avLst/>
          </a:prstGeom>
        </p:spPr>
        <p:txBody>
          <a:bodyPr lIns="0" tIns="0" rIns="0" bIns="0" rtlCol="0" anchor="t">
            <a:spAutoFit/>
          </a:bodyPr>
          <a:lstStyle/>
          <a:p>
            <a:pPr algn="just">
              <a:lnSpc>
                <a:spcPct val="150000"/>
              </a:lnSpc>
            </a:pPr>
            <a:r>
              <a:rPr lang="en-US" sz="3500" b="1" dirty="0" err="1">
                <a:solidFill>
                  <a:srgbClr val="EBE2D5"/>
                </a:solidFill>
                <a:latin typeface="Times New Roman"/>
              </a:rPr>
              <a:t>Bài</a:t>
            </a:r>
            <a:r>
              <a:rPr lang="en-US" sz="3500" b="1" dirty="0">
                <a:solidFill>
                  <a:srgbClr val="EBE2D5"/>
                </a:solidFill>
                <a:latin typeface="Times New Roman"/>
              </a:rPr>
              <a:t> 1</a:t>
            </a:r>
            <a:r>
              <a:rPr lang="en-US" sz="3500" dirty="0">
                <a:solidFill>
                  <a:srgbClr val="EBE2D5"/>
                </a:solidFill>
                <a:latin typeface="Times New Roman"/>
              </a:rPr>
              <a:t>. </a:t>
            </a:r>
            <a:r>
              <a:rPr lang="en-US" sz="3500" dirty="0" err="1">
                <a:solidFill>
                  <a:srgbClr val="EBE2D5"/>
                </a:solidFill>
                <a:latin typeface="Times New Roman"/>
              </a:rPr>
              <a:t>Một</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âm</a:t>
            </a:r>
            <a:r>
              <a:rPr lang="en-US" sz="3500" dirty="0">
                <a:solidFill>
                  <a:srgbClr val="EBE2D5"/>
                </a:solidFill>
                <a:latin typeface="Times New Roman"/>
              </a:rPr>
              <a:t> </a:t>
            </a:r>
            <a:r>
              <a:rPr lang="en-US" sz="3500" dirty="0" err="1">
                <a:solidFill>
                  <a:srgbClr val="EBE2D5"/>
                </a:solidFill>
                <a:latin typeface="Times New Roman"/>
              </a:rPr>
              <a:t>có</a:t>
            </a:r>
            <a:r>
              <a:rPr lang="en-US" sz="3500" dirty="0">
                <a:solidFill>
                  <a:srgbClr val="EBE2D5"/>
                </a:solidFill>
                <a:latin typeface="Times New Roman"/>
              </a:rPr>
              <a:t> </a:t>
            </a:r>
            <a:r>
              <a:rPr lang="en-US" sz="3500" dirty="0" err="1">
                <a:solidFill>
                  <a:srgbClr val="EBE2D5"/>
                </a:solidFill>
                <a:latin typeface="Times New Roman"/>
              </a:rPr>
              <a:t>tần</a:t>
            </a:r>
            <a:r>
              <a:rPr lang="en-US" sz="3500" dirty="0">
                <a:solidFill>
                  <a:srgbClr val="EBE2D5"/>
                </a:solidFill>
                <a:latin typeface="Times New Roman"/>
              </a:rPr>
              <a:t> </a:t>
            </a:r>
            <a:r>
              <a:rPr lang="en-US" sz="3500" dirty="0" err="1">
                <a:solidFill>
                  <a:srgbClr val="EBE2D5"/>
                </a:solidFill>
                <a:latin typeface="Times New Roman"/>
              </a:rPr>
              <a:t>số</a:t>
            </a:r>
            <a:r>
              <a:rPr lang="en-US" sz="3500" dirty="0">
                <a:solidFill>
                  <a:srgbClr val="EBE2D5"/>
                </a:solidFill>
                <a:latin typeface="Times New Roman"/>
              </a:rPr>
              <a:t> 192 Hz </a:t>
            </a:r>
            <a:r>
              <a:rPr lang="en-US" sz="3500" dirty="0" err="1">
                <a:solidFill>
                  <a:srgbClr val="EBE2D5"/>
                </a:solidFill>
                <a:latin typeface="Times New Roman"/>
              </a:rPr>
              <a:t>và</a:t>
            </a:r>
            <a:r>
              <a:rPr lang="en-US" sz="3500" dirty="0">
                <a:solidFill>
                  <a:srgbClr val="EBE2D5"/>
                </a:solidFill>
                <a:latin typeface="Times New Roman"/>
              </a:rPr>
              <a:t> </a:t>
            </a:r>
            <a:r>
              <a:rPr lang="en-US" sz="3500" dirty="0" err="1">
                <a:solidFill>
                  <a:srgbClr val="EBE2D5"/>
                </a:solidFill>
                <a:latin typeface="Times New Roman"/>
              </a:rPr>
              <a:t>truyền</a:t>
            </a:r>
            <a:r>
              <a:rPr lang="en-US" sz="3500" dirty="0">
                <a:solidFill>
                  <a:srgbClr val="EBE2D5"/>
                </a:solidFill>
                <a:latin typeface="Times New Roman"/>
              </a:rPr>
              <a:t> </a:t>
            </a:r>
            <a:r>
              <a:rPr lang="en-US" sz="3500" dirty="0" err="1">
                <a:solidFill>
                  <a:srgbClr val="EBE2D5"/>
                </a:solidFill>
                <a:latin typeface="Times New Roman"/>
              </a:rPr>
              <a:t>đi</a:t>
            </a:r>
            <a:r>
              <a:rPr lang="en-US" sz="3500" dirty="0">
                <a:solidFill>
                  <a:srgbClr val="EBE2D5"/>
                </a:solidFill>
                <a:latin typeface="Times New Roman"/>
              </a:rPr>
              <a:t> </a:t>
            </a:r>
            <a:r>
              <a:rPr lang="en-US" sz="3500" dirty="0" err="1">
                <a:solidFill>
                  <a:srgbClr val="EBE2D5"/>
                </a:solidFill>
                <a:latin typeface="Times New Roman"/>
              </a:rPr>
              <a:t>được</a:t>
            </a:r>
            <a:r>
              <a:rPr lang="en-US" sz="3500" dirty="0">
                <a:solidFill>
                  <a:srgbClr val="EBE2D5"/>
                </a:solidFill>
                <a:latin typeface="Times New Roman"/>
              </a:rPr>
              <a:t> </a:t>
            </a:r>
            <a:r>
              <a:rPr lang="en-US" sz="3500" dirty="0" err="1">
                <a:solidFill>
                  <a:srgbClr val="EBE2D5"/>
                </a:solidFill>
                <a:latin typeface="Times New Roman"/>
              </a:rPr>
              <a:t>quãng</a:t>
            </a:r>
            <a:r>
              <a:rPr lang="en-US" sz="3500" dirty="0">
                <a:solidFill>
                  <a:srgbClr val="EBE2D5"/>
                </a:solidFill>
                <a:latin typeface="Times New Roman"/>
              </a:rPr>
              <a:t> </a:t>
            </a:r>
            <a:r>
              <a:rPr lang="en-US" sz="3500" dirty="0" err="1">
                <a:solidFill>
                  <a:srgbClr val="EBE2D5"/>
                </a:solidFill>
                <a:latin typeface="Times New Roman"/>
              </a:rPr>
              <a:t>đường</a:t>
            </a:r>
            <a:r>
              <a:rPr lang="en-US" sz="3500" dirty="0">
                <a:solidFill>
                  <a:srgbClr val="EBE2D5"/>
                </a:solidFill>
                <a:latin typeface="Times New Roman"/>
              </a:rPr>
              <a:t> 91,4m </a:t>
            </a:r>
            <a:r>
              <a:rPr lang="en-US" sz="3500" dirty="0" err="1">
                <a:solidFill>
                  <a:srgbClr val="EBE2D5"/>
                </a:solidFill>
                <a:latin typeface="Times New Roman"/>
              </a:rPr>
              <a:t>trong</a:t>
            </a:r>
            <a:r>
              <a:rPr lang="en-US" sz="3500" dirty="0">
                <a:solidFill>
                  <a:srgbClr val="EBE2D5"/>
                </a:solidFill>
                <a:latin typeface="Times New Roman"/>
              </a:rPr>
              <a:t> 0,27s. </a:t>
            </a:r>
            <a:r>
              <a:rPr lang="en-US" sz="3500" dirty="0" err="1">
                <a:solidFill>
                  <a:srgbClr val="EBE2D5"/>
                </a:solidFill>
                <a:latin typeface="Times New Roman"/>
              </a:rPr>
              <a:t>Hãy</a:t>
            </a:r>
            <a:r>
              <a:rPr lang="en-US" sz="3500" dirty="0">
                <a:solidFill>
                  <a:srgbClr val="EBE2D5"/>
                </a:solidFill>
                <a:latin typeface="Times New Roman"/>
              </a:rPr>
              <a:t> </a:t>
            </a:r>
            <a:r>
              <a:rPr lang="en-US" sz="3500" dirty="0" err="1">
                <a:solidFill>
                  <a:srgbClr val="EBE2D5"/>
                </a:solidFill>
                <a:latin typeface="Times New Roman"/>
              </a:rPr>
              <a:t>tính</a:t>
            </a:r>
            <a:r>
              <a:rPr lang="en-US" sz="3500" dirty="0">
                <a:solidFill>
                  <a:srgbClr val="EBE2D5"/>
                </a:solidFill>
                <a:latin typeface="Times New Roman"/>
              </a:rPr>
              <a:t> </a:t>
            </a:r>
          </a:p>
          <a:p>
            <a:pPr algn="just">
              <a:lnSpc>
                <a:spcPct val="150000"/>
              </a:lnSpc>
            </a:pPr>
            <a:r>
              <a:rPr lang="en-US" sz="3500" dirty="0">
                <a:solidFill>
                  <a:srgbClr val="EBE2D5"/>
                </a:solidFill>
                <a:latin typeface="Times New Roman"/>
              </a:rPr>
              <a:t>a. </a:t>
            </a:r>
            <a:r>
              <a:rPr lang="en-US" sz="3500" dirty="0" err="1">
                <a:solidFill>
                  <a:srgbClr val="EBE2D5"/>
                </a:solidFill>
                <a:latin typeface="Times New Roman"/>
              </a:rPr>
              <a:t>Tốc</a:t>
            </a:r>
            <a:r>
              <a:rPr lang="en-US" sz="3500" dirty="0">
                <a:solidFill>
                  <a:srgbClr val="EBE2D5"/>
                </a:solidFill>
                <a:latin typeface="Times New Roman"/>
              </a:rPr>
              <a:t> </a:t>
            </a:r>
            <a:r>
              <a:rPr lang="en-US" sz="3500" dirty="0" err="1">
                <a:solidFill>
                  <a:srgbClr val="EBE2D5"/>
                </a:solidFill>
                <a:latin typeface="Times New Roman"/>
              </a:rPr>
              <a:t>độ</a:t>
            </a:r>
            <a:r>
              <a:rPr lang="en-US" sz="3500" dirty="0">
                <a:solidFill>
                  <a:srgbClr val="EBE2D5"/>
                </a:solidFill>
                <a:latin typeface="Times New Roman"/>
              </a:rPr>
              <a:t> </a:t>
            </a:r>
            <a:r>
              <a:rPr lang="en-US" sz="3500" dirty="0" err="1">
                <a:solidFill>
                  <a:srgbClr val="EBE2D5"/>
                </a:solidFill>
                <a:latin typeface="Times New Roman"/>
              </a:rPr>
              <a:t>truyền</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p>
          <a:p>
            <a:pPr algn="just">
              <a:lnSpc>
                <a:spcPct val="150000"/>
              </a:lnSpc>
            </a:pPr>
            <a:r>
              <a:rPr lang="en-US" sz="3500" dirty="0">
                <a:solidFill>
                  <a:srgbClr val="EBE2D5"/>
                </a:solidFill>
                <a:latin typeface="Times New Roman"/>
              </a:rPr>
              <a:t>b. </a:t>
            </a:r>
            <a:r>
              <a:rPr lang="en-US" sz="3500" dirty="0" err="1">
                <a:solidFill>
                  <a:srgbClr val="EBE2D5"/>
                </a:solidFill>
                <a:latin typeface="Times New Roman"/>
              </a:rPr>
              <a:t>Bước</a:t>
            </a:r>
            <a:r>
              <a:rPr lang="en-US" sz="3500" dirty="0">
                <a:solidFill>
                  <a:srgbClr val="EBE2D5"/>
                </a:solidFill>
                <a:latin typeface="Times New Roman"/>
              </a:rPr>
              <a:t> </a:t>
            </a:r>
            <a:r>
              <a:rPr lang="en-US" sz="3500" dirty="0" err="1">
                <a:solidFill>
                  <a:srgbClr val="EBE2D5"/>
                </a:solidFill>
                <a:latin typeface="Times New Roman"/>
              </a:rPr>
              <a:t>sóng</a:t>
            </a:r>
            <a:endParaRPr lang="en-US" sz="3500" dirty="0">
              <a:solidFill>
                <a:srgbClr val="EBE2D5"/>
              </a:solidFill>
              <a:latin typeface="Times New Roman"/>
            </a:endParaRPr>
          </a:p>
          <a:p>
            <a:pPr marL="0" lvl="0" indent="0" algn="just">
              <a:lnSpc>
                <a:spcPct val="150000"/>
              </a:lnSpc>
              <a:spcBef>
                <a:spcPct val="0"/>
              </a:spcBef>
            </a:pPr>
            <a:r>
              <a:rPr lang="en-US" sz="3500" dirty="0">
                <a:solidFill>
                  <a:srgbClr val="EBE2D5"/>
                </a:solidFill>
                <a:latin typeface="Times New Roman"/>
              </a:rPr>
              <a:t>c. </a:t>
            </a:r>
            <a:r>
              <a:rPr lang="en-US" sz="3500" dirty="0" err="1">
                <a:solidFill>
                  <a:srgbClr val="EBE2D5"/>
                </a:solidFill>
                <a:latin typeface="Times New Roman"/>
              </a:rPr>
              <a:t>Nếu</a:t>
            </a:r>
            <a:r>
              <a:rPr lang="en-US" sz="3500" dirty="0">
                <a:solidFill>
                  <a:srgbClr val="EBE2D5"/>
                </a:solidFill>
                <a:latin typeface="Times New Roman"/>
              </a:rPr>
              <a:t> </a:t>
            </a:r>
            <a:r>
              <a:rPr lang="en-US" sz="3500" dirty="0" err="1">
                <a:solidFill>
                  <a:srgbClr val="EBE2D5"/>
                </a:solidFill>
                <a:latin typeface="Times New Roman"/>
              </a:rPr>
              <a:t>tần</a:t>
            </a:r>
            <a:r>
              <a:rPr lang="en-US" sz="3500" dirty="0">
                <a:solidFill>
                  <a:srgbClr val="EBE2D5"/>
                </a:solidFill>
                <a:latin typeface="Times New Roman"/>
              </a:rPr>
              <a:t> </a:t>
            </a:r>
            <a:r>
              <a:rPr lang="en-US" sz="3500" dirty="0" err="1">
                <a:solidFill>
                  <a:srgbClr val="EBE2D5"/>
                </a:solidFill>
                <a:latin typeface="Times New Roman"/>
              </a:rPr>
              <a:t>số</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là</a:t>
            </a:r>
            <a:r>
              <a:rPr lang="en-US" sz="3500" dirty="0">
                <a:solidFill>
                  <a:srgbClr val="EBE2D5"/>
                </a:solidFill>
                <a:latin typeface="Times New Roman"/>
              </a:rPr>
              <a:t> 442 Hz </a:t>
            </a:r>
            <a:r>
              <a:rPr lang="en-US" sz="3500" dirty="0" err="1">
                <a:solidFill>
                  <a:srgbClr val="EBE2D5"/>
                </a:solidFill>
                <a:latin typeface="Times New Roman"/>
              </a:rPr>
              <a:t>thì</a:t>
            </a:r>
            <a:r>
              <a:rPr lang="en-US" sz="3500" dirty="0">
                <a:solidFill>
                  <a:srgbClr val="EBE2D5"/>
                </a:solidFill>
                <a:latin typeface="Times New Roman"/>
              </a:rPr>
              <a:t> </a:t>
            </a:r>
            <a:r>
              <a:rPr lang="en-US" sz="3500" dirty="0" err="1">
                <a:solidFill>
                  <a:srgbClr val="EBE2D5"/>
                </a:solidFill>
                <a:latin typeface="Times New Roman"/>
              </a:rPr>
              <a:t>bước</a:t>
            </a:r>
            <a:r>
              <a:rPr lang="en-US" sz="3500" dirty="0">
                <a:solidFill>
                  <a:srgbClr val="EBE2D5"/>
                </a:solidFill>
                <a:latin typeface="Times New Roman"/>
              </a:rPr>
              <a:t> </a:t>
            </a:r>
            <a:r>
              <a:rPr lang="en-US" sz="3500" dirty="0" err="1">
                <a:solidFill>
                  <a:srgbClr val="EBE2D5"/>
                </a:solidFill>
                <a:latin typeface="Times New Roman"/>
              </a:rPr>
              <a:t>sóng</a:t>
            </a:r>
            <a:r>
              <a:rPr lang="en-US" sz="3500" dirty="0">
                <a:solidFill>
                  <a:srgbClr val="EBE2D5"/>
                </a:solidFill>
                <a:latin typeface="Times New Roman"/>
              </a:rPr>
              <a:t> </a:t>
            </a:r>
            <a:r>
              <a:rPr lang="en-US" sz="3500" dirty="0" err="1">
                <a:solidFill>
                  <a:srgbClr val="EBE2D5"/>
                </a:solidFill>
                <a:latin typeface="Times New Roman"/>
              </a:rPr>
              <a:t>và</a:t>
            </a:r>
            <a:r>
              <a:rPr lang="en-US" sz="3500" dirty="0">
                <a:solidFill>
                  <a:srgbClr val="EBE2D5"/>
                </a:solidFill>
                <a:latin typeface="Times New Roman"/>
              </a:rPr>
              <a:t> </a:t>
            </a:r>
            <a:r>
              <a:rPr lang="en-US" sz="3500" dirty="0" err="1">
                <a:solidFill>
                  <a:srgbClr val="EBE2D5"/>
                </a:solidFill>
                <a:latin typeface="Times New Roman"/>
              </a:rPr>
              <a:t>chu</a:t>
            </a:r>
            <a:r>
              <a:rPr lang="en-US" sz="3500" dirty="0">
                <a:solidFill>
                  <a:srgbClr val="EBE2D5"/>
                </a:solidFill>
                <a:latin typeface="Times New Roman"/>
              </a:rPr>
              <a:t> </a:t>
            </a:r>
            <a:r>
              <a:rPr lang="en-US" sz="3500" dirty="0" err="1">
                <a:solidFill>
                  <a:srgbClr val="EBE2D5"/>
                </a:solidFill>
                <a:latin typeface="Times New Roman"/>
              </a:rPr>
              <a:t>kì</a:t>
            </a:r>
            <a:r>
              <a:rPr lang="en-US" sz="3500" dirty="0">
                <a:solidFill>
                  <a:srgbClr val="EBE2D5"/>
                </a:solidFill>
                <a:latin typeface="Times New Roman"/>
              </a:rPr>
              <a:t> </a:t>
            </a:r>
            <a:r>
              <a:rPr lang="en-US" sz="3500" dirty="0" err="1">
                <a:solidFill>
                  <a:srgbClr val="EBE2D5"/>
                </a:solidFill>
                <a:latin typeface="Times New Roman"/>
              </a:rPr>
              <a:t>là</a:t>
            </a:r>
            <a:r>
              <a:rPr lang="en-US" sz="3500" dirty="0">
                <a:solidFill>
                  <a:srgbClr val="EBE2D5"/>
                </a:solidFill>
                <a:latin typeface="Times New Roman"/>
              </a:rPr>
              <a:t> </a:t>
            </a:r>
            <a:r>
              <a:rPr lang="en-US" sz="3500" dirty="0" err="1">
                <a:solidFill>
                  <a:srgbClr val="EBE2D5"/>
                </a:solidFill>
                <a:latin typeface="Times New Roman"/>
              </a:rPr>
              <a:t>bao</a:t>
            </a:r>
            <a:r>
              <a:rPr lang="en-US" sz="3500" dirty="0">
                <a:solidFill>
                  <a:srgbClr val="EBE2D5"/>
                </a:solidFill>
                <a:latin typeface="Times New Roman"/>
              </a:rPr>
              <a:t> </a:t>
            </a:r>
            <a:r>
              <a:rPr lang="en-US" sz="3500" dirty="0" err="1">
                <a:solidFill>
                  <a:srgbClr val="EBE2D5"/>
                </a:solidFill>
                <a:latin typeface="Times New Roman"/>
              </a:rPr>
              <a:t>nhiêu</a:t>
            </a:r>
            <a:r>
              <a:rPr lang="en-US" sz="3500" dirty="0">
                <a:solidFill>
                  <a:srgbClr val="EBE2D5"/>
                </a:solidFill>
                <a:latin typeface="Times New Roman"/>
              </a:rPr>
              <a:t> ?</a:t>
            </a:r>
          </a:p>
        </p:txBody>
      </p:sp>
      <mc:AlternateContent xmlns:mc="http://schemas.openxmlformats.org/markup-compatibility/2006" xmlns:a14="http://schemas.microsoft.com/office/drawing/2010/main">
        <mc:Choice Requires="a14">
          <p:sp>
            <p:nvSpPr>
              <p:cNvPr id="8" name="TextBox 8"/>
              <p:cNvSpPr txBox="1"/>
              <p:nvPr/>
            </p:nvSpPr>
            <p:spPr>
              <a:xfrm>
                <a:off x="8255944" y="4866169"/>
                <a:ext cx="7400632" cy="3113673"/>
              </a:xfrm>
              <a:prstGeom prst="rect">
                <a:avLst/>
              </a:prstGeom>
            </p:spPr>
            <p:txBody>
              <a:bodyPr wrap="square" lIns="0" tIns="0" rIns="0" bIns="0" rtlCol="0" anchor="t">
                <a:spAutoFit/>
              </a:bodyPr>
              <a:lstStyle/>
              <a:p>
                <a:pPr>
                  <a:lnSpc>
                    <a:spcPct val="150000"/>
                  </a:lnSpc>
                </a:pPr>
                <a:r>
                  <a:rPr lang="en-US" sz="3500" b="1" u="sng" spc="-17" dirty="0">
                    <a:solidFill>
                      <a:srgbClr val="EBE2D5"/>
                    </a:solidFill>
                    <a:latin typeface="Times New Roman"/>
                  </a:rPr>
                  <a:t>Lời </a:t>
                </a:r>
                <a:r>
                  <a:rPr lang="en-US" sz="3500" b="1" u="sng" spc="-17" dirty="0" err="1">
                    <a:solidFill>
                      <a:srgbClr val="EBE2D5"/>
                    </a:solidFill>
                    <a:latin typeface="Times New Roman"/>
                  </a:rPr>
                  <a:t>giải</a:t>
                </a:r>
                <a:r>
                  <a:rPr lang="en-US" sz="3500" b="1" u="sng" spc="-17" dirty="0">
                    <a:solidFill>
                      <a:srgbClr val="EBE2D5"/>
                    </a:solidFill>
                    <a:latin typeface="Times New Roman"/>
                  </a:rPr>
                  <a:t> </a:t>
                </a:r>
              </a:p>
              <a:p>
                <a:pPr algn="just">
                  <a:lnSpc>
                    <a:spcPct val="150000"/>
                  </a:lnSpc>
                </a:pPr>
                <a:r>
                  <a:rPr lang="en-US" sz="3500" spc="-17" dirty="0">
                    <a:solidFill>
                      <a:srgbClr val="EBE2D5"/>
                    </a:solidFill>
                    <a:latin typeface="Times New Roman"/>
                  </a:rPr>
                  <a:t>c. </a:t>
                </a:r>
                <a:r>
                  <a:rPr lang="en-US" sz="3500" spc="-17" dirty="0" err="1">
                    <a:solidFill>
                      <a:srgbClr val="EBE2D5"/>
                    </a:solidFill>
                    <a:latin typeface="Times New Roman"/>
                  </a:rPr>
                  <a:t>Bước</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14:m>
                  <m:oMath xmlns:m="http://schemas.openxmlformats.org/officeDocument/2006/math">
                    <m:r>
                      <a:rPr lang="en-US" sz="3500" i="1" spc="-17">
                        <a:solidFill>
                          <a:srgbClr val="EBE2D5"/>
                        </a:solidFill>
                        <a:latin typeface="Cambria Math" panose="02040503050406030204" pitchFamily="18" charset="0"/>
                      </a:rPr>
                      <m:t>𝜆</m:t>
                    </m:r>
                  </m:oMath>
                </a14:m>
                <a:r>
                  <a:rPr lang="en-US" sz="3500" spc="-17" dirty="0">
                    <a:solidFill>
                      <a:srgbClr val="EBE2D5"/>
                    </a:solidFill>
                    <a:latin typeface="Times New Roman"/>
                  </a:rPr>
                  <a:t>’ = </a:t>
                </a:r>
                <a14:m>
                  <m:oMath xmlns:m="http://schemas.openxmlformats.org/officeDocument/2006/math">
                    <m:f>
                      <m:fPr>
                        <m:ctrlPr>
                          <a:rPr lang="en-US" sz="3500" i="1" spc="-17">
                            <a:solidFill>
                              <a:srgbClr val="EBE2D5"/>
                            </a:solidFill>
                            <a:latin typeface="Cambria Math" panose="02040503050406030204" pitchFamily="18" charset="0"/>
                          </a:rPr>
                        </m:ctrlPr>
                      </m:fPr>
                      <m:num>
                        <m:r>
                          <a:rPr lang="en-US" sz="3500" i="1" spc="-17">
                            <a:solidFill>
                              <a:srgbClr val="EBE2D5"/>
                            </a:solidFill>
                            <a:latin typeface="Cambria Math" panose="02040503050406030204" pitchFamily="18" charset="0"/>
                          </a:rPr>
                          <m:t>𝑣</m:t>
                        </m:r>
                      </m:num>
                      <m:den>
                        <m:r>
                          <a:rPr lang="en-US" sz="3500" i="1" spc="-17">
                            <a:solidFill>
                              <a:srgbClr val="EBE2D5"/>
                            </a:solidFill>
                            <a:latin typeface="Cambria Math" panose="02040503050406030204" pitchFamily="18" charset="0"/>
                          </a:rPr>
                          <m:t>𝑓</m:t>
                        </m:r>
                        <m:r>
                          <a:rPr lang="en-US" sz="3500" i="1" spc="-17">
                            <a:solidFill>
                              <a:srgbClr val="EBE2D5"/>
                            </a:solidFill>
                            <a:latin typeface="Cambria Math" panose="02040503050406030204" pitchFamily="18" charset="0"/>
                          </a:rPr>
                          <m:t>′</m:t>
                        </m:r>
                      </m:den>
                    </m:f>
                  </m:oMath>
                </a14:m>
                <a:r>
                  <a:rPr lang="en-US" sz="3500" spc="-17" dirty="0">
                    <a:solidFill>
                      <a:srgbClr val="EBE2D5"/>
                    </a:solidFill>
                    <a:latin typeface="Times New Roman"/>
                  </a:rPr>
                  <a:t> = </a:t>
                </a:r>
                <a14:m>
                  <m:oMath xmlns:m="http://schemas.openxmlformats.org/officeDocument/2006/math">
                    <m:f>
                      <m:fPr>
                        <m:ctrlPr>
                          <a:rPr lang="en-US" sz="3500" i="1" spc="-17">
                            <a:solidFill>
                              <a:srgbClr val="EBE2D5"/>
                            </a:solidFill>
                            <a:latin typeface="Cambria Math" panose="02040503050406030204" pitchFamily="18" charset="0"/>
                          </a:rPr>
                        </m:ctrlPr>
                      </m:fPr>
                      <m:num>
                        <m:r>
                          <a:rPr lang="en-US" sz="3500" i="1" spc="-17">
                            <a:solidFill>
                              <a:srgbClr val="EBE2D5"/>
                            </a:solidFill>
                            <a:latin typeface="Cambria Math" panose="02040503050406030204" pitchFamily="18" charset="0"/>
                          </a:rPr>
                          <m:t>338,52</m:t>
                        </m:r>
                      </m:num>
                      <m:den>
                        <m:r>
                          <a:rPr lang="en-US" sz="3500" i="1" spc="-17">
                            <a:solidFill>
                              <a:srgbClr val="EBE2D5"/>
                            </a:solidFill>
                            <a:latin typeface="Cambria Math" panose="02040503050406030204" pitchFamily="18" charset="0"/>
                          </a:rPr>
                          <m:t>442</m:t>
                        </m:r>
                      </m:den>
                    </m:f>
                  </m:oMath>
                </a14:m>
                <a:r>
                  <a:rPr lang="en-US" sz="3500" spc="-17" dirty="0">
                    <a:solidFill>
                      <a:srgbClr val="EBE2D5"/>
                    </a:solidFill>
                    <a:latin typeface="Times New Roman"/>
                  </a:rPr>
                  <a:t> = 0,77 m</a:t>
                </a:r>
              </a:p>
              <a:p>
                <a:pPr algn="just">
                  <a:lnSpc>
                    <a:spcPct val="150000"/>
                  </a:lnSpc>
                </a:pPr>
                <a:r>
                  <a:rPr lang="en-US" sz="3500" spc="-17" dirty="0">
                    <a:solidFill>
                      <a:srgbClr val="EBE2D5"/>
                    </a:solidFill>
                    <a:latin typeface="Times New Roman"/>
                  </a:rPr>
                  <a:t>    Chu </a:t>
                </a:r>
                <a:r>
                  <a:rPr lang="en-US" sz="3500" spc="-17" dirty="0" err="1">
                    <a:solidFill>
                      <a:srgbClr val="EBE2D5"/>
                    </a:solidFill>
                    <a:latin typeface="Times New Roman"/>
                  </a:rPr>
                  <a:t>kì</a:t>
                </a:r>
                <a:r>
                  <a:rPr lang="en-US" sz="3500" spc="-17" dirty="0">
                    <a:solidFill>
                      <a:srgbClr val="EBE2D5"/>
                    </a:solidFill>
                    <a:latin typeface="Times New Roman"/>
                  </a:rPr>
                  <a:t>: T = </a:t>
                </a:r>
                <a14:m>
                  <m:oMath xmlns:m="http://schemas.openxmlformats.org/officeDocument/2006/math">
                    <m:f>
                      <m:fPr>
                        <m:ctrlPr>
                          <a:rPr lang="en-US" sz="3500" i="1" spc="-17">
                            <a:solidFill>
                              <a:srgbClr val="EBE2D5"/>
                            </a:solidFill>
                            <a:latin typeface="Cambria Math" panose="02040503050406030204" pitchFamily="18" charset="0"/>
                          </a:rPr>
                        </m:ctrlPr>
                      </m:fPr>
                      <m:num>
                        <m:r>
                          <a:rPr lang="en-US" sz="3500" i="1" spc="-17">
                            <a:solidFill>
                              <a:srgbClr val="EBE2D5"/>
                            </a:solidFill>
                            <a:latin typeface="Cambria Math" panose="02040503050406030204" pitchFamily="18" charset="0"/>
                          </a:rPr>
                          <m:t>1</m:t>
                        </m:r>
                      </m:num>
                      <m:den>
                        <m:r>
                          <a:rPr lang="en-US" sz="3500" i="1" spc="-17">
                            <a:solidFill>
                              <a:srgbClr val="EBE2D5"/>
                            </a:solidFill>
                            <a:latin typeface="Cambria Math" panose="02040503050406030204" pitchFamily="18" charset="0"/>
                          </a:rPr>
                          <m:t>𝑓</m:t>
                        </m:r>
                        <m:r>
                          <a:rPr lang="en-US" sz="3500" i="1" spc="-17">
                            <a:solidFill>
                              <a:srgbClr val="EBE2D5"/>
                            </a:solidFill>
                            <a:latin typeface="Cambria Math" panose="02040503050406030204" pitchFamily="18" charset="0"/>
                          </a:rPr>
                          <m:t>′</m:t>
                        </m:r>
                      </m:den>
                    </m:f>
                  </m:oMath>
                </a14:m>
                <a:r>
                  <a:rPr lang="en-US" sz="3500" spc="-17" dirty="0">
                    <a:solidFill>
                      <a:srgbClr val="EBE2D5"/>
                    </a:solidFill>
                    <a:latin typeface="Times New Roman"/>
                  </a:rPr>
                  <a:t> = 0,0023 s</a:t>
                </a:r>
              </a:p>
            </p:txBody>
          </p:sp>
        </mc:Choice>
        <mc:Fallback xmlns="">
          <p:sp>
            <p:nvSpPr>
              <p:cNvPr id="8" name="TextBox 8"/>
              <p:cNvSpPr txBox="1">
                <a:spLocks noRot="1" noChangeAspect="1" noMove="1" noResize="1" noEditPoints="1" noAdjustHandles="1" noChangeArrowheads="1" noChangeShapeType="1" noTextEdit="1"/>
              </p:cNvSpPr>
              <p:nvPr/>
            </p:nvSpPr>
            <p:spPr>
              <a:xfrm>
                <a:off x="8255944" y="4866169"/>
                <a:ext cx="7400632" cy="3113673"/>
              </a:xfrm>
              <a:prstGeom prst="rect">
                <a:avLst/>
              </a:prstGeom>
              <a:blipFill>
                <a:blip r:embed="rId12"/>
                <a:stretch>
                  <a:fillRect l="-3624" b="-1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12BAC1-F610-9B9D-359A-5640275ACCB0}"/>
                  </a:ext>
                </a:extLst>
              </p:cNvPr>
              <p:cNvSpPr txBox="1"/>
              <p:nvPr/>
            </p:nvSpPr>
            <p:spPr>
              <a:xfrm>
                <a:off x="2142173" y="4884675"/>
                <a:ext cx="4370444" cy="3134897"/>
              </a:xfrm>
              <a:prstGeom prst="rect">
                <a:avLst/>
              </a:prstGeom>
            </p:spPr>
            <p:txBody>
              <a:bodyPr wrap="square" lIns="0" tIns="0" rIns="0" bIns="0" rtlCol="0" anchor="t">
                <a:spAutoFit/>
              </a:bodyPr>
              <a:lstStyle/>
              <a:p>
                <a:pPr>
                  <a:lnSpc>
                    <a:spcPct val="150000"/>
                  </a:lnSpc>
                </a:pPr>
                <a:r>
                  <a:rPr lang="vi-VN" sz="3500" b="1" u="sng" spc="-17" dirty="0">
                    <a:solidFill>
                      <a:srgbClr val="EBE2D5"/>
                    </a:solidFill>
                    <a:latin typeface="Times New Roman"/>
                  </a:rPr>
                  <a:t>Tóm tắt</a:t>
                </a:r>
                <a:endParaRPr lang="en-US" sz="3500" b="1" u="sng" spc="-17" dirty="0">
                  <a:solidFill>
                    <a:srgbClr val="EBE2D5"/>
                  </a:solidFill>
                  <a:latin typeface="Times New Roman"/>
                </a:endParaRPr>
              </a:p>
              <a:p>
                <a:pPr algn="just">
                  <a:lnSpc>
                    <a:spcPct val="150000"/>
                  </a:lnSpc>
                </a:pPr>
                <a14:m>
                  <m:oMath xmlns:m="http://schemas.openxmlformats.org/officeDocument/2006/math">
                    <m:r>
                      <a:rPr lang="en-US" sz="3500" i="1" spc="-17">
                        <a:solidFill>
                          <a:srgbClr val="EBE2D5"/>
                        </a:solidFill>
                        <a:latin typeface="Cambria Math" panose="02040503050406030204" pitchFamily="18" charset="0"/>
                      </a:rPr>
                      <m:t>𝑓</m:t>
                    </m:r>
                  </m:oMath>
                </a14:m>
                <a:r>
                  <a:rPr lang="vi-VN" sz="3500" spc="-17" dirty="0">
                    <a:solidFill>
                      <a:srgbClr val="EBE2D5"/>
                    </a:solidFill>
                    <a:latin typeface="Times New Roman"/>
                  </a:rPr>
                  <a:t> = 192 Hz</a:t>
                </a:r>
              </a:p>
              <a:p>
                <a:pPr algn="just">
                  <a:lnSpc>
                    <a:spcPct val="150000"/>
                  </a:lnSpc>
                </a:pPr>
                <a:r>
                  <a:rPr lang="vi-VN" sz="3500" spc="-17" dirty="0">
                    <a:solidFill>
                      <a:srgbClr val="EBE2D5"/>
                    </a:solidFill>
                    <a:latin typeface="Times New Roman"/>
                  </a:rPr>
                  <a:t>s = 91,4 m</a:t>
                </a:r>
              </a:p>
              <a:p>
                <a:pPr algn="just">
                  <a:lnSpc>
                    <a:spcPct val="150000"/>
                  </a:lnSpc>
                </a:pPr>
                <a:r>
                  <a:rPr lang="vi-VN" sz="3500" spc="-17" dirty="0">
                    <a:solidFill>
                      <a:srgbClr val="EBE2D5"/>
                    </a:solidFill>
                    <a:latin typeface="Times New Roman"/>
                  </a:rPr>
                  <a:t>t = 0,27</a:t>
                </a:r>
                <a:r>
                  <a:rPr lang="en-US" sz="3500" spc="-17" dirty="0">
                    <a:solidFill>
                      <a:srgbClr val="EBE2D5"/>
                    </a:solidFill>
                    <a:latin typeface="Times New Roman"/>
                  </a:rPr>
                  <a:t>s</a:t>
                </a:r>
              </a:p>
            </p:txBody>
          </p:sp>
        </mc:Choice>
        <mc:Fallback xmlns="">
          <p:sp>
            <p:nvSpPr>
              <p:cNvPr id="9" name="TextBox 8">
                <a:extLst>
                  <a:ext uri="{FF2B5EF4-FFF2-40B4-BE49-F238E27FC236}">
                    <a16:creationId xmlns:a16="http://schemas.microsoft.com/office/drawing/2014/main" id="{4012BAC1-F610-9B9D-359A-5640275ACCB0}"/>
                  </a:ext>
                </a:extLst>
              </p:cNvPr>
              <p:cNvSpPr txBox="1">
                <a:spLocks noRot="1" noChangeAspect="1" noMove="1" noResize="1" noEditPoints="1" noAdjustHandles="1" noChangeArrowheads="1" noChangeShapeType="1" noTextEdit="1"/>
              </p:cNvSpPr>
              <p:nvPr/>
            </p:nvSpPr>
            <p:spPr>
              <a:xfrm>
                <a:off x="2142173" y="4884675"/>
                <a:ext cx="4370444" cy="3134897"/>
              </a:xfrm>
              <a:prstGeom prst="rect">
                <a:avLst/>
              </a:prstGeom>
              <a:blipFill>
                <a:blip r:embed="rId13"/>
                <a:stretch>
                  <a:fillRect l="-6137" b="-75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6F1DD8-DC5A-1E91-8982-672361D9AAE1}"/>
                  </a:ext>
                </a:extLst>
              </p:cNvPr>
              <p:cNvSpPr txBox="1"/>
              <p:nvPr/>
            </p:nvSpPr>
            <p:spPr>
              <a:xfrm>
                <a:off x="2054164" y="8098286"/>
                <a:ext cx="12971416" cy="803490"/>
              </a:xfrm>
              <a:prstGeom prst="rect">
                <a:avLst/>
              </a:prstGeom>
              <a:noFill/>
            </p:spPr>
            <p:txBody>
              <a:bodyPr wrap="square">
                <a:spAutoFit/>
              </a:bodyPr>
              <a:lstStyle/>
              <a:p>
                <a:pPr algn="just">
                  <a:lnSpc>
                    <a:spcPct val="150000"/>
                  </a:lnSpc>
                </a:pPr>
                <a14:m>
                  <m:oMath xmlns:m="http://schemas.openxmlformats.org/officeDocument/2006/math">
                    <m:r>
                      <a:rPr lang="en-US" sz="3500" i="1" spc="-17" smtClean="0">
                        <a:solidFill>
                          <a:srgbClr val="EBE2D5"/>
                        </a:solidFill>
                        <a:latin typeface="Cambria Math" panose="02040503050406030204" pitchFamily="18" charset="0"/>
                      </a:rPr>
                      <m:t>𝑓</m:t>
                    </m:r>
                  </m:oMath>
                </a14:m>
                <a:r>
                  <a:rPr lang="en-US" sz="3500" spc="-17" dirty="0">
                    <a:solidFill>
                      <a:srgbClr val="EBE2D5"/>
                    </a:solidFill>
                    <a:latin typeface="Times New Roman"/>
                  </a:rPr>
                  <a:t>’ = 442 Hz</a:t>
                </a:r>
              </a:p>
            </p:txBody>
          </p:sp>
        </mc:Choice>
        <mc:Fallback xmlns="">
          <p:sp>
            <p:nvSpPr>
              <p:cNvPr id="11" name="TextBox 10">
                <a:extLst>
                  <a:ext uri="{FF2B5EF4-FFF2-40B4-BE49-F238E27FC236}">
                    <a16:creationId xmlns:a16="http://schemas.microsoft.com/office/drawing/2014/main" id="{A46F1DD8-DC5A-1E91-8982-672361D9AAE1}"/>
                  </a:ext>
                </a:extLst>
              </p:cNvPr>
              <p:cNvSpPr txBox="1">
                <a:spLocks noRot="1" noChangeAspect="1" noMove="1" noResize="1" noEditPoints="1" noAdjustHandles="1" noChangeArrowheads="1" noChangeShapeType="1" noTextEdit="1"/>
              </p:cNvSpPr>
              <p:nvPr/>
            </p:nvSpPr>
            <p:spPr>
              <a:xfrm>
                <a:off x="2054164" y="8098286"/>
                <a:ext cx="12971416" cy="803490"/>
              </a:xfrm>
              <a:prstGeom prst="rect">
                <a:avLst/>
              </a:prstGeom>
              <a:blipFill>
                <a:blip r:embed="rId14"/>
                <a:stretch>
                  <a:fillRect b="-2651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89456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2A52"/>
        </a:solidFill>
        <a:effectLst/>
      </p:bgPr>
    </p:bg>
    <p:spTree>
      <p:nvGrpSpPr>
        <p:cNvPr id="1" name=""/>
        <p:cNvGrpSpPr/>
        <p:nvPr/>
      </p:nvGrpSpPr>
      <p:grpSpPr>
        <a:xfrm>
          <a:off x="0" y="0"/>
          <a:ext cx="0" cy="0"/>
          <a:chOff x="0" y="0"/>
          <a:chExt cx="0" cy="0"/>
        </a:xfrm>
      </p:grpSpPr>
      <p:sp>
        <p:nvSpPr>
          <p:cNvPr id="2" name="Freeform 2"/>
          <p:cNvSpPr/>
          <p:nvPr/>
        </p:nvSpPr>
        <p:spPr>
          <a:xfrm rot="7191958">
            <a:off x="-2335266" y="-1105501"/>
            <a:ext cx="5706527" cy="6402357"/>
          </a:xfrm>
          <a:custGeom>
            <a:avLst/>
            <a:gdLst/>
            <a:ahLst/>
            <a:cxnLst/>
            <a:rect l="l" t="t" r="r" b="b"/>
            <a:pathLst>
              <a:path w="5706527" h="6402357">
                <a:moveTo>
                  <a:pt x="0" y="0"/>
                </a:moveTo>
                <a:lnTo>
                  <a:pt x="5706527" y="0"/>
                </a:lnTo>
                <a:lnTo>
                  <a:pt x="5706527" y="6402357"/>
                </a:lnTo>
                <a:lnTo>
                  <a:pt x="0" y="640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8514059">
            <a:off x="14406037" y="-2012930"/>
            <a:ext cx="5706527" cy="6402357"/>
          </a:xfrm>
          <a:custGeom>
            <a:avLst/>
            <a:gdLst/>
            <a:ahLst/>
            <a:cxnLst/>
            <a:rect l="l" t="t" r="r" b="b"/>
            <a:pathLst>
              <a:path w="5706527" h="6402357">
                <a:moveTo>
                  <a:pt x="0" y="0"/>
                </a:moveTo>
                <a:lnTo>
                  <a:pt x="5706526" y="0"/>
                </a:lnTo>
                <a:lnTo>
                  <a:pt x="5706526" y="6402357"/>
                </a:lnTo>
                <a:lnTo>
                  <a:pt x="0" y="6402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838200" y="304010"/>
            <a:ext cx="15913125" cy="4839489"/>
            <a:chOff x="0" y="0"/>
            <a:chExt cx="5496221" cy="1458085"/>
          </a:xfrm>
        </p:grpSpPr>
        <p:sp>
          <p:nvSpPr>
            <p:cNvPr id="5" name="Freeform 5"/>
            <p:cNvSpPr/>
            <p:nvPr/>
          </p:nvSpPr>
          <p:spPr>
            <a:xfrm>
              <a:off x="0" y="-1270"/>
              <a:ext cx="5497491" cy="1456815"/>
            </a:xfrm>
            <a:custGeom>
              <a:avLst/>
              <a:gdLst/>
              <a:ahLst/>
              <a:cxnLst/>
              <a:rect l="l" t="t" r="r" b="b"/>
              <a:pathLst>
                <a:path w="5497491" h="1456815">
                  <a:moveTo>
                    <a:pt x="5486061" y="27940"/>
                  </a:moveTo>
                  <a:cubicBezTo>
                    <a:pt x="5477171" y="24130"/>
                    <a:pt x="5468281" y="21590"/>
                    <a:pt x="5459391" y="21590"/>
                  </a:cubicBezTo>
                  <a:cubicBezTo>
                    <a:pt x="5432721" y="20320"/>
                    <a:pt x="5351665" y="20320"/>
                    <a:pt x="5260925" y="17780"/>
                  </a:cubicBezTo>
                  <a:cubicBezTo>
                    <a:pt x="5053519" y="12700"/>
                    <a:pt x="4850434" y="6350"/>
                    <a:pt x="4643028" y="3810"/>
                  </a:cubicBezTo>
                  <a:cubicBezTo>
                    <a:pt x="4474511" y="1270"/>
                    <a:pt x="4310315" y="3810"/>
                    <a:pt x="4141798" y="2540"/>
                  </a:cubicBezTo>
                  <a:cubicBezTo>
                    <a:pt x="4068341" y="2540"/>
                    <a:pt x="3994885" y="0"/>
                    <a:pt x="3921429" y="2540"/>
                  </a:cubicBezTo>
                  <a:cubicBezTo>
                    <a:pt x="3744270" y="10160"/>
                    <a:pt x="3567111" y="11430"/>
                    <a:pt x="3385631" y="8890"/>
                  </a:cubicBezTo>
                  <a:cubicBezTo>
                    <a:pt x="3294890" y="7620"/>
                    <a:pt x="3204150" y="7620"/>
                    <a:pt x="3113411" y="7620"/>
                  </a:cubicBezTo>
                  <a:cubicBezTo>
                    <a:pt x="2949214" y="7620"/>
                    <a:pt x="2785018" y="7620"/>
                    <a:pt x="2620822" y="6350"/>
                  </a:cubicBezTo>
                  <a:cubicBezTo>
                    <a:pt x="2447984" y="5080"/>
                    <a:pt x="745528" y="2540"/>
                    <a:pt x="577011" y="1270"/>
                  </a:cubicBezTo>
                  <a:cubicBezTo>
                    <a:pt x="438740" y="0"/>
                    <a:pt x="304790" y="1270"/>
                    <a:pt x="166520" y="1270"/>
                  </a:cubicBezTo>
                  <a:cubicBezTo>
                    <a:pt x="71459" y="1270"/>
                    <a:pt x="33020" y="3810"/>
                    <a:pt x="5080" y="5080"/>
                  </a:cubicBezTo>
                  <a:cubicBezTo>
                    <a:pt x="3810" y="5080"/>
                    <a:pt x="2540" y="7620"/>
                    <a:pt x="0" y="8890"/>
                  </a:cubicBezTo>
                  <a:cubicBezTo>
                    <a:pt x="1270" y="21590"/>
                    <a:pt x="3810" y="34290"/>
                    <a:pt x="5080" y="46990"/>
                  </a:cubicBezTo>
                  <a:cubicBezTo>
                    <a:pt x="15240" y="109799"/>
                    <a:pt x="16510" y="170666"/>
                    <a:pt x="17780" y="230465"/>
                  </a:cubicBezTo>
                  <a:cubicBezTo>
                    <a:pt x="19050" y="291332"/>
                    <a:pt x="17780" y="352199"/>
                    <a:pt x="16510" y="414134"/>
                  </a:cubicBezTo>
                  <a:cubicBezTo>
                    <a:pt x="15240" y="477137"/>
                    <a:pt x="2540" y="1138132"/>
                    <a:pt x="2540" y="1201135"/>
                  </a:cubicBezTo>
                  <a:cubicBezTo>
                    <a:pt x="2540" y="1263069"/>
                    <a:pt x="1270" y="1325004"/>
                    <a:pt x="0" y="1386939"/>
                  </a:cubicBezTo>
                  <a:cubicBezTo>
                    <a:pt x="0" y="1402205"/>
                    <a:pt x="3810" y="1412365"/>
                    <a:pt x="15240" y="1417445"/>
                  </a:cubicBezTo>
                  <a:cubicBezTo>
                    <a:pt x="22860" y="1421255"/>
                    <a:pt x="31750" y="1423795"/>
                    <a:pt x="40640" y="1425065"/>
                  </a:cubicBezTo>
                  <a:cubicBezTo>
                    <a:pt x="162199" y="1430145"/>
                    <a:pt x="326395" y="1433955"/>
                    <a:pt x="490591" y="1439035"/>
                  </a:cubicBezTo>
                  <a:cubicBezTo>
                    <a:pt x="581331" y="1441575"/>
                    <a:pt x="672071" y="1446655"/>
                    <a:pt x="762811" y="1447925"/>
                  </a:cubicBezTo>
                  <a:cubicBezTo>
                    <a:pt x="914045" y="1450465"/>
                    <a:pt x="2599217" y="1451735"/>
                    <a:pt x="2750450" y="1453005"/>
                  </a:cubicBezTo>
                  <a:cubicBezTo>
                    <a:pt x="2772055" y="1453005"/>
                    <a:pt x="2793660" y="1453005"/>
                    <a:pt x="2815265" y="1453005"/>
                  </a:cubicBezTo>
                  <a:cubicBezTo>
                    <a:pt x="2918968" y="1453005"/>
                    <a:pt x="3026991" y="1451735"/>
                    <a:pt x="3130694" y="1451735"/>
                  </a:cubicBezTo>
                  <a:cubicBezTo>
                    <a:pt x="3251681" y="1451735"/>
                    <a:pt x="3368346" y="1453005"/>
                    <a:pt x="3489333" y="1453005"/>
                  </a:cubicBezTo>
                  <a:cubicBezTo>
                    <a:pt x="3666492" y="1453005"/>
                    <a:pt x="3847972" y="1453005"/>
                    <a:pt x="4025132" y="1453005"/>
                  </a:cubicBezTo>
                  <a:cubicBezTo>
                    <a:pt x="4189328" y="1453005"/>
                    <a:pt x="4353524" y="1454275"/>
                    <a:pt x="4517720" y="1455545"/>
                  </a:cubicBezTo>
                  <a:cubicBezTo>
                    <a:pt x="4591177" y="1455545"/>
                    <a:pt x="4668954" y="1456815"/>
                    <a:pt x="4742410" y="1456815"/>
                  </a:cubicBezTo>
                  <a:cubicBezTo>
                    <a:pt x="4980062" y="1455545"/>
                    <a:pt x="5213394" y="1449195"/>
                    <a:pt x="5436531" y="1449195"/>
                  </a:cubicBezTo>
                  <a:cubicBezTo>
                    <a:pt x="5440341" y="1449195"/>
                    <a:pt x="5445421" y="1446655"/>
                    <a:pt x="5449231" y="1444115"/>
                  </a:cubicBezTo>
                  <a:cubicBezTo>
                    <a:pt x="5454311" y="1440305"/>
                    <a:pt x="5456851" y="1433955"/>
                    <a:pt x="5459391" y="1431415"/>
                  </a:cubicBezTo>
                  <a:cubicBezTo>
                    <a:pt x="5460661" y="1379464"/>
                    <a:pt x="5461931" y="1334615"/>
                    <a:pt x="5463201" y="1289766"/>
                  </a:cubicBezTo>
                  <a:cubicBezTo>
                    <a:pt x="5464471" y="1220356"/>
                    <a:pt x="5474631" y="554022"/>
                    <a:pt x="5475901" y="484612"/>
                  </a:cubicBezTo>
                  <a:cubicBezTo>
                    <a:pt x="5475901" y="442966"/>
                    <a:pt x="5477171" y="401320"/>
                    <a:pt x="5478441" y="359674"/>
                  </a:cubicBezTo>
                  <a:cubicBezTo>
                    <a:pt x="5479711" y="314825"/>
                    <a:pt x="5480981" y="269975"/>
                    <a:pt x="5483521" y="225126"/>
                  </a:cubicBezTo>
                  <a:cubicBezTo>
                    <a:pt x="5484791" y="198430"/>
                    <a:pt x="5484791" y="170666"/>
                    <a:pt x="5489871" y="143970"/>
                  </a:cubicBezTo>
                  <a:cubicBezTo>
                    <a:pt x="5494951" y="111934"/>
                    <a:pt x="5497491" y="80967"/>
                    <a:pt x="5496221" y="44450"/>
                  </a:cubicBezTo>
                  <a:cubicBezTo>
                    <a:pt x="5496221" y="38100"/>
                    <a:pt x="5492411" y="30480"/>
                    <a:pt x="5486061" y="27940"/>
                  </a:cubicBezTo>
                  <a:close/>
                </a:path>
              </a:pathLst>
            </a:custGeom>
            <a:solidFill>
              <a:srgbClr val="63659B"/>
            </a:solidFill>
          </p:spPr>
        </p:sp>
      </p:grpSp>
      <p:sp>
        <p:nvSpPr>
          <p:cNvPr id="6" name="Freeform 6"/>
          <p:cNvSpPr/>
          <p:nvPr/>
        </p:nvSpPr>
        <p:spPr>
          <a:xfrm>
            <a:off x="17259300" y="9258300"/>
            <a:ext cx="1254444" cy="1329212"/>
          </a:xfrm>
          <a:custGeom>
            <a:avLst/>
            <a:gdLst/>
            <a:ahLst/>
            <a:cxnLst/>
            <a:rect l="l" t="t" r="r" b="b"/>
            <a:pathLst>
              <a:path w="1254444" h="1329212">
                <a:moveTo>
                  <a:pt x="0" y="0"/>
                </a:moveTo>
                <a:lnTo>
                  <a:pt x="1254444" y="0"/>
                </a:lnTo>
                <a:lnTo>
                  <a:pt x="1254444" y="1329212"/>
                </a:lnTo>
                <a:lnTo>
                  <a:pt x="0" y="13292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18691">
            <a:off x="-3340509" y="7214385"/>
            <a:ext cx="4884127" cy="4270543"/>
          </a:xfrm>
          <a:custGeom>
            <a:avLst/>
            <a:gdLst/>
            <a:ahLst/>
            <a:cxnLst/>
            <a:rect l="l" t="t" r="r" b="b"/>
            <a:pathLst>
              <a:path w="4884127" h="4270543">
                <a:moveTo>
                  <a:pt x="0" y="0"/>
                </a:moveTo>
                <a:lnTo>
                  <a:pt x="4884127" y="0"/>
                </a:lnTo>
                <a:lnTo>
                  <a:pt x="4884127" y="4270543"/>
                </a:lnTo>
                <a:lnTo>
                  <a:pt x="0" y="4270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410012" y="4609036"/>
            <a:ext cx="8960002" cy="5313870"/>
          </a:xfrm>
          <a:custGeom>
            <a:avLst/>
            <a:gdLst/>
            <a:ahLst/>
            <a:cxnLst/>
            <a:rect l="l" t="t" r="r" b="b"/>
            <a:pathLst>
              <a:path w="8960002" h="5313870">
                <a:moveTo>
                  <a:pt x="0" y="0"/>
                </a:moveTo>
                <a:lnTo>
                  <a:pt x="8960001" y="0"/>
                </a:lnTo>
                <a:lnTo>
                  <a:pt x="8960001" y="5313870"/>
                </a:lnTo>
                <a:lnTo>
                  <a:pt x="0" y="5313870"/>
                </a:lnTo>
                <a:lnTo>
                  <a:pt x="0" y="0"/>
                </a:lnTo>
                <a:close/>
              </a:path>
            </a:pathLst>
          </a:custGeom>
          <a:blipFill>
            <a:blip r:embed="rId10"/>
            <a:stretch>
              <a:fillRect/>
            </a:stretch>
          </a:blipFill>
        </p:spPr>
      </p:sp>
      <p:sp>
        <p:nvSpPr>
          <p:cNvPr id="9" name="TextBox 9"/>
          <p:cNvSpPr txBox="1"/>
          <p:nvPr/>
        </p:nvSpPr>
        <p:spPr>
          <a:xfrm>
            <a:off x="1600200" y="423860"/>
            <a:ext cx="13846733" cy="3942811"/>
          </a:xfrm>
          <a:prstGeom prst="rect">
            <a:avLst/>
          </a:prstGeom>
        </p:spPr>
        <p:txBody>
          <a:bodyPr lIns="0" tIns="0" rIns="0" bIns="0" rtlCol="0" anchor="t">
            <a:spAutoFit/>
          </a:bodyPr>
          <a:lstStyle/>
          <a:p>
            <a:pPr algn="just">
              <a:lnSpc>
                <a:spcPct val="150000"/>
              </a:lnSpc>
            </a:pPr>
            <a:r>
              <a:rPr lang="en-US" sz="3500" b="1" spc="-17" dirty="0" err="1">
                <a:solidFill>
                  <a:srgbClr val="EBE2D5"/>
                </a:solidFill>
                <a:latin typeface="Times New Roman"/>
              </a:rPr>
              <a:t>Bài</a:t>
            </a:r>
            <a:r>
              <a:rPr lang="en-US" sz="3500" b="1" spc="-17" dirty="0">
                <a:solidFill>
                  <a:srgbClr val="EBE2D5"/>
                </a:solidFill>
                <a:latin typeface="Times New Roman"/>
              </a:rPr>
              <a:t> 2.</a:t>
            </a:r>
            <a:r>
              <a:rPr lang="en-US" sz="3500" spc="-17" dirty="0">
                <a:solidFill>
                  <a:srgbClr val="EBE2D5"/>
                </a:solidFill>
                <a:latin typeface="Times New Roman"/>
              </a:rPr>
              <a:t>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sin </a:t>
            </a:r>
            <a:r>
              <a:rPr lang="en-US" sz="3500" spc="-17" dirty="0" err="1">
                <a:solidFill>
                  <a:srgbClr val="EBE2D5"/>
                </a:solidFill>
                <a:latin typeface="Times New Roman"/>
              </a:rPr>
              <a:t>đang</a:t>
            </a:r>
            <a:r>
              <a:rPr lang="en-US" sz="3500" spc="-17" dirty="0">
                <a:solidFill>
                  <a:srgbClr val="EBE2D5"/>
                </a:solidFill>
                <a:latin typeface="Times New Roman"/>
              </a:rPr>
              <a:t> </a:t>
            </a:r>
            <a:r>
              <a:rPr lang="en-US" sz="3500" spc="-17" dirty="0" err="1">
                <a:solidFill>
                  <a:srgbClr val="EBE2D5"/>
                </a:solidFill>
                <a:latin typeface="Times New Roman"/>
              </a:rPr>
              <a:t>lan</a:t>
            </a:r>
            <a:r>
              <a:rPr lang="en-US" sz="3500" spc="-17" dirty="0">
                <a:solidFill>
                  <a:srgbClr val="EBE2D5"/>
                </a:solidFill>
                <a:latin typeface="Times New Roman"/>
              </a:rPr>
              <a:t> </a:t>
            </a:r>
            <a:r>
              <a:rPr lang="en-US" sz="3500" spc="-17" dirty="0" err="1">
                <a:solidFill>
                  <a:srgbClr val="EBE2D5"/>
                </a:solidFill>
                <a:latin typeface="Times New Roman"/>
              </a:rPr>
              <a:t>truyền</a:t>
            </a:r>
            <a:r>
              <a:rPr lang="en-US" sz="3500" spc="-17" dirty="0">
                <a:solidFill>
                  <a:srgbClr val="EBE2D5"/>
                </a:solidFill>
                <a:latin typeface="Times New Roman"/>
              </a:rPr>
              <a:t> </a:t>
            </a:r>
            <a:r>
              <a:rPr lang="en-US" sz="3500" spc="-17" dirty="0" err="1">
                <a:solidFill>
                  <a:srgbClr val="EBE2D5"/>
                </a:solidFill>
                <a:latin typeface="Times New Roman"/>
              </a:rPr>
              <a:t>từ</a:t>
            </a:r>
            <a:r>
              <a:rPr lang="en-US" sz="3500" spc="-17" dirty="0">
                <a:solidFill>
                  <a:srgbClr val="EBE2D5"/>
                </a:solidFill>
                <a:latin typeface="Times New Roman"/>
              </a:rPr>
              <a:t> </a:t>
            </a:r>
            <a:r>
              <a:rPr lang="en-US" sz="3500" spc="-17" dirty="0" err="1">
                <a:solidFill>
                  <a:srgbClr val="EBE2D5"/>
                </a:solidFill>
                <a:latin typeface="Times New Roman"/>
              </a:rPr>
              <a:t>trái</a:t>
            </a:r>
            <a:r>
              <a:rPr lang="en-US" sz="3500" spc="-17" dirty="0">
                <a:solidFill>
                  <a:srgbClr val="EBE2D5"/>
                </a:solidFill>
                <a:latin typeface="Times New Roman"/>
              </a:rPr>
              <a:t> sang </a:t>
            </a:r>
            <a:r>
              <a:rPr lang="en-US" sz="3500" spc="-17" dirty="0" err="1">
                <a:solidFill>
                  <a:srgbClr val="EBE2D5"/>
                </a:solidFill>
                <a:latin typeface="Times New Roman"/>
              </a:rPr>
              <a:t>phải</a:t>
            </a:r>
            <a:r>
              <a:rPr lang="en-US" sz="3500" spc="-17" dirty="0">
                <a:solidFill>
                  <a:srgbClr val="EBE2D5"/>
                </a:solidFill>
                <a:latin typeface="Times New Roman"/>
              </a:rPr>
              <a:t> </a:t>
            </a:r>
            <a:r>
              <a:rPr lang="en-US" sz="3500" spc="-17" dirty="0" err="1">
                <a:solidFill>
                  <a:srgbClr val="EBE2D5"/>
                </a:solidFill>
                <a:latin typeface="Times New Roman"/>
              </a:rPr>
              <a:t>trên</a:t>
            </a:r>
            <a:r>
              <a:rPr lang="en-US" sz="3500" spc="-17" dirty="0">
                <a:solidFill>
                  <a:srgbClr val="EBE2D5"/>
                </a:solidFill>
                <a:latin typeface="Times New Roman"/>
              </a:rPr>
              <a:t>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dây</a:t>
            </a:r>
            <a:r>
              <a:rPr lang="en-US" sz="3500" spc="-17" dirty="0">
                <a:solidFill>
                  <a:srgbClr val="EBE2D5"/>
                </a:solidFill>
                <a:latin typeface="Times New Roman"/>
              </a:rPr>
              <a:t> </a:t>
            </a:r>
            <a:r>
              <a:rPr lang="en-US" sz="3500" spc="-17" dirty="0" err="1">
                <a:solidFill>
                  <a:srgbClr val="EBE2D5"/>
                </a:solidFill>
                <a:latin typeface="Times New Roman"/>
              </a:rPr>
              <a:t>dài</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14.1 </a:t>
            </a:r>
            <a:r>
              <a:rPr lang="en-US" sz="3500" spc="-17" dirty="0" err="1">
                <a:solidFill>
                  <a:srgbClr val="EBE2D5"/>
                </a:solidFill>
                <a:latin typeface="Times New Roman"/>
              </a:rPr>
              <a:t>là</a:t>
            </a:r>
            <a:r>
              <a:rPr lang="en-US" sz="3500" spc="-17" dirty="0">
                <a:solidFill>
                  <a:srgbClr val="EBE2D5"/>
                </a:solidFill>
                <a:latin typeface="Times New Roman"/>
              </a:rPr>
              <a:t> </a:t>
            </a:r>
            <a:r>
              <a:rPr lang="en-US" sz="3500" spc="-17" dirty="0" err="1">
                <a:solidFill>
                  <a:srgbClr val="EBE2D5"/>
                </a:solidFill>
                <a:latin typeface="Times New Roman"/>
              </a:rPr>
              <a:t>hình</a:t>
            </a:r>
            <a:r>
              <a:rPr lang="en-US" sz="3500" spc="-17" dirty="0">
                <a:solidFill>
                  <a:srgbClr val="EBE2D5"/>
                </a:solidFill>
                <a:latin typeface="Times New Roman"/>
              </a:rPr>
              <a:t> </a:t>
            </a:r>
            <a:r>
              <a:rPr lang="en-US" sz="3500" spc="-17" dirty="0" err="1">
                <a:solidFill>
                  <a:srgbClr val="EBE2D5"/>
                </a:solidFill>
                <a:latin typeface="Times New Roman"/>
              </a:rPr>
              <a:t>ảnh</a:t>
            </a:r>
            <a:r>
              <a:rPr lang="en-US" sz="3500" spc="-17" dirty="0">
                <a:solidFill>
                  <a:srgbClr val="EBE2D5"/>
                </a:solidFill>
                <a:latin typeface="Times New Roman"/>
              </a:rPr>
              <a:t> </a:t>
            </a:r>
            <a:r>
              <a:rPr lang="en-US" sz="3500" spc="-17" dirty="0" err="1">
                <a:solidFill>
                  <a:srgbClr val="EBE2D5"/>
                </a:solidFill>
                <a:latin typeface="Times New Roman"/>
              </a:rPr>
              <a:t>của</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ở </a:t>
            </a:r>
            <a:r>
              <a:rPr lang="en-US" sz="3500" spc="-17" dirty="0" err="1">
                <a:solidFill>
                  <a:srgbClr val="EBE2D5"/>
                </a:solidFill>
                <a:latin typeface="Times New Roman"/>
              </a:rPr>
              <a:t>một</a:t>
            </a:r>
            <a:r>
              <a:rPr lang="en-US" sz="3500" spc="-17" dirty="0">
                <a:solidFill>
                  <a:srgbClr val="EBE2D5"/>
                </a:solidFill>
                <a:latin typeface="Times New Roman"/>
              </a:rPr>
              <a:t> </a:t>
            </a:r>
            <a:r>
              <a:rPr lang="en-US" sz="3500" spc="-17" dirty="0" err="1">
                <a:solidFill>
                  <a:srgbClr val="EBE2D5"/>
                </a:solidFill>
                <a:latin typeface="Times New Roman"/>
              </a:rPr>
              <a:t>thời</a:t>
            </a:r>
            <a:r>
              <a:rPr lang="en-US" sz="3500" spc="-17" dirty="0">
                <a:solidFill>
                  <a:srgbClr val="EBE2D5"/>
                </a:solidFill>
                <a:latin typeface="Times New Roman"/>
              </a:rPr>
              <a:t> </a:t>
            </a:r>
            <a:r>
              <a:rPr lang="en-US" sz="3500" spc="-17" dirty="0" err="1">
                <a:solidFill>
                  <a:srgbClr val="EBE2D5"/>
                </a:solidFill>
                <a:latin typeface="Times New Roman"/>
              </a:rPr>
              <a:t>điểm</a:t>
            </a:r>
            <a:r>
              <a:rPr lang="en-US" sz="3500" spc="-17" dirty="0">
                <a:solidFill>
                  <a:srgbClr val="EBE2D5"/>
                </a:solidFill>
                <a:latin typeface="Times New Roman"/>
              </a:rPr>
              <a:t> </a:t>
            </a:r>
            <a:r>
              <a:rPr lang="en-US" sz="3500" spc="-17" dirty="0" err="1">
                <a:solidFill>
                  <a:srgbClr val="EBE2D5"/>
                </a:solidFill>
                <a:latin typeface="Times New Roman"/>
              </a:rPr>
              <a:t>xét</a:t>
            </a:r>
            <a:r>
              <a:rPr lang="en-US" sz="3500" spc="-17" dirty="0">
                <a:solidFill>
                  <a:srgbClr val="EBE2D5"/>
                </a:solidFill>
                <a:latin typeface="Times New Roman"/>
              </a:rPr>
              <a:t>. Cho </a:t>
            </a:r>
            <a:r>
              <a:rPr lang="en-US" sz="3500" spc="-17" dirty="0" err="1">
                <a:solidFill>
                  <a:srgbClr val="EBE2D5"/>
                </a:solidFill>
                <a:latin typeface="Times New Roman"/>
              </a:rPr>
              <a:t>biết</a:t>
            </a:r>
            <a:r>
              <a:rPr lang="en-US" sz="3500" spc="-17" dirty="0">
                <a:solidFill>
                  <a:srgbClr val="EBE2D5"/>
                </a:solidFill>
                <a:latin typeface="Times New Roman"/>
              </a:rPr>
              <a:t> </a:t>
            </a:r>
            <a:r>
              <a:rPr lang="en-US" sz="3500" spc="-17" dirty="0" err="1">
                <a:solidFill>
                  <a:srgbClr val="EBE2D5"/>
                </a:solidFill>
                <a:latin typeface="Times New Roman"/>
              </a:rPr>
              <a:t>tốc</a:t>
            </a:r>
            <a:r>
              <a:rPr lang="en-US" sz="3500" spc="-17" dirty="0">
                <a:solidFill>
                  <a:srgbClr val="EBE2D5"/>
                </a:solidFill>
                <a:latin typeface="Times New Roman"/>
              </a:rPr>
              <a:t> </a:t>
            </a:r>
            <a:r>
              <a:rPr lang="en-US" sz="3500" spc="-17" dirty="0" err="1">
                <a:solidFill>
                  <a:srgbClr val="EBE2D5"/>
                </a:solidFill>
                <a:latin typeface="Times New Roman"/>
              </a:rPr>
              <a:t>độ</a:t>
            </a:r>
            <a:r>
              <a:rPr lang="en-US" sz="3500" spc="-17" dirty="0">
                <a:solidFill>
                  <a:srgbClr val="EBE2D5"/>
                </a:solidFill>
                <a:latin typeface="Times New Roman"/>
              </a:rPr>
              <a:t> </a:t>
            </a:r>
            <a:r>
              <a:rPr lang="en-US" sz="3500" spc="-17" dirty="0" err="1">
                <a:solidFill>
                  <a:srgbClr val="EBE2D5"/>
                </a:solidFill>
                <a:latin typeface="Times New Roman"/>
              </a:rPr>
              <a:t>truyền</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v = 1 m/s </a:t>
            </a:r>
          </a:p>
          <a:p>
            <a:pPr algn="just">
              <a:lnSpc>
                <a:spcPct val="150000"/>
              </a:lnSpc>
            </a:pPr>
            <a:r>
              <a:rPr lang="en-US" sz="3500" spc="-17" dirty="0">
                <a:solidFill>
                  <a:srgbClr val="EBE2D5"/>
                </a:solidFill>
                <a:latin typeface="Times New Roman"/>
              </a:rPr>
              <a:t>a. </a:t>
            </a:r>
            <a:r>
              <a:rPr lang="en-US" sz="3500" spc="-17" dirty="0" err="1">
                <a:solidFill>
                  <a:srgbClr val="EBE2D5"/>
                </a:solidFill>
                <a:latin typeface="Times New Roman"/>
              </a:rPr>
              <a:t>Tính</a:t>
            </a:r>
            <a:r>
              <a:rPr lang="en-US" sz="3500" spc="-17" dirty="0">
                <a:solidFill>
                  <a:srgbClr val="EBE2D5"/>
                </a:solidFill>
                <a:latin typeface="Times New Roman"/>
              </a:rPr>
              <a:t> </a:t>
            </a:r>
            <a:r>
              <a:rPr lang="en-US" sz="3500" spc="-17" dirty="0" err="1">
                <a:solidFill>
                  <a:srgbClr val="EBE2D5"/>
                </a:solidFill>
                <a:latin typeface="Times New Roman"/>
              </a:rPr>
              <a:t>tần</a:t>
            </a:r>
            <a:r>
              <a:rPr lang="en-US" sz="3500" spc="-17" dirty="0">
                <a:solidFill>
                  <a:srgbClr val="EBE2D5"/>
                </a:solidFill>
                <a:latin typeface="Times New Roman"/>
              </a:rPr>
              <a:t> </a:t>
            </a:r>
            <a:r>
              <a:rPr lang="en-US" sz="3500" spc="-17" dirty="0" err="1">
                <a:solidFill>
                  <a:srgbClr val="EBE2D5"/>
                </a:solidFill>
                <a:latin typeface="Times New Roman"/>
              </a:rPr>
              <a:t>số</a:t>
            </a:r>
            <a:r>
              <a:rPr lang="en-US" sz="3500" spc="-17" dirty="0">
                <a:solidFill>
                  <a:srgbClr val="EBE2D5"/>
                </a:solidFill>
                <a:latin typeface="Times New Roman"/>
              </a:rPr>
              <a:t> </a:t>
            </a:r>
            <a:r>
              <a:rPr lang="en-US" sz="3500" spc="-17" dirty="0" err="1">
                <a:solidFill>
                  <a:srgbClr val="EBE2D5"/>
                </a:solidFill>
                <a:latin typeface="Times New Roman"/>
              </a:rPr>
              <a:t>của</a:t>
            </a:r>
            <a:r>
              <a:rPr lang="en-US" sz="3500" spc="-17" dirty="0">
                <a:solidFill>
                  <a:srgbClr val="EBE2D5"/>
                </a:solidFill>
                <a:latin typeface="Times New Roman"/>
              </a:rPr>
              <a:t> </a:t>
            </a:r>
            <a:r>
              <a:rPr lang="en-US" sz="3500" spc="-17" dirty="0" err="1">
                <a:solidFill>
                  <a:srgbClr val="EBE2D5"/>
                </a:solidFill>
                <a:latin typeface="Times New Roman"/>
              </a:rPr>
              <a:t>sóng</a:t>
            </a:r>
            <a:r>
              <a:rPr lang="en-US" sz="3500" spc="-17" dirty="0">
                <a:solidFill>
                  <a:srgbClr val="EBE2D5"/>
                </a:solidFill>
                <a:latin typeface="Times New Roman"/>
              </a:rPr>
              <a:t> </a:t>
            </a:r>
          </a:p>
          <a:p>
            <a:pPr marL="0" lvl="0" indent="0" algn="just">
              <a:lnSpc>
                <a:spcPct val="150000"/>
              </a:lnSpc>
              <a:spcBef>
                <a:spcPct val="0"/>
              </a:spcBef>
            </a:pPr>
            <a:r>
              <a:rPr lang="en-US" sz="3500" spc="-17" dirty="0">
                <a:solidFill>
                  <a:srgbClr val="EBE2D5"/>
                </a:solidFill>
                <a:latin typeface="Times New Roman"/>
              </a:rPr>
              <a:t>b. </a:t>
            </a:r>
            <a:r>
              <a:rPr lang="en-US" sz="3500" spc="-17" dirty="0" err="1">
                <a:solidFill>
                  <a:srgbClr val="EBE2D5"/>
                </a:solidFill>
                <a:latin typeface="Times New Roman"/>
              </a:rPr>
              <a:t>Hỏi</a:t>
            </a:r>
            <a:r>
              <a:rPr lang="en-US" sz="3500" spc="-17" dirty="0">
                <a:solidFill>
                  <a:srgbClr val="EBE2D5"/>
                </a:solidFill>
                <a:latin typeface="Times New Roman"/>
              </a:rPr>
              <a:t> </a:t>
            </a:r>
            <a:r>
              <a:rPr lang="en-US" sz="3500" spc="-17" dirty="0" err="1">
                <a:solidFill>
                  <a:srgbClr val="EBE2D5"/>
                </a:solidFill>
                <a:latin typeface="Times New Roman"/>
              </a:rPr>
              <a:t>điểm</a:t>
            </a:r>
            <a:r>
              <a:rPr lang="en-US" sz="3500" spc="-17" dirty="0">
                <a:solidFill>
                  <a:srgbClr val="EBE2D5"/>
                </a:solidFill>
                <a:latin typeface="Times New Roman"/>
              </a:rPr>
              <a:t> P, Q </a:t>
            </a:r>
            <a:r>
              <a:rPr lang="en-US" sz="3500" spc="-17" dirty="0" err="1">
                <a:solidFill>
                  <a:srgbClr val="EBE2D5"/>
                </a:solidFill>
                <a:latin typeface="Times New Roman"/>
              </a:rPr>
              <a:t>và</a:t>
            </a:r>
            <a:r>
              <a:rPr lang="en-US" sz="3500" spc="-17" dirty="0">
                <a:solidFill>
                  <a:srgbClr val="EBE2D5"/>
                </a:solidFill>
                <a:latin typeface="Times New Roman"/>
              </a:rPr>
              <a:t> O </a:t>
            </a:r>
            <a:r>
              <a:rPr lang="en-US" sz="3500" spc="-17" dirty="0" err="1">
                <a:solidFill>
                  <a:srgbClr val="EBE2D5"/>
                </a:solidFill>
                <a:latin typeface="Times New Roman"/>
              </a:rPr>
              <a:t>đang</a:t>
            </a:r>
            <a:r>
              <a:rPr lang="en-US" sz="3500" spc="-17" dirty="0">
                <a:solidFill>
                  <a:srgbClr val="EBE2D5"/>
                </a:solidFill>
                <a:latin typeface="Times New Roman"/>
              </a:rPr>
              <a:t> </a:t>
            </a:r>
            <a:r>
              <a:rPr lang="en-US" sz="3500" spc="-17" dirty="0" err="1">
                <a:solidFill>
                  <a:srgbClr val="EBE2D5"/>
                </a:solidFill>
                <a:latin typeface="Times New Roman"/>
              </a:rPr>
              <a:t>chuyển</a:t>
            </a:r>
            <a:r>
              <a:rPr lang="en-US" sz="3500" spc="-17" dirty="0">
                <a:solidFill>
                  <a:srgbClr val="EBE2D5"/>
                </a:solidFill>
                <a:latin typeface="Times New Roman"/>
              </a:rPr>
              <a:t> </a:t>
            </a:r>
            <a:r>
              <a:rPr lang="en-US" sz="3500" spc="-17" dirty="0" err="1">
                <a:solidFill>
                  <a:srgbClr val="EBE2D5"/>
                </a:solidFill>
                <a:latin typeface="Times New Roman"/>
              </a:rPr>
              <a:t>động</a:t>
            </a:r>
            <a:r>
              <a:rPr lang="en-US" sz="3500" spc="-17" dirty="0">
                <a:solidFill>
                  <a:srgbClr val="EBE2D5"/>
                </a:solidFill>
                <a:latin typeface="Times New Roman"/>
              </a:rPr>
              <a:t> </a:t>
            </a:r>
            <a:r>
              <a:rPr lang="en-US" sz="3500" spc="-17" dirty="0" err="1">
                <a:solidFill>
                  <a:srgbClr val="EBE2D5"/>
                </a:solidFill>
                <a:latin typeface="Times New Roman"/>
              </a:rPr>
              <a:t>lên</a:t>
            </a:r>
            <a:r>
              <a:rPr lang="en-US" sz="3500" spc="-17" dirty="0">
                <a:solidFill>
                  <a:srgbClr val="EBE2D5"/>
                </a:solidFill>
                <a:latin typeface="Times New Roman"/>
              </a:rPr>
              <a:t> hay </a:t>
            </a:r>
            <a:r>
              <a:rPr lang="en-US" sz="3500" spc="-17" dirty="0" err="1">
                <a:solidFill>
                  <a:srgbClr val="EBE2D5"/>
                </a:solidFill>
                <a:latin typeface="Times New Roman"/>
              </a:rPr>
              <a:t>xuống</a:t>
            </a:r>
            <a:r>
              <a:rPr lang="en-US" sz="3500" spc="-17" dirty="0">
                <a:solidFill>
                  <a:srgbClr val="EBE2D5"/>
                </a:solidFill>
                <a:latin typeface="Times New Roman"/>
              </a:rPr>
              <a:t> </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2043050F-6A51-4D80-B843-59F2D9D700AA}"/>
  <p:tag name="ISPRING_RESOURCE_FOLDER" val="C:\Users\THUY NHUNG\Documents\Zalo Received Files\Bài 14. BT về sóng\"/>
  <p:tag name="ISPRING_PRESENTATION_PATH" val="C:\Users\THUY NHUNG\Documents\Zalo Received Files\Bài 14. BT về sóng.pptx"/>
  <p:tag name="ISPRING_PROJECT_VERSION" val="9.3"/>
  <p:tag name="ISPRING_PROJECT_FOLDER_UPDATED" val="1"/>
  <p:tag name="ISPRING_SCREEN_RECS_UPDATED" val="C:\Users\THUY NHUNG\Documents\Zalo Received Files\Bài 14. BT về sóng\"/>
  <p:tag name="ISPRING_PRESENTATION_COURSE_TITLE" val="Bài 14. BT về sóng"/>
  <p:tag name="ISPRING_PRESENTATION_TITLE" val="Bài 14. BT về sóng"/>
  <p:tag name="ISPRING_FIRST_PUBLISH" val="1"/>
  <p:tag name="ISPRING_PLAYERS_CUSTOMIZATION_2" val="UEsDBBQAAgAIAHldz1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jhNlYzLdR1m8GAAAqGQAAHQAAAHVuaXZlcnNhbC9jb21tb25fbWVzc2FnZXMubG5nrVnbbuM2EH1fYP+BMBCgBbbZ3QIbFEXiBS0zthBZ0kp0vOkFAmPRNhFJdCXKSfrUr+mH9Us6pGTH3gskOQGSIJIxZ4bDM2eG9PnHhzRBG54XQmYXvfen73qIZ3MZi2x50ZvSy59+6aFCsSxmicz4RS+TPfSx//rVecKyZcmWHP5//Qqh85QXBTwWff309IxEfNHzBxG2LBKG9sAhEQ5sHDl4QJxogK2riHrRgIxst9cfSaTgZ8XRLV+KLIMgkFyYF0UiYn7+tkbt5sSj1JtEPnaJ0+sPpFIyRQOWH4fm4mt7hKntudFgCsBu2Ou7bCOWTEEK0W0J8FlxHHZIKLXdESDi+RwMxK1IhHpEIVcKcnEsqmMPSa8fHp9B6vnb9FG57pq76dD2IG1BUGXNQMIKy1hIlLE8N4nrAOg7+IYEUWgRANXQHo3Cqe97ASVDiFCzRaRlUm2IKFAmFSrK9VrmisdIZIZQ7CDDqeyUm/DKdiNwb9ZXv7Ydm95EE0/nmpZ5hsD5izlxvWCCnQP0xeIF4P2AhMSlkE5/7FGv1/dzXvBM8RytV1LJLniaZpEbeZeR5U1dWjMOnXyaktDsvDudDEhwokv6hHoU1rP9KDzp4Oga/HyDUNfg7DhCzTAkYIKDqyonVkDgxTCa2XTc61s5Z5o290KtkAjXuRYlvmFJWfGr1s4md1ulw75f68Y27gGb3zVZW94E6u8mcrwRiKU9grBkumbZI3LkUv6R/fDz2dnD+w9nP3YCCoFSziEUMkgf3rUAcmngOZUsRC75DPut/3az86bUsV2gdP1PN2sg7zUwFv422k2DAGhec9QOjWboXDjEaMaNLNGKbbhuPxvB741CQBmIvO48+oO5hBdZ2VhjQ2+CgUZQWTSwLU1RKAWZ549vKuEp1Urm4K5AsSjYbQLk0j41r/Tn66oCK3ZJLVYgYbFMmchOm13PXMfDQ0OzCfAbj7Re7BYFSAfwhtQbXThvwMV9lkgWo0XOAdALEVuvEzGvZbRmvp+wx8YoAjyDNgZ095wQFGy4fdPrkyxGw5zpxXZECXBIAgDIWcHzI2wjw3VjjnCSdEMY26OxA79UhzAWy1UCv6prHD4BJvi8UStqQcZhOPOCoU6a1mOG1qwo7mUeH7B0fz+bgG3X8qAQLLoHrtvlDhj4IWD6y3M+V81gECU2/K7rCpYKBIyoEQNdUmlZKCibdJ1wxU20Qi+FzatRiS8k1FfCYXoy3Afvptgaae7gqWuNowHdiajDymy+amkHxfnN+tivhhJoss/5xphqNJg2P4O6gBh6XSy8K9DAqy4WNwTGRPjTZLM3r4LubUVpK3pzpjUmeaxHCc2mjZBlAW90SkCazI4Up93chAQ6u0tt7HxHWyvU7Sy2FBsOceQxzxsdgdxbZKiL6tPU/i26xLZjevWX1GOPZu5j8YZlc32gmDO9p4/wWSxi85mmvfH/Vyn+RkzVUn9Sdwl3SD6fdI3noLF8pyKYUjxdqybXOmF1+MdEoUv8uyG0Wfpx/ndj+YvszN4g/+z9OTgwdNmjxiCeman2u/XSkdSzP4GBRTdHmDGS9lZj7XZge7ojNp88nuxs9/LgoGFnC9ne2vVqAFeiYzHCMeTYRB7CqJNCF2pva04f++Gbc0d7+xkZhDaFrjPjt4VQjZ5NPbfur6acj2+sezPrQbOhNnXIwT0HQCYihfjjFpjTCdlmoGoRByuZyTKJTfkn4s60CchtmfKvp+FFLlPzNmHFlv5Vm/r4nCiqxQWVU7/DPLWr4Nb7s1fAx+9SSHAAY4yFXUvPPpau9qSlEZSPToVDw+3oBHWUMjVfQTteyDKLWwJVR7AhucQAVq855CxvnsJqgC/CqN6i+u2vnUD0RAciSnZgv7tS8eLPziB6GTuM6vpC8QfVDDQdGBaFkXd5CZPcYtFkQfHgMGTz0MaqPipv7VqenKkN7H+RIymrmmIqU3h12uyX6is7QxZMKbbGE6i/0JSbLHMYOrsgbOlmedMAjnR15VoABAMEFSrhiDwwXW9dUPXVDyizOaT1+hOW34GsUymTTrGZDdTlpLqt6ekOpFSJyDpF/rymqhdMbT/Cw6G5EIJMwnn/rpohYjhwzuuboUQuW4NZY+xC1/gCj8dCdQUMCNld+OhLDXOB4Eimv5v4759/m+yra8Jak0H2qucn0dt83bd3T4X5VuP87d6XHP8DUEsDBBQAAgAIAOOE2VgAAAAAAgAAAAAAAAAuAAAAdW5pdmVyc2FsL3BsYXliYWNrX2FuZF9uYXZpZ2F0aW9uX3NldHRpbmdzLnhtbAMAUEsDBBQAAgAIAOOE2VjZCkXwUQUAABoeAAAnAAAAdW5pdmVyc2FsL2ZsYXNoX3B1Ymxpc2hpbmdfc2V0dGluZ3MueG1s5Vndcto4FL7PU2i808uG0CRtmgEyFMzEU/4WO20zOzsZYQusjSy5kkxKr/Zp9sH2SfbIDgZCfkRbOt32IkMsn+/TkY7On1w7+5QwNCNSUcHrTnX/wEGEhyKifFp3LoLO8xMHKY15hJngpO5w4aCzxl4tzcaMqtgnWoOoQkDD1Wmq606sdXpaqdzc3OxTlUrzVrBMA7/aD0VSSSVRhGsiKynDc/jR85Qo55bBggD+EsFvYY29PYRqBVNPRBkjiEagOadmUZh1GFaxUynExji8nkqR8aglmJBITsd157eW2662DxcyBVWbJoSbPVENGDTD+hRHETVaYObTzwTFhE5jULd6cOSgGxrpuO4cHrwwPCBf2eTJ2YvFY8PTErALXN9OkBCNI6xx8VjMKMmESDAHUQ0tMwKka2Mrkpp80uVAMRTNOU5oGMAbZPaq7rSDq5HbcUduv+VeXYy6harWiMALuq4Vxu96bfeqPwhc/+o86HW3BgXuh2AL0LaaWdMPR67v9gN3dPXGG2yJsFdqiXF7Ta+7Jea9+8b3gm1n6jd720KG54O+Heb8cuiOul7/7VUwGHQDb7hE5Wd45bTWKusHvwYOIjK5erx1nCVjjimDYHPnjCuiIVwxLKckEB0K3jjBTBEH/ZWS6e8ZZlTPjYdCVLsmJG2qlIR6ZLyv7hiPcpZ0BSEoBi5Z+vbx69K1X52sLb1SzL5c1r1a1spgN4yFFt9Z++rBcan+66PH1X9A0dqMRkT0sZR5yNpcwJMqvFhGx+rhy5ePa/HAbDWsNQ5jCKV6EQlXRxZS1OiPQ01nEKfJHV0nGWN+lqZC6mUwXR0slXiApjYRfO38mWc0Fiwq7UaSMYn6OCErCci/prwDklUHTcBTGFh0kBKOfMwh6VENVg5LApWNlaY6T3adW+mmpJgh4IOsTFDP37B6GGOp1lyjtI9JNGHjj77QRP1ZbHcx9KCoz8AEyDiolbzLI9SW+AaStI34kHAbsXM4PMwcICKtlJBYbSGJmoxZCSfgzTaC78lYUU2sREXGIjQXGWL0GvZZIPC7LIH/YoJWiwM0kSLJR6GA0UjlZplRckOiM5uJLmGKJAMkVEspI7qY4WNGP6MxmQgJvATPwGwwTlXBv78VcYqVWpLihY7PihTr9dvuh2dmgTiaYShXtiMH9yZJqnfCj+eIC73AwXaEOINTYYwS0Sh/Z7O2/S83QxlhwM7fyBpr/IomGcPfkr7ckBXqHZp8N7NsY/gnNbCeNsaz3NGN8+bU4OIUTFJwwosQsgPlGbElDDFHgrM5wiGUScqEjRkVmYKRIkAU1OrLNSzwcEzzpylkMphRRkRaUR5UXxweHb98dfL6dL/y79//PH8UdFtADhk20xUVZOvRtsMaeafFeQL3QCthh7rTUDwBerCtsMZtq+YjLYY18p5Gwxp7t92wBm40HU8gH2k9NrAdIRMTdaINe97fhVrAPaN0sxV477zg8h6C3BU2C7ZaxRST99eWeaX/o5aWvtsctc4RmOuiG/inNuGhLyAS6zCGADMxVzGWmLw1sJEdXARgf9eK1pjZqm4due+sCMHgVlHXbtr+wGrBb22kRkWdOVypMa1UgLphWuRBqBwYTaDQjb5bFviamGzlw984nO8szP0/QtVXt8FFrNtRqCJYhvHOju6vkUx2aaCfeNt/7Puhn/kSZ7S4TrYR7mF5TSQKhGBW8sPFpSny+MSqOPEJQQk05HYbGJHvGq7WD77v9rw3g277F0gNP+gOFk/lh5K1LyPljf36p0TzJqGcJrCtpokvvz82jo8OapX7X+3tAdv699zG3n9QSwMEFAACAAgA44TZWMLXL+B0AwAA+AsAACEAAAB1bml2ZXJzYWwvZmxhc2hfc2tpbl9zZXR0aW5ncy54bWyNVlFv2jAQfi6/ArF3WCkbrZRGoi1I1VhbrYx3JznAwrEj26Hj3+/sxMGBAEmEFN99n32++3wmUFvKuzuQigr+2LvrhZ2bIM6lBK4XkGaMaOhGRMFr8tib/Z3PewOLEEzIT9Ca8rVCQ2npUkTFIs0I38/FWvQjEm/XUuQ86YXfZnfmDQYWekTa7DOQjPIt4n4M759eZs04RpV+1ZD2VySGvsDAkTC9nQ6nwzaETIJSYIJ5eJkMJz+vcBiJgLlVRuPR/WjSinFYZmafVqQdVVRb0ng4vhuPmkmYWsTW83phjUxkeda+DJkUaxP7EWNs3isMJkiCakD4y4N5r8BRWXuzyJV6a/inr+Q+yrUWvB8LrlG0fS5kShhyVvZpxSkr3IJhVVQtgZFHSQuCU1A0TuJziSFrqGc9huQ2OVcnzB7IOv5S9IVq/GSSZqBiNME4hExsxPDdvAdo+eWd/MDkUAr2YVaodQSj54hBqGUOwcCNjEdtxNd7rvG4Q7giTKHbNznIB27yg+TKTVG3OdQf+KI88SClwfmXguUpPBdRerC63aGfn59s3fy4KlsVmIRdafIiOxgd7g3zfYLzjA73aZL+ztn+BHzsMQx3hJ6ILd6FRN8EwAl+u+y4kXWZ6eem8ShvvdJgAalIILR6WNAUTGWCgbWZIAZHUQSc7OiaaLxFfhtMtLehq2Bw5Cg01CiZQFPN4FRIscilwiDQuSw3V1anwWMIxdFTEz2HlXbYutGl3txSfq3t+LJ6y4mKJBWDrsbr67GXErkFuRCCqV63pGALwxnsrXkMN7cEdh+Qr3wl2hC40ODPbONuRIriKLXCEq1JvEkxkuaoq9TZ2jXWKCjXO60dz9MI5BTrTcEJrW4zqA1dbxj+9JLCFyR1+Bmn4ekNTsUJrTTsGWyFgch44/RdDIw9zZmmDHbgGoJnMJs8s51AoaRP92h0U9eaZ7kqtLJ3HJTgo+qOE/gS4xH1HuQ7LutYk0jZzRz6gevAhxm9nlz2NKNBv53ZsZWJPyE6G3KFBfHyRnItPjWRupzuMLYbJTuYcJra1oFmb9kGj2EwIbIyA9blEnlid4uby6SaSDl4g6eZYNpiOGwiWE+9Ky7wrIUrCeB3RGvsVH36F+wjQWTyVgFqjbvBbbi4M7zIbHPFppxmOhh4JluKKuv4jf/3w07nP1BLAwQUAAIACADjhNlY0R5ofU4FAACkHQAAJgAAAHVuaXZlcnNhbC9odG1sX3B1Ymxpc2hpbmdfc2V0dGluZ3MueG1s3Vnbbts4EH3PVxBa9LFxLk3aBnYCx1YQob6tpbQNFouAlmiLG4pUScqp+7Rfsx+2X7JDKZbt2HHobpyifShS0XMOh5yZw6FUPfuaMDQmUlHBa87+7p6DCA9FRPmo5lwFF6/fOUhpzCPMBCc1hwsHnZ3uVNNswKiKfaI1mCoENFydpLrmxFqnJ5XK3d3dLlWpNL8KlmngV7uhSCqpJIpwTWQlZXgCf/QkJcq5Z7AggH+J4Pew050dhKoFU1tEGSOIRuA5p2ZRmF3qhDmVwmqAw9uRFBmPGoIJieRoUHN+a7jN/ebh1KZgatKEcLMl6hQGzbA+wVFEjROY+fQbQTGhoxi83d9746A7Gum45hzuHRgesK8s8+Tsxdqx4WkI2ASu7ydIiMYR1rh4LGaUZEgkRIOoUy0zAqQLY3OWmnzV5UAxFE04TmgYwC/IbFXNaQY3fffC7budhntz1W8VrlojAi9ouVYYv+U13ZtON3D9m8ug3doYFLifgw1Am3pmTd/ru77bCdz+zbnX3RBh79QM47brXmtDzCf33PeCTWfq1NubQnqX3Y4d5vK65/ZbXufDTdDttgKvN0PlOTyXrdXKYuJXoUBEJufTW8dZMuCYMtCaBzmuiAa1YliOSCAuKFTjEDNFHPRXSka/Z5hRPTEVCqJ2S0haVykJdd9UX80xFeXM6ApCcAxKsqzto/dlab99t7D0SjH7bFkrvayWWteLhRYv7P3+3lHp/vs3691/xNHqmEZEdLCUuWQtL+BJFw5m6rh/eHy83otHZqtirXEYg5TqqRLOj0ytqPEfh5qOQafJA1+HGWN+lqZC6pmYzg+WTjxCUx0KvpB/5hkNBIvKuJFkQKIOTqAKehfcQUMoDQYh7KaEIx9zOOSohrCGJUJlA6Wpzg+3i3vruqSYITjA4BQmqO0vhTmMsVQLtVAGxJws4ekfHaGJ+rPY32LoUVOfwZ4jU5FW9i6PUFPiOziUbcx7hNuYXUK2MJMxRFo5IbHawBLVGbMyTqB8bQw/kYGimliZioxFaCIyxOgt7LNAUGhZAv+LCZrvBtBQiiQfZVhppPKwjCm5I9GZzUTXMEWSARK6o5QRXczwJaPf0IAMhQRegscQNhinquDf3Yg4xUrNSPHUx1fFmep1mu7nV2aBOBpj6E82I4d6Jkmqt8KPJ4gLPcXBdoQ4g6wwQYlolP9ms7bd7w9DKSkQ52eKxgK/oknG8HPSlxsyR73FkG9nlk0C/6QH1tPGeJwXuinenBpKnEJICk74IYSDg/KM2BKGmCPB2QThEPoiZWRjTEWmYKQQiIJafb+HBR7SNH8awdUJZpQRkVaUe/sHh2+Ojt++e3+yW/n3739erwXdd4w9hs10RcvYWHvPsEY+uNM8gXvk7mCHenCDeAL06D3CGrepm2vuFNbIFTcLa+zD+4U1cOmW8QRyzV1jCXshZGJUJ1qK5+prpwXcM07XG4H30QuuVxDkpbDcsFUrpntc3Uzmrf2DXnLw45pJ3633G5cIAnTVCvwTG0HoCNBeHcYgKUPztsUSk3f/NrbdqwAi7lrRmsBadap996MVIYTYSmftpu10rRb8wcaqX3SWvbmu0soF6BRGxckHvQKjCbS20Yvp/v9RYauqfWYB35qw/RzitPKmS9eqU6FnWxIngmUYby1Zf+ID48fF5Bfe6ZXZr1YdzsgnCTWgFzqlf+X3Mv3pK2Eb4zaWt0SiQAhmZd+bvvhEHh9adR8+ISiBO7bdBkbkRdVpMel9t+2dd1vNrWY/tUv/n0Jynnf7iqfyS8fCp43ylfvit8AdGF/8snq68x9QSwMEFAACAAgA44TZWINhJuy/AQAAegYAAB8AAAB1bml2ZXJzYWwvaHRtbF9za2luX3NldHRpbmdzLmpzjZRRT8IwEMff+RRkvhqiA534hgESEx5M5M340HXHWOh6TVsmaPzurkOk225I+7L+99v/etf1vnr9cgQ86D/2v6rnav1SX1caOM3qLVzXddGh504PjMgSWGY5iExC0ECK46d/8veJoIwDWZnG+1dnazy/AN2bFRPGxxVhoQnNEFpBaB+EtqMCf9Yy+83qkJFX5nhrLcoBR2lB2oFEnbOKCa5W1fATbMBYgP4HXTEONdO78CFOOsmT4yiOEj72OY65YnK/wBQHMeObVONWJgd6PnTTp9d7Bbo88M1f2Kfp3AdEZuyzhbwZeHY7C2dhN6k0GAO/ccfTSTi5J2HBYhB+QtHoYTQ5g9aM59U4QxeZyeyRjsJoGI18WrEUWlXikNwmwzomS69WNVvBD5yFnfWSYTVCsD3ollX7x1CotuqCA1QaU1eRNhq5SaICWZLJ9MBNx26SnNuss+36N6qOMYhRJ8fTgxs3faZRjElQu2bYuGZr4tbmXc3lgs5gycttGlEXVF8QlEjFRUJT1McFuRnb7DRu/VamzfQG9BJRlM3THQqYspmAfpYrdAKzlvF1XmplOu9+oyB3zi/OsbHN3vcPUEsDBBQAAgAIAOOE2Vi45zzyXgAAAGMAAAAcAAAAdW5pdmVyc2FsL2xvY2FsX3NldHRpbmdzLnhtbA3KvQ5AQAwA4N1TNN39bQbHZrTgARoakfRacUd4e7d9w9f2rxd4+AqHqcO6qBBYV9sO3R0u85A3CCGSbiSm7FANoe+yVmwlmTjGFAOcQh9fM/uEyCP5NIdbBMsu+wFQSwECAAAUAAIACAB5Xc9SNmFYAkcDAADhCQAAFAAAAAAAAAABAAAAAAAAAAAAdW5pdmVyc2FsL3BsYXllci54bWxQSwECAAAUAAIACADjhNlYzLdR1m8GAAAqGQAAHQAAAAAAAAABAAAAAAB5AwAAdW5pdmVyc2FsL2NvbW1vbl9tZXNzYWdlcy5sbmdQSwECAAAUAAIACADjhNlYAAAAAAIAAAAAAAAALgAAAAAAAAAAAAAAAAAjCgAAdW5pdmVyc2FsL3BsYXliYWNrX2FuZF9uYXZpZ2F0aW9uX3NldHRpbmdzLnhtbFBLAQIAABQAAgAIAOOE2VjZCkXwUQUAABoeAAAnAAAAAAAAAAEAAAAAAHEKAAB1bml2ZXJzYWwvZmxhc2hfcHVibGlzaGluZ19zZXR0aW5ncy54bWxQSwECAAAUAAIACADjhNlYwtcv4HQDAAD4CwAAIQAAAAAAAAABAAAAAAAHEAAAdW5pdmVyc2FsL2ZsYXNoX3NraW5fc2V0dGluZ3MueG1sUEsBAgAAFAACAAgA44TZWNEeaH1OBQAApB0AACYAAAAAAAAAAQAAAAAAuhMAAHVuaXZlcnNhbC9odG1sX3B1Ymxpc2hpbmdfc2V0dGluZ3MueG1sUEsBAgAAFAACAAgA44TZWINhJuy/AQAAegYAAB8AAAAAAAAAAQAAAAAATBkAAHVuaXZlcnNhbC9odG1sX3NraW5fc2V0dGluZ3MuanNQSwECAAAUAAIACADjhNlYuOc88l4AAABjAAAAHAAAAAAAAAABAAAAAABIGwAAdW5pdmVyc2FsL2xvY2FsX3NldHRpbmdzLnhtbFBLBQYAAAAACAAIAHgCAADgGwAAAAA="/>
  <p:tag name="ISPRING_PRESENTATION_INFO_2" val="&lt;?xml version=&quot;1.0&quot; encoding=&quot;UTF-8&quot; standalone=&quot;no&quot; ?&gt;&#10;&lt;presentation2&gt;&#10;&#10;  &lt;slides&gt;&#10;    &lt;slide id=&quot;{903505C3-31F4-4186-8225-F0F06015A6D0}&quot; pptId=&quot;256&quot;/&gt;&#10;    &lt;slide id=&quot;{FAB510A1-24FA-46C8-B924-ED9A845883D5}&quot; pptId=&quot;298&quot;/&gt;&#10;    &lt;slide id=&quot;{3E1969D5-D8EC-4954-926B-F67DFB0649BA}&quot; pptId=&quot;299&quot;/&gt;&#10;    &lt;slide id=&quot;{E4D6B5EA-4C53-4540-9851-5D1A233713FC}&quot; pptId=&quot;300&quot;/&gt;&#10;    &lt;slide id=&quot;{6FEDDACF-620B-4D3E-94B8-9AFCAF2DFEDB}&quot; pptId=&quot;257&quot;/&gt;&#10;    &lt;slide id=&quot;{A50FDA36-38DC-42A3-80DA-985DE3A4D1E6}&quot; pptId=&quot;258&quot;/&gt;&#10;    &lt;slide id=&quot;{8D46C3A0-C345-49BD-B243-8F23F8A7B529}&quot; pptId=&quot;302&quot;/&gt;&#10;    &lt;slide id=&quot;{3808BB23-7E56-4F97-B341-781F1B8B6B79}&quot; pptId=&quot;303&quot;/&gt;&#10;    &lt;slide id=&quot;{89CC7FB7-9395-4750-A817-4DAAB018057A}&quot; pptId=&quot;261&quot;/&gt;&#10;    &lt;slide id=&quot;{F18A71B2-64F0-4575-B48B-5064151283F1}&quot; pptId=&quot;262&quot;/&gt;&#10;    &lt;slide id=&quot;{7D71967D-187B-4EA4-A76A-7BF97DD2D71D}&quot; pptId=&quot;263&quot;/&gt;&#10;    &lt;slide id=&quot;{94A94826-FD4E-417C-B6F7-1EB612E09FBE}&quot; pptId=&quot;264&quot;/&gt;&#10;    &lt;slide id=&quot;{684E0B0D-F242-4A96-B280-3D7FA522CB24}&quot; pptId=&quot;304&quot;/&gt;&#10;    &lt;slide id=&quot;{77471FF8-8807-4BF3-A8BC-4D84F7396B85}&quot; pptId=&quot;265&quot;/&gt;&#10;    &lt;slide id=&quot;{81F82A4A-F906-4A28-AA68-48629F868918}&quot; pptId=&quot;269&quot;/&gt;&#10;    &lt;slide id=&quot;{3EAAC1F1-51E3-4CA5-BB5C-629943B95B58}&quot; pptId=&quot;270&quot;/&gt;&#10;    &lt;slide id=&quot;{8FD7732B-D2CB-41B1-B307-2154F1DE9F28}&quot; pptId=&quot;274&quot;/&gt;&#10;    &lt;slide id=&quot;{2F988EBC-C58C-446E-B4CE-A9A812899DE7}&quot; pptId=&quot;275&quot;/&gt;&#10;    &lt;slide id=&quot;{16A1C248-C8FD-42C6-BDE5-31A509D62C87}&quot; pptId=&quot;301&quot;/&gt;&#10;  &lt;/slides&gt;&#10;&#10;  &lt;narration&gt;&#10;    &lt;audioTracks&gt;&#10;      &lt;audioTrack muted=&quot;false&quot; name=&quot;Audio 7&quot; resource=&quot;d704ff98&quot; slideId=&quot;{903505C3-31F4-4186-8225-F0F06015A6D0}&quot; startTime=&quot;0&quot; stepIndex=&quot;0&quot; volume=&quot;1&quot;&gt;&#10;        &lt;audio channels=&quot;1&quot; format=&quot;s16&quot; sampleRate=&quot;44100&quot;/&gt;&#10;      &lt;/audioTrack&gt;&#10;      &lt;audioTrack muted=&quot;false&quot; name=&quot;Audio 8&quot; resource=&quot;3a33dc99&quot; slideId=&quot;{FAB510A1-24FA-46C8-B924-ED9A845883D5}&quot; startTime=&quot;0&quot; stepIndex=&quot;0&quot; volume=&quot;1&quot;&gt;&#10;        &lt;audio channels=&quot;1&quot; format=&quot;s16&quot; sampleRate=&quot;44100&quot;/&gt;&#10;      &lt;/audioTrack&gt;&#10;      &lt;audioTrack muted=&quot;false&quot; name=&quot;Audio 9&quot; resource=&quot;11a8ae52&quot; slideId=&quot;{3E1969D5-D8EC-4954-926B-F67DFB0649BA}&quot; startTime=&quot;0&quot; volume=&quot;1&quot;&gt;&#10;        &lt;audio channels=&quot;1&quot; format=&quot;s16&quot; sampleRate=&quot;44100&quot;/&gt;&#10;      &lt;/audioTrack&gt;&#10;      &lt;audioTrack muted=&quot;false&quot; name=&quot;Audio 10&quot; resource=&quot;547106ae&quot; slideId=&quot;{E4D6B5EA-4C53-4540-9851-5D1A233713FC}&quot; startTime=&quot;0&quot; stepIndex=&quot;0&quot; volume=&quot;1&quot;&gt;&#10;        &lt;audio channels=&quot;1&quot; format=&quot;s16&quot; sampleRate=&quot;44100&quot;/&gt;&#10;      &lt;/audioTrack&gt;&#10;      &lt;audioTrack muted=&quot;false&quot; name=&quot;Audio 12&quot; resource=&quot;fad362f0&quot; slideId=&quot;{A50FDA36-38DC-42A3-80DA-985DE3A4D1E6}&quot; startTime=&quot;0&quot; volume=&quot;1&quot;&gt;&#10;        &lt;audio channels=&quot;1&quot; format=&quot;s16&quot; sampleRate=&quot;44100&quot;/&gt;&#10;      &lt;/audioTrack&gt;&#10;      &lt;audioTrack muted=&quot;false&quot; name=&quot;Audio 13&quot; resource=&quot;0e1886cf&quot; slideId=&quot;{6FEDDACF-620B-4D3E-94B8-9AFCAF2DFEDB}&quot; startTime=&quot;0&quot; volume=&quot;1&quot;&gt;&#10;        &lt;audio channels=&quot;1&quot; format=&quot;s16&quot; sampleRate=&quot;44100&quot;/&gt;&#10;      &lt;/audioTrack&gt;&#10;      &lt;audioTrack muted=&quot;false&quot; name=&quot;Audio 14&quot; resource=&quot;9ae87a86&quot; slideId=&quot;{8D46C3A0-C345-49BD-B243-8F23F8A7B529}&quot; startTime=&quot;0&quot; volume=&quot;1&quot;&gt;&#10;        &lt;audio channels=&quot;1&quot; format=&quot;s16&quot; sampleRate=&quot;44100&quot;/&gt;&#10;      &lt;/audioTrack&gt;&#10;      &lt;audioTrack muted=&quot;false&quot; name=&quot;Audio 16&quot; resource=&quot;ae510386&quot; slideId=&quot;{89CC7FB7-9395-4750-A817-4DAAB018057A}&quot; startTime=&quot;0&quot; volume=&quot;1&quot;&gt;&#10;        &lt;audio channels=&quot;1&quot; format=&quot;s16&quot; sampleRate=&quot;44100&quot;/&gt;&#10;      &lt;/audioTrack&gt;&#10;      &lt;audioTrack muted=&quot;false&quot; name=&quot;Audio 17&quot; resource=&quot;b1751314&quot; slideId=&quot;{F18A71B2-64F0-4575-B48B-5064151283F1}&quot; startTime=&quot;0&quot; volume=&quot;1&quot;&gt;&#10;        &lt;audio channels=&quot;1&quot; format=&quot;s16&quot; sampleRate=&quot;44100&quot;/&gt;&#10;      &lt;/audioTrack&gt;&#10;      &lt;audioTrack muted=&quot;false&quot; name=&quot;Audio 18&quot; resource=&quot;c795d975&quot; slideId=&quot;{7D71967D-187B-4EA4-A76A-7BF97DD2D71D}&quot; startTime=&quot;0&quot; volume=&quot;1&quot;&gt;&#10;        &lt;audio channels=&quot;1&quot; format=&quot;s16&quot; sampleRate=&quot;44100&quot;/&gt;&#10;      &lt;/audioTrack&gt;&#10;      &lt;audioTrack muted=&quot;false&quot; name=&quot;Audio 19&quot; resource=&quot;29155945&quot; slideId=&quot;{94A94826-FD4E-417C-B6F7-1EB612E09FBE}&quot; startTime=&quot;0&quot; volume=&quot;1&quot;&gt;&#10;        &lt;audio channels=&quot;1&quot; format=&quot;s16&quot; sampleRate=&quot;44100&quot;/&gt;&#10;      &lt;/audioTrack&gt;&#10;      &lt;audioTrack muted=&quot;false&quot; name=&quot;Audio 21&quot; resource=&quot;38da5cf3&quot; slideId=&quot;{684E0B0D-F242-4A96-B280-3D7FA522CB24}&quot; startTime=&quot;0&quot; stepIndex=&quot;0&quot; volume=&quot;1&quot;&gt;&#10;        &lt;audio channels=&quot;1&quot; format=&quot;s16&quot; sampleRate=&quot;44100&quot;/&gt;&#10;      &lt;/audioTrack&gt;&#10;      &lt;audioTrack muted=&quot;false&quot; name=&quot;Audio 23&quot; resource=&quot;79fdded1&quot; slideId=&quot;{81F82A4A-F906-4A28-AA68-48629F868918}&quot; startTime=&quot;0&quot; stepIndex=&quot;0&quot; volume=&quot;1&quot;&gt;&#10;        &lt;audio channels=&quot;1&quot; format=&quot;s16&quot; sampleRate=&quot;44100&quot;/&gt;&#10;      &lt;/audioTrack&gt;&#10;      &lt;audioTrack muted=&quot;false&quot; name=&quot;Audio 24&quot; resource=&quot;fde8d6dd&quot; slideId=&quot;{3EAAC1F1-51E3-4CA5-BB5C-629943B95B58}&quot; startTime=&quot;0&quot; stepIndex=&quot;0&quot; volume=&quot;1&quot;&gt;&#10;        &lt;audio channels=&quot;1&quot; format=&quot;s16&quot; sampleRate=&quot;44100&quot;/&gt;&#10;      &lt;/audioTrack&gt;&#10;      &lt;audioTrack muted=&quot;false&quot; name=&quot;Audio 25&quot; resource=&quot;6200e24f&quot; slideId=&quot;{8FD7732B-D2CB-41B1-B307-2154F1DE9F28}&quot; startTime=&quot;0&quot; stepIndex=&quot;0&quot; volume=&quot;1&quot;&gt;&#10;        &lt;audio channels=&quot;1&quot; format=&quot;s16&quot; sampleRate=&quot;44100&quot;/&gt;&#10;      &lt;/audioTrack&gt;&#10;      &lt;audioTrack muted=&quot;false&quot; name=&quot;Audio 26&quot; resource=&quot;8db6c16b&quot; slideId=&quot;{2F988EBC-C58C-446E-B4CE-A9A812899DE7}&quot; startTime=&quot;0&quot; stepIndex=&quot;0&quot; volume=&quot;1&quot;&gt;&#10;        &lt;audio channels=&quot;1&quot; format=&quot;s16&quot; sampleRate=&quot;44100&quot;/&gt;&#10;      &lt;/audioTrack&gt;&#10;      &lt;audioTrack muted=&quot;false&quot; name=&quot;Audio 27&quot; resource=&quot;b2052b5b&quot; slideId=&quot;{3808BB23-7E56-4F97-B341-781F1B8B6B79}&quot; startTime=&quot;0&quot; volume=&quot;1&quot;&gt;&#10;        &lt;audio channels=&quot;1&quot; format=&quot;s16&quot; sampleRate=&quot;44100&quot;/&gt;&#10;      &lt;/audioTrack&gt;&#10;      &lt;audioTrack muted=&quot;false&quot; name=&quot;Audio 28&quot; resource=&quot;55ee0127&quot; slideId=&quot;{77471FF8-8807-4BF3-A8BC-4D84F7396B85}&quot; startTime=&quot;0&quot; stepIndex=&quot;0&quot; volume=&quot;1&quot;&gt;&#10;        &lt;audio channels=&quot;1&quot; format=&quot;s16&quot; sampleRate=&quot;44100&quot;/&gt;&#10;      &lt;/audioTrack&gt;&#10;    &lt;/audioTracks&gt;&#10;    &lt;videoTracks/&gt;&#10;  &lt;/narration&gt;&#10;&#10;&lt;/presentation2&gt;&#10;"/>
  <p:tag name="ISPRING_LMS_API_VERSION" val="SCORM 2004 (2nd edition)"/>
  <p:tag name="ISPRING_ULTRA_SCORM_COURSE_ID" val="FEF150CD-0C74-4D4A-9F9A-BBD1CD97378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C9.H{D1BE34F4-9709-488D-A1A3-8FF126AB304B}&quot;,&quot;C:\\Users\\THUY NHUNG\\Documents\\Zalo Received Fil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PASSING_SCORE" val="70.000000"/>
  <p:tag name="ISPRING_CURRENT_PLAYER_ID" val="universal"/>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EC3AF87-8785-4CF3-8794-F57C73B793E2}:261"/>
  <p:tag name="GENSWF_ADVANCE_TIME" val="32.269"/>
  <p:tag name="TIMING" val="|4.279|23.733"/>
  <p:tag name="ISPRING_SLIDE_ID_2" val="{89CC7FB7-9395-4750-A817-4DAAB018057A}"/>
  <p:tag name="GENSWF_SLIDE_TITLE" val="Bài 2"/>
  <p:tag name="ISPRING_SLIDE_INDENT_LEVEL" val="0"/>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2A60D05-2446-45B7-AD63-843F7E5EB94D}:262"/>
  <p:tag name="GENSWF_ADVANCE_TIME" val="28.074"/>
  <p:tag name="TIMING" val="|4.371"/>
  <p:tag name="ISPRING_SLIDE_ID_2" val="{F18A71B2-64F0-4575-B48B-5064151283F1}"/>
  <p:tag name="GENSWF_SLIDE_TITLE" val="Bài 2"/>
  <p:tag name="ISPRING_SLIDE_INDENT_LEVEL" val="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352C6CB-3129-4904-B5CA-189C15224D2A}:263"/>
  <p:tag name="GENSWF_ADVANCE_TIME" val="49.849"/>
  <p:tag name="TIMING" val="|6.751|15.594|10.006"/>
  <p:tag name="ISPRING_SLIDE_ID_2" val="{7D71967D-187B-4EA4-A76A-7BF97DD2D71D}"/>
  <p:tag name="GENSWF_SLIDE_TITLE" val="Bài 2"/>
  <p:tag name="ISPRING_SLIDE_INDENT_LEVEL" val="0"/>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50E6C78-1131-4863-9B2A-9C76232F6503}:264"/>
  <p:tag name="GENSWF_ADVANCE_TIME" val="33.273"/>
  <p:tag name="ISPRING_SLIDE_ID_2" val="{94A94826-FD4E-417C-B6F7-1EB612E09FBE}"/>
  <p:tag name="GENSWF_SLIDE_TITLE" val="Bài 3"/>
  <p:tag name="ISPRING_SLIDE_INDENT_LEVEL" val="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6.338"/>
  <p:tag name="TIMING" val="|3.601"/>
  <p:tag name="GENSWF_SLIDE_UID" val="{607B6363-884C-46C5-9220-E6352FD66937}:304"/>
  <p:tag name="ISPRING_SLIDE_ID_2" val="{684E0B0D-F242-4A96-B280-3D7FA522CB24}"/>
  <p:tag name="GENSWF_SLIDE_TITLE" val="Bài 3"/>
  <p:tag name="ISPRING_SLIDE_INDENT_LEVEL" val="0"/>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8B1E755-5ED3-412D-BEF8-7B90F8FA2320}:265"/>
  <p:tag name="GENSWF_ADVANCE_TIME" val="76.338"/>
  <p:tag name="ISPRING_SLIDE_ID_2" val="{77471FF8-8807-4BF3-A8BC-4D84F7396B85}"/>
  <p:tag name="TIMING" val="|5.379"/>
  <p:tag name="GENSWF_SLIDE_TITLE" val="Bài 3"/>
  <p:tag name="ISPRING_SLIDE_INDENT_LEVEL" val="0"/>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FC81FBE-BCC7-4366-9340-508C410AE9C7}:269"/>
  <p:tag name="GENSWF_ADVANCE_TIME" val="27.984"/>
  <p:tag name="ISPRING_SLIDE_ID_2" val="{81F82A4A-F906-4A28-AA68-48629F868918}"/>
  <p:tag name="GENSWF_SLIDE_TITLE" val="Bài 4"/>
  <p:tag name="ISPRING_SLIDE_INDENT_LEVEL" val="0"/>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5ABC9C2-27FD-4DC6-9900-80F72097542A}:270"/>
  <p:tag name="GENSWF_ADVANCE_TIME" val="42.658"/>
  <p:tag name="TIMING" val="|2.599|15.777|11.155"/>
  <p:tag name="ISPRING_SLIDE_ID_2" val="{3EAAC1F1-51E3-4CA5-BB5C-629943B95B58}"/>
  <p:tag name="GENSWF_SLIDE_TITLE" val="Bài 4"/>
  <p:tag name="ISPRING_SLIDE_INDENT_LEVEL" val="0"/>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772AFAD-D33D-4346-8BB9-5C6C91E72422}:274"/>
  <p:tag name="GENSWF_ADVANCE_TIME" val="16.088"/>
  <p:tag name="ISPRING_SLIDE_ID_2" val="{8FD7732B-D2CB-41B1-B307-2154F1DE9F28}"/>
  <p:tag name="GENSWF_SLIDE_TITLE" val="Bài 5"/>
  <p:tag name="ISPRING_SLIDE_INDENT_LEVEL" val="0"/>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39C9154-9E3E-49A9-94B3-00F1266F7EDF}:275"/>
  <p:tag name="GENSWF_ADVANCE_TIME" val="47.995"/>
  <p:tag name="TIMING" val="|4.353|12.736"/>
  <p:tag name="ISPRING_SLIDE_ID_2" val="{2F988EBC-C58C-446E-B4CE-A9A812899DE7}"/>
  <p:tag name="GENSWF_SLIDE_TITLE" val="Bài 5"/>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ISPRING_SLIDE_HAS_SCREEN_REC" val="1"/>
  <p:tag name="ISPRING_CUSTOM_TIMING_USED" val="1"/>
  <p:tag name="GENSWF_SLIDE_UID" val="{43FD7E3F-2F48-4A7B-805F-C234C39DEF9C}:256"/>
  <p:tag name="GENSWF_ADVANCE_TIME" val="8.905"/>
  <p:tag name="ISPRING_SLIDE_ID_2" val="{903505C3-31F4-4186-8225-F0F06015A6D0}"/>
  <p:tag name="GENSWF_SLIDE_TITLE" val="Mở đầu"/>
  <p:tag name="ISPRING_SLIDE_INDENT_LEVEL" val="0"/>
</p:tagLst>
</file>

<file path=ppt/tags/tag20.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C:\Users\THUY NHUNG\Documents\Zalo Received Files\Bài 14. BT về sóng\quiz\quiz1.quiz"/>
  <p:tag name="ISPRING_QUIZ_RELATIVE_PATH" val="Bài 14. BT về sóng\quiz\quiz1.quiz"/>
  <p:tag name="GENSWF_SLIDE_UID" val="{8F25395F-AD2E-489E-9338-018785FE489B}:301"/>
  <p:tag name="GENSWF_ADVANCE_TIME" val="5.000"/>
  <p:tag name="ISPRING_CUSTOM_TIMING_USED" val="1"/>
  <p:tag name="ISPRING_SLIDE_ID_2" val="{16A1C248-C8FD-42C6-BDE5-31A509D62C87}"/>
  <p:tag name="GENSWF_SLIDE_TITLE" val="Trắc nghiệm"/>
  <p:tag name="ISPRING_SLIDE_INDENT_LEVEL" val="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C4B90F6-373A-44EF-9671-D46AB05DB24C}:298"/>
  <p:tag name="GENSWF_ADVANCE_TIME" val="37.719"/>
  <p:tag name="TIMING" val="|5.188|2.501"/>
  <p:tag name="ISPRING_SLIDE_ID_2" val="{FAB510A1-24FA-46C8-B924-ED9A845883D5}"/>
  <p:tag name="GENSWF_SLIDE_TITLE" val="Kiến thức cần nhớ"/>
  <p:tag name="ISPRING_SLIDE_INDENT_LEVEL" val="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7E4F16F-48B0-4A3F-A053-06B092D6526F}:299"/>
  <p:tag name="GENSWF_ADVANCE_TIME" val="28.012"/>
  <p:tag name="ISPRING_SLIDE_ID_2" val="{3E1969D5-D8EC-4954-926B-F67DFB0649BA}"/>
  <p:tag name="GENSWF_SLIDE_TITLE" val="Kiến thức cần nhớ"/>
  <p:tag name="ISPRING_SLIDE_INDENT_LEVEL" val="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4660B66-F12F-4655-A679-FA478B61203A}:300"/>
  <p:tag name="GENSWF_ADVANCE_TIME" val="34.548"/>
  <p:tag name="ISPRING_SLIDE_ID_2" val="{E4D6B5EA-4C53-4540-9851-5D1A233713FC}"/>
  <p:tag name="GENSWF_SLIDE_TITLE" val="Kiến thức cần nhớ"/>
  <p:tag name="ISPRING_SLIDE_INDENT_LEVEL" val="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DAA505-83B6-4642-AE7F-03EADFA62093}:257"/>
  <p:tag name="GENSWF_ADVANCE_TIME" val="35.308"/>
  <p:tag name="TIMING" val="|6.469|1.85"/>
  <p:tag name="ISPRING_SLIDE_ID_2" val="{6FEDDACF-620B-4D3E-94B8-9AFCAF2DFEDB}"/>
  <p:tag name="GENSWF_SLIDE_TITLE" val="Bài 1"/>
  <p:tag name="ISPRING_SLIDE_INDENT_LEVEL" val="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8824C9A-8EE0-42AD-B15B-7CDB85E8FF6F}:258"/>
  <p:tag name="GENSWF_ADVANCE_TIME" val="38.452"/>
  <p:tag name="TIMING" val="|3.302|17.19"/>
  <p:tag name="ISPRING_SLIDE_ID_2" val="{A50FDA36-38DC-42A3-80DA-985DE3A4D1E6}"/>
  <p:tag name="GENSWF_SLIDE_TITLE" val="Bài 1"/>
  <p:tag name="ISPRING_SLIDE_INDENT_LEVEL" val="0"/>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452"/>
  <p:tag name="TIMING" val="|5.28"/>
  <p:tag name="GENSWF_SLIDE_UID" val="{BFA979D5-EFE7-4BB7-98FB-456D91F1F6CA}:302"/>
  <p:tag name="ISPRING_SLIDE_ID_2" val="{8D46C3A0-C345-49BD-B243-8F23F8A7B529}"/>
  <p:tag name="GENSWF_SLIDE_TITLE" val="Bài 1"/>
  <p:tag name="ISPRING_SLIDE_INDENT_LEVEL" val="0"/>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05A888B-CF1E-4074-9882-EC995F8752F0}:303"/>
  <p:tag name="GENSWF_ADVANCE_TIME" val="42.317"/>
  <p:tag name="TIMING" val="|11.552|6.618"/>
  <p:tag name="ISPRING_SLIDE_ID_2" val="{3808BB23-7E56-4F97-B341-781F1B8B6B79}"/>
  <p:tag name="GENSWF_SLIDE_TITLE" val="Bài 1"/>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1581</Words>
  <Application>Microsoft Office PowerPoint</Application>
  <PresentationFormat>Custom</PresentationFormat>
  <Paragraphs>138</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Segoe UI</vt:lpstr>
      <vt:lpstr>Calibri</vt:lpstr>
      <vt:lpstr>Arial</vt:lpstr>
      <vt:lpstr>Segoe UI Semibold</vt:lpstr>
      <vt:lpstr>Times New Roman Semi-Bold</vt:lpstr>
      <vt:lpstr>Cambria Math</vt:lpstr>
      <vt:lpstr>Times New Roman</vt:lpstr>
      <vt:lpstr>Times New Roman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BT về sóng</dc:title>
  <cp:lastModifiedBy>Thúy Nhung</cp:lastModifiedBy>
  <cp:revision>103</cp:revision>
  <dcterms:created xsi:type="dcterms:W3CDTF">2006-08-16T00:00:00Z</dcterms:created>
  <dcterms:modified xsi:type="dcterms:W3CDTF">2024-06-25T13:31:23Z</dcterms:modified>
  <dc:identifier>DAGB40lUnIA</dc:identifier>
</cp:coreProperties>
</file>