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embeddedFontLst>
    <p:embeddedFont>
      <p:font typeface="Cambria Math" panose="02040503050406030204" pitchFamily="18" charset="0"/>
      <p:regular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UTM Alexander" panose="02040603050506020204" pitchFamily="18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5D1"/>
    <a:srgbClr val="FF00FF"/>
    <a:srgbClr val="FFFFCC"/>
    <a:srgbClr val="512373"/>
    <a:srgbClr val="CAE8AA"/>
    <a:srgbClr val="ADDB7B"/>
    <a:srgbClr val="FFD13F"/>
    <a:srgbClr val="F6BB00"/>
    <a:srgbClr val="5F2C09"/>
    <a:srgbClr val="FFC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7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8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4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3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8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8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57880-63C9-4BFD-B465-1793478F55E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jp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1" y="4147058"/>
            <a:ext cx="1676855" cy="1699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63" y="861569"/>
            <a:ext cx="2301735" cy="2301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3" y="950787"/>
            <a:ext cx="3081764" cy="2489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63" y="4447861"/>
            <a:ext cx="1696872" cy="1590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001" y="1087587"/>
            <a:ext cx="88446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>
                <a:solidFill>
                  <a:srgbClr val="FF0000"/>
                </a:solidFill>
              </a:rPr>
              <a:t>C</a:t>
            </a:r>
            <a:r>
              <a:rPr lang="vi-VN" sz="13800" b="1" dirty="0">
                <a:solidFill>
                  <a:srgbClr val="00B050"/>
                </a:solidFill>
              </a:rPr>
              <a:t>    </a:t>
            </a:r>
            <a:r>
              <a:rPr lang="vi-VN" sz="13800" b="1" dirty="0">
                <a:solidFill>
                  <a:schemeClr val="bg1"/>
                </a:solidFill>
              </a:rPr>
              <a:t>N</a:t>
            </a:r>
            <a:r>
              <a:rPr lang="vi-VN" sz="13800" b="1" dirty="0">
                <a:solidFill>
                  <a:srgbClr val="FF0000"/>
                </a:solidFill>
              </a:rPr>
              <a:t> </a:t>
            </a:r>
            <a:r>
              <a:rPr lang="vi-VN" sz="13800" b="1" dirty="0">
                <a:solidFill>
                  <a:srgbClr val="7030A0"/>
                </a:solidFill>
              </a:rPr>
              <a:t>B</a:t>
            </a:r>
            <a:r>
              <a:rPr lang="vi-VN" sz="13800" b="1" dirty="0">
                <a:solidFill>
                  <a:srgbClr val="00B0F0"/>
                </a:solidFill>
              </a:rPr>
              <a:t>Ọ</a:t>
            </a:r>
            <a:endParaRPr lang="en-US" sz="138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001" y="442955"/>
            <a:ext cx="4783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7030A0"/>
                </a:solidFill>
              </a:rPr>
              <a:t>T</a:t>
            </a:r>
            <a:r>
              <a:rPr lang="vi-VN" sz="6000" dirty="0">
                <a:solidFill>
                  <a:schemeClr val="bg1"/>
                </a:solidFill>
              </a:rPr>
              <a:t>R</a:t>
            </a:r>
            <a:r>
              <a:rPr lang="vi-VN" sz="6000" dirty="0">
                <a:solidFill>
                  <a:srgbClr val="FFFF00"/>
                </a:solidFill>
              </a:rPr>
              <a:t>Ò</a:t>
            </a:r>
            <a:r>
              <a:rPr lang="vi-VN" sz="6000" dirty="0"/>
              <a:t> </a:t>
            </a:r>
            <a:r>
              <a:rPr lang="vi-VN" sz="6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</a:t>
            </a:r>
            <a:r>
              <a:rPr lang="vi-VN" sz="6000" dirty="0">
                <a:solidFill>
                  <a:srgbClr val="00B050"/>
                </a:solidFill>
              </a:rPr>
              <a:t>H</a:t>
            </a:r>
            <a:r>
              <a:rPr lang="vi-VN" sz="6000" dirty="0">
                <a:solidFill>
                  <a:srgbClr val="FF0000"/>
                </a:solidFill>
              </a:rPr>
              <a:t>Ơ</a:t>
            </a:r>
            <a:r>
              <a:rPr lang="vi-VN" sz="6000" dirty="0">
                <a:solidFill>
                  <a:srgbClr val="C00000"/>
                </a:solidFill>
              </a:rPr>
              <a:t>I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2534" y="4715240"/>
            <a:ext cx="86196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vi-VN" sz="8000" b="1" dirty="0">
                <a:solidFill>
                  <a:schemeClr val="bg1"/>
                </a:solidFill>
              </a:rPr>
              <a:t>A</a:t>
            </a:r>
            <a:r>
              <a:rPr lang="vi-VN" sz="8000" b="1" dirty="0"/>
              <a:t>M</a:t>
            </a:r>
            <a:r>
              <a:rPr lang="vi-VN" sz="8000" b="1" dirty="0">
                <a:solidFill>
                  <a:srgbClr val="FF0000"/>
                </a:solidFill>
              </a:rPr>
              <a:t>S</a:t>
            </a:r>
            <a:r>
              <a:rPr lang="vi-VN" sz="8000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vi-VN" sz="8000" b="1" dirty="0">
                <a:solidFill>
                  <a:srgbClr val="FFFF00"/>
                </a:solidFill>
              </a:rPr>
              <a:t>E</a:t>
            </a:r>
            <a:r>
              <a:rPr lang="vi-VN" sz="8000" b="1" dirty="0">
                <a:solidFill>
                  <a:srgbClr val="7030A0"/>
                </a:solidFill>
              </a:rPr>
              <a:t>R</a:t>
            </a:r>
            <a:r>
              <a:rPr lang="vi-VN" sz="8000" b="1" dirty="0"/>
              <a:t> </a:t>
            </a:r>
            <a:r>
              <a:rPr lang="vi-VN" sz="8000" b="1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vi-VN" sz="8000" b="1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vi-VN" sz="8000" b="1" dirty="0">
                <a:solidFill>
                  <a:srgbClr val="FF00FF"/>
                </a:solidFill>
              </a:rPr>
              <a:t>M</a:t>
            </a:r>
            <a:r>
              <a:rPr lang="vi-VN" sz="8000" b="1" dirty="0">
                <a:solidFill>
                  <a:srgbClr val="A365D1"/>
                </a:solidFill>
              </a:rPr>
              <a:t>E</a:t>
            </a:r>
            <a:endParaRPr lang="en-US" sz="8000" b="1" dirty="0">
              <a:solidFill>
                <a:srgbClr val="A365D1"/>
              </a:solidFill>
            </a:endParaRPr>
          </a:p>
        </p:txBody>
      </p:sp>
      <p:pic>
        <p:nvPicPr>
          <p:cNvPr id="12" name="National_Expr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41084" y="1630014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04849" y="801173"/>
            <a:ext cx="1847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204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dirty="0">
                <a:solidFill>
                  <a:srgbClr val="333333"/>
                </a:solidFill>
                <a:latin typeface="UTM Alexander" panose="02040603050506020204" pitchFamily="18" charset="0"/>
              </a:rPr>
              <a:t>Câu 1: Phát biểu nào sau đây không đúng khi nói về quá trình đẳng áp của một lượng khí xác định?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lexander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53416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vi-VN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suất của chất khí không đổi.</a:t>
            </a:r>
          </a:p>
          <a:p>
            <a:pPr lvl="0" algn="ctr"/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78548" y="273110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03060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thể tích giảm thì nhiệt độ giảm.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878548" y="387788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nhiệt độ tăng thì thể tích tăng.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2803AE-516C-A403-7B27-0427451B98AA}"/>
              </a:ext>
            </a:extLst>
          </p:cNvPr>
          <p:cNvSpPr/>
          <p:nvPr/>
        </p:nvSpPr>
        <p:spPr>
          <a:xfrm>
            <a:off x="2576946" y="2595419"/>
            <a:ext cx="1653294" cy="169025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4"/>
                            </p:stCondLst>
                            <p:childTnLst>
                              <p:par>
                                <p:cTn id="4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C 0.01471 -0.02083 0.04336 -0.10208 0.06588 -0.08866 C 0.07955 -0.07963 0.0914 0.03981 0.06927 0.07176 C 0.047 0.10347 -0.03985 0.21088 -0.06745 0.10208 C -0.07982 0.08079 -0.0737 -0.03704 -0.04271 -0.0875 C -0.0267 -0.1213 0.01445 -0.11458 0.03919 -0.13032 C 0.06406 -0.14607 0.09427 -0.17407 0.10612 -0.18125 " pathEditMode="relative" rAng="0" ptsTypes="AAAAAAA">
                                      <p:cBhvr>
                                        <p:cTn id="43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-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0800000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0800000">
                                      <p:cBhvr>
                                        <p:cTn id="5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0800000">
                                      <p:cBhvr>
                                        <p:cTn id="5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0800000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4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vi-VN" sz="2400" dirty="0">
                <a:solidFill>
                  <a:srgbClr val="333333"/>
                </a:solidFill>
                <a:latin typeface="UTM Alexander" panose="02040603050506020204" pitchFamily="18" charset="0"/>
              </a:rPr>
              <a:t>Câu 2:</a:t>
            </a:r>
            <a:r>
              <a:rPr lang="en-US" sz="2400" dirty="0">
                <a:solidFill>
                  <a:srgbClr val="333333"/>
                </a:solidFill>
                <a:latin typeface="UTM Alexander" panose="020406030505060202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UTM Alexander" panose="02040603050506020204" pitchFamily="18" charset="0"/>
              </a:rPr>
              <a:t>Hệ</a:t>
            </a:r>
            <a:r>
              <a:rPr lang="vi-VN" sz="2400" dirty="0">
                <a:solidFill>
                  <a:srgbClr val="333333"/>
                </a:solidFill>
                <a:latin typeface="UTM Alexander" panose="020406030505060202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UTM Alexander" panose="02040603050506020204" pitchFamily="18" charset="0"/>
              </a:rPr>
              <a:t>thức</a:t>
            </a:r>
            <a:r>
              <a:rPr lang="en-US" sz="2400" dirty="0">
                <a:solidFill>
                  <a:srgbClr val="333333"/>
                </a:solidFill>
                <a:latin typeface="UTM Alexander" panose="020406030505060202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UTM Alexander" panose="02040603050506020204" pitchFamily="18" charset="0"/>
              </a:rPr>
              <a:t>nào</a:t>
            </a:r>
            <a:r>
              <a:rPr lang="en-US" sz="2400" dirty="0">
                <a:solidFill>
                  <a:srgbClr val="333333"/>
                </a:solidFill>
                <a:latin typeface="UTM Alexander" panose="020406030505060202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UTM Alexander" panose="02040603050506020204" pitchFamily="18" charset="0"/>
              </a:rPr>
              <a:t>sau</a:t>
            </a:r>
            <a:r>
              <a:rPr lang="en-US" sz="2400" dirty="0">
                <a:solidFill>
                  <a:srgbClr val="333333"/>
                </a:solidFill>
                <a:latin typeface="UTM Alexander" panose="020406030505060202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UTM Alexander" panose="02040603050506020204" pitchFamily="18" charset="0"/>
              </a:rPr>
              <a:t>đây</a:t>
            </a:r>
            <a:r>
              <a:rPr lang="en-US" sz="2400" dirty="0">
                <a:solidFill>
                  <a:srgbClr val="333333"/>
                </a:solidFill>
                <a:latin typeface="UTM Alexander" panose="02040603050506020204" pitchFamily="18" charset="0"/>
              </a:rPr>
              <a:t> </a:t>
            </a:r>
            <a:r>
              <a:rPr lang="en-US" sz="2400" b="1" dirty="0" err="1">
                <a:solidFill>
                  <a:srgbClr val="333333"/>
                </a:solidFill>
                <a:latin typeface="UTM Alexander" panose="02040603050506020204" pitchFamily="18" charset="0"/>
              </a:rPr>
              <a:t>không</a:t>
            </a:r>
            <a:r>
              <a:rPr lang="en-US" sz="2400" b="1" dirty="0">
                <a:solidFill>
                  <a:srgbClr val="333333"/>
                </a:solidFill>
                <a:latin typeface="UTM Alexander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UTM Alexander" panose="02040603050506020204" pitchFamily="18" charset="0"/>
              </a:rPr>
              <a:t>đúng</a:t>
            </a:r>
            <a:r>
              <a:rPr lang="en-US" sz="2400" dirty="0">
                <a:solidFill>
                  <a:srgbClr val="333333"/>
                </a:solidFill>
                <a:latin typeface="UTM Alexander" panose="02040603050506020204" pitchFamily="18" charset="0"/>
              </a:rPr>
              <a:t> </a:t>
            </a:r>
            <a:r>
              <a:rPr lang="en-US" sz="2400" dirty="0" err="1">
                <a:solidFill>
                  <a:srgbClr val="333333"/>
                </a:solidFill>
                <a:latin typeface="UTM Alexander" panose="02040603050506020204" pitchFamily="18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latin typeface="UTM Alexander" panose="020406030505060202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UTM Alexander" panose="02040603050506020204" pitchFamily="18" charset="0"/>
              </a:rPr>
              <a:t>định</a:t>
            </a:r>
            <a:r>
              <a:rPr lang="en-US" sz="2400" dirty="0">
                <a:solidFill>
                  <a:srgbClr val="333333"/>
                </a:solidFill>
                <a:latin typeface="UTM Alexander" panose="020406030505060202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UTM Alexander" panose="02040603050506020204" pitchFamily="18" charset="0"/>
              </a:rPr>
              <a:t>luật</a:t>
            </a:r>
            <a:r>
              <a:rPr lang="en-US" sz="2400" dirty="0">
                <a:solidFill>
                  <a:srgbClr val="333333"/>
                </a:solidFill>
                <a:latin typeface="UTM Alexander" panose="02040603050506020204" pitchFamily="18" charset="0"/>
              </a:rPr>
              <a:t> Boyle? </a:t>
            </a:r>
            <a:endParaRPr lang="en-US" sz="2400" dirty="0">
              <a:solidFill>
                <a:srgbClr val="7030A0"/>
              </a:solidFill>
              <a:latin typeface="UTM Alexander" panose="0204060305050602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6878548" y="2153416"/>
                <a:ext cx="5138058" cy="51452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548" y="2153416"/>
                <a:ext cx="5138058" cy="514520"/>
              </a:xfrm>
              <a:prstGeom prst="rect">
                <a:avLst/>
              </a:prstGeom>
              <a:blipFill>
                <a:blip r:embed="rId7"/>
                <a:stretch>
                  <a:fillRect t="-3529" b="-21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6883079" y="2728238"/>
                <a:ext cx="5138058" cy="51452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079" y="2728238"/>
                <a:ext cx="5138058" cy="514520"/>
              </a:xfrm>
              <a:prstGeom prst="rect">
                <a:avLst/>
              </a:prstGeom>
              <a:blipFill>
                <a:blip r:embed="rId8"/>
                <a:stretch>
                  <a:fillRect t="-4762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6878548" y="3303060"/>
                <a:ext cx="5138058" cy="51452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548" y="3303060"/>
                <a:ext cx="5138058" cy="514520"/>
              </a:xfrm>
              <a:prstGeom prst="rect">
                <a:avLst/>
              </a:prstGeom>
              <a:blipFill>
                <a:blip r:embed="rId9"/>
                <a:stretch>
                  <a:fillRect t="-4762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/>
              <p:cNvSpPr/>
              <p:nvPr/>
            </p:nvSpPr>
            <p:spPr>
              <a:xfrm>
                <a:off x="6878548" y="3877882"/>
                <a:ext cx="5138058" cy="51452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vi-V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548" y="3877882"/>
                <a:ext cx="5138058" cy="514520"/>
              </a:xfrm>
              <a:prstGeom prst="rect">
                <a:avLst/>
              </a:prstGeom>
              <a:blipFill>
                <a:blip r:embed="rId10"/>
                <a:stretch>
                  <a:fillRect t="-3529" b="-21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6BAD1558-B213-440C-47FD-7BB0FB9A3DDD}"/>
              </a:ext>
            </a:extLst>
          </p:cNvPr>
          <p:cNvSpPr/>
          <p:nvPr/>
        </p:nvSpPr>
        <p:spPr>
          <a:xfrm>
            <a:off x="2576946" y="2595419"/>
            <a:ext cx="1653294" cy="169025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4"/>
                            </p:stCondLst>
                            <p:childTnLst>
                              <p:par>
                                <p:cTn id="4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93 C 0.02148 0.0125 -0.08099 -0.02871 -0.07969 -0.00047 C -0.08073 0.09236 -0.01901 0.12893 0.00078 0.12199 C 0.01471 0.07777 0.0039 -0.175 0.00351 -0.26482 " pathEditMode="relative" rAng="0" ptsTypes="AAAA">
                                      <p:cBhvr>
                                        <p:cTn id="43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701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5400000">
                                      <p:cBhvr>
                                        <p:cTn id="4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-10800000">
                                      <p:cBhvr>
                                        <p:cTn id="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4"/>
                            </p:stCondLst>
                            <p:childTnLst>
                              <p:par>
                                <p:cTn id="51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9" grpId="0" animBg="1"/>
      <p:bldP spid="70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đẳng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gì? Câu 8: Hệ thức nào dưới đây là phù hợp với định luật Charles?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78548" y="2166980"/>
            <a:ext cx="5138058" cy="11526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biến đổi trạng thái của một khối lượng khí xác định khi nhiệt độ giữ không đổi.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78548" y="3367589"/>
            <a:ext cx="5138058" cy="9483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biến đổi trạng thái của một khối lượng khí xác định khi giữ thể tích không đổi.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78548" y="4363908"/>
            <a:ext cx="5138058" cy="11318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Quá trình biến đổi trạng thái của một khối lượng khí xác định khi giữ áp suất không đổi.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878548" y="5543774"/>
            <a:ext cx="5138058" cy="11318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biến đổi trạng thái của một khối lượng khí xác định khi giữ khối lượng không đổi.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FFF6A36-10F5-2C55-603F-18B64824680F}"/>
              </a:ext>
            </a:extLst>
          </p:cNvPr>
          <p:cNvSpPr/>
          <p:nvPr/>
        </p:nvSpPr>
        <p:spPr>
          <a:xfrm>
            <a:off x="2587886" y="2558786"/>
            <a:ext cx="1653294" cy="169025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4"/>
                            </p:stCondLst>
                            <p:childTnLst>
                              <p:par>
                                <p:cTn id="4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93 C 0.02213 0.01227 -0.02136 -0.20741 0.00104 -0.19422 C 0.00299 -0.2169 0.00351 -0.17037 0.00338 -0.1206 C 0.00338 -0.07084 -0.03477 -0.0132 -0.02852 0.01018 C -0.03347 0.06111 0.03437 0.01296 0.04804 0.00393 C 0.07057 -0.00949 0.12005 0.01782 0.14323 0.00463 " pathEditMode="relative" rAng="0" ptsTypes="AAAAAA">
                                      <p:cBhvr>
                                        <p:cTn id="43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824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10800000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5400000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Rot by="-5400000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5400000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4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735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Câu 4: Ở nhiệt độ 273 °C thể tích của một lượng khí xác định là 10 lít. Tính thể tích của lượng khí đó ở 546 °C khi áp suất khí không đổi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28,3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30,0 lít.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15,0 lít.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41A936-7E53-DF2B-5CED-5F82902161B1}"/>
              </a:ext>
            </a:extLst>
          </p:cNvPr>
          <p:cNvSpPr/>
          <p:nvPr/>
        </p:nvSpPr>
        <p:spPr>
          <a:xfrm>
            <a:off x="2576946" y="2595419"/>
            <a:ext cx="1653294" cy="169025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1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4"/>
                            </p:stCondLst>
                            <p:childTnLst>
                              <p:par>
                                <p:cTn id="4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93 C 0.02161 0.01227 0.04817 -0.12639 0.0707 -0.1132 C 0.06888 -0.10926 0.00482 -0.02176 -0.01836 0.0169 C -0.04154 0.05578 -0.07071 0.11041 -0.06849 0.11967 C -0.07982 0.15162 -0.01198 0.08703 0.00221 0.07801 C 0.02461 0.06458 0.08984 0.19583 0.1125 0.18287 " pathEditMode="relative" rAng="0" ptsTypes="AAAAAA">
                                      <p:cBhvr>
                                        <p:cTn id="43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358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0800000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5400000">
                                      <p:cBhvr>
                                        <p:cTn id="4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Rot by="10800000">
                                      <p:cBhvr>
                                        <p:cTn id="5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4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0117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 5: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đẳng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?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 </a:t>
            </a:r>
          </a:p>
          <a:p>
            <a:pPr lvl="0" algn="ctr"/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78548" y="2192449"/>
            <a:ext cx="5138058" cy="78134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vi-VN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khí trong quả bóng bay bị phơi nắng, nóng lên, nở ra làm căng.</a:t>
            </a:r>
          </a:p>
          <a:p>
            <a:pPr lvl="0" algn="ctr"/>
            <a:endParaRPr lang="vi-VN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78548" y="3142943"/>
            <a:ext cx="5138058" cy="7498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pít-tông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78548" y="4052901"/>
            <a:ext cx="5138058" cy="8273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878548" y="4940947"/>
            <a:ext cx="5138058" cy="8273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Đun nóng khí trong một bình đậy kín.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20E0D13-15E4-DFA1-2D1A-AE241B288D4A}"/>
              </a:ext>
            </a:extLst>
          </p:cNvPr>
          <p:cNvSpPr/>
          <p:nvPr/>
        </p:nvSpPr>
        <p:spPr>
          <a:xfrm>
            <a:off x="2576946" y="2595419"/>
            <a:ext cx="1653294" cy="169025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-5400000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5400000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Rot by="10800000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10800000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0800000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8892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Câu 6: Chọn câu đúng khi nói về đường đẳng nhiệt trong hệ trục tọa độ (pOV).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8"/>
            <a:ext cx="5138058" cy="65676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đường thẳng song song với trục OV biểu diễn mối quan hệ giữa áp suất và thể tích.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3016105"/>
            <a:ext cx="5138058" cy="7438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đường thẳng kéo dài đi qua gốc tọa độ.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878549" y="3954956"/>
            <a:ext cx="5138058" cy="11398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một đường cong hyperbol biểu diễn mối quan hệ của áp suất vào thể tích của một lượng khí xác định khi nhiệt độ không đổi.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878549" y="5289792"/>
            <a:ext cx="5138058" cy="10113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đường biểu diễn mối quan hệ giữa thể tích và nhiệt độ.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D19355-C0CB-37CF-5FEC-E9F8418A75D7}"/>
              </a:ext>
            </a:extLst>
          </p:cNvPr>
          <p:cNvSpPr/>
          <p:nvPr/>
        </p:nvSpPr>
        <p:spPr>
          <a:xfrm>
            <a:off x="2576946" y="2595419"/>
            <a:ext cx="1653294" cy="169025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4"/>
                            </p:stCondLst>
                            <p:childTnLst>
                              <p:par>
                                <p:cTn id="4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23 C 0.02122 0.01296 -0.06966 -0.10348 -0.0474 -0.08982 C -0.03867 -0.11783 0.00013 -0.14537 0.01992 -0.12593 C 0.03932 -0.10648 0.06901 -0.03982 0.07187 0.02685 C 0.05976 0.08356 -0.08464 0.15833 -0.10235 0.18217 " pathEditMode="relative" rAng="0" ptsTypes="AAAAA">
                                      <p:cBhvr>
                                        <p:cTn id="43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25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0800000">
                                      <p:cBhvr>
                                        <p:cTn id="4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5400000">
                                      <p:cBhvr>
                                        <p:cTn id="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4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2" grpId="0" animBg="1"/>
      <p:bldP spid="7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Câu 7: Nén khí đẳng nhiệt từ thể tích 10 lít đến thể tích 4 lít thì áp suất của khí tăng 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 lần.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1,5 lần.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878548" y="392171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CCF13C4-D6FD-F43B-0358-9BAE0266E13E}"/>
              </a:ext>
            </a:extLst>
          </p:cNvPr>
          <p:cNvSpPr/>
          <p:nvPr/>
        </p:nvSpPr>
        <p:spPr>
          <a:xfrm>
            <a:off x="2576946" y="2595419"/>
            <a:ext cx="1653294" cy="169025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6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4"/>
                            </p:stCondLst>
                            <p:childTnLst>
                              <p:par>
                                <p:cTn id="4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2226 0.01319 -0.09883 -0.00209 -0.08438 -0.00093 C -0.06979 0.00046 0.07982 -0.00741 0.08711 0.0074 C 0.09466 0.02245 0.02708 0.06805 -0.03906 0.05162 C -0.07604 0.02731 -0.12865 0.02083 -0.14831 0.00347 " pathEditMode="relative" rAng="0" ptsTypes="AAAAA">
                                      <p:cBhvr>
                                        <p:cTn id="43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70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0800000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4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188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TM Alexander" panose="02040603050506020204" pitchFamily="18" charset="0"/>
                <a:ea typeface="+mn-ea"/>
                <a:cs typeface="+mn-cs"/>
              </a:rPr>
              <a:t>Câu 8: Hệ thức nào dưới đây là phù hợp với định luật Charles?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6878549" y="2253673"/>
                <a:ext cx="5138058" cy="96346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4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vi-VN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vi-VN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vi-V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vi-VN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vi-V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vi-VN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549" y="2253673"/>
                <a:ext cx="5138058" cy="9634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6878549" y="3364907"/>
                <a:ext cx="5138058" cy="77298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vi-VN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a:rPr lang="vi-VN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vi-VN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a:rPr lang="vi-VN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549" y="3364907"/>
                <a:ext cx="5138058" cy="7729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6878549" y="4285658"/>
                <a:ext cx="5138058" cy="77298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vi-VN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a:rPr lang="vi-VN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vi-VN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a:rPr lang="vi-VN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549" y="4285658"/>
                <a:ext cx="5138058" cy="7729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 73"/>
              <p:cNvSpPr/>
              <p:nvPr/>
            </p:nvSpPr>
            <p:spPr>
              <a:xfrm>
                <a:off x="6878549" y="5206409"/>
                <a:ext cx="5138058" cy="85790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vi-VN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vi-VN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vi-VN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vi-VN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vi-VN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549" y="5206409"/>
                <a:ext cx="5138058" cy="8579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DB9C1C60-F51E-F9FA-2369-45ED10145234}"/>
              </a:ext>
            </a:extLst>
          </p:cNvPr>
          <p:cNvSpPr/>
          <p:nvPr/>
        </p:nvSpPr>
        <p:spPr>
          <a:xfrm>
            <a:off x="2576946" y="2595419"/>
            <a:ext cx="1653294" cy="169025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5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4"/>
                            </p:stCondLst>
                            <p:childTnLst>
                              <p:par>
                                <p:cTn id="4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7 C 0.01289 -0.03935 0.03229 -0.09676 0.05442 -0.08287 C 0.06862 -0.07385 0.07396 0.00926 0.07187 0.04907 C 0.06966 0.08912 -0.02045 0.08842 -0.05183 0.05532 C -0.04883 0.03426 -0.00547 0.00277 -0.0168 -0.04352 C -0.028 -0.09051 -0.09271 -0.15093 -0.09779 -0.17385 " pathEditMode="relative" rAng="0" ptsTypes="AAAAAA">
                                      <p:cBhvr>
                                        <p:cTn id="43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-463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0800000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5400000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5400000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Rot by="-5400000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4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4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547</Words>
  <Application>Microsoft Office PowerPoint</Application>
  <PresentationFormat>Widescreen</PresentationFormat>
  <Paragraphs>110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Times New Roman</vt:lpstr>
      <vt:lpstr>Calibri Light</vt:lpstr>
      <vt:lpstr>UTM Alexander</vt:lpstr>
      <vt:lpstr>Cambria Math</vt:lpstr>
      <vt:lpstr>Calibri</vt:lpstr>
      <vt:lpstr>Arial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Quỳnh Anh Nguyễn</cp:lastModifiedBy>
  <cp:revision>66</cp:revision>
  <dcterms:created xsi:type="dcterms:W3CDTF">2018-09-15T16:27:26Z</dcterms:created>
  <dcterms:modified xsi:type="dcterms:W3CDTF">2025-06-01T07:26:33Z</dcterms:modified>
</cp:coreProperties>
</file>