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56" r:id="rId3"/>
    <p:sldId id="305" r:id="rId4"/>
    <p:sldId id="259" r:id="rId5"/>
    <p:sldId id="300" r:id="rId6"/>
    <p:sldId id="260" r:id="rId7"/>
    <p:sldId id="301" r:id="rId8"/>
    <p:sldId id="267" r:id="rId9"/>
    <p:sldId id="302" r:id="rId10"/>
    <p:sldId id="298" r:id="rId11"/>
    <p:sldId id="269" r:id="rId12"/>
    <p:sldId id="270" r:id="rId13"/>
    <p:sldId id="272" r:id="rId14"/>
    <p:sldId id="265" r:id="rId15"/>
    <p:sldId id="266" r:id="rId16"/>
    <p:sldId id="271" r:id="rId17"/>
    <p:sldId id="273" r:id="rId18"/>
    <p:sldId id="274" r:id="rId19"/>
    <p:sldId id="275" r:id="rId20"/>
    <p:sldId id="276" r:id="rId21"/>
    <p:sldId id="277" r:id="rId22"/>
    <p:sldId id="278" r:id="rId23"/>
    <p:sldId id="279" r:id="rId24"/>
    <p:sldId id="280" r:id="rId25"/>
    <p:sldId id="281" r:id="rId26"/>
    <p:sldId id="282" r:id="rId27"/>
    <p:sldId id="261" r:id="rId28"/>
    <p:sldId id="303" r:id="rId29"/>
    <p:sldId id="304" r:id="rId30"/>
    <p:sldId id="283" r:id="rId31"/>
    <p:sldId id="284" r:id="rId32"/>
    <p:sldId id="285" r:id="rId33"/>
    <p:sldId id="299" r:id="rId34"/>
    <p:sldId id="290" r:id="rId35"/>
    <p:sldId id="291" r:id="rId36"/>
  </p:sldIdLst>
  <p:sldSz cx="18288000" cy="10287000"/>
  <p:notesSz cx="6858000" cy="9144000"/>
  <p:embeddedFontLst>
    <p:embeddedFont>
      <p:font typeface="Barlow Medium" panose="00000600000000000000" pitchFamily="2" charset="-93"/>
      <p:regular r:id="rId38"/>
      <p:italic r:id="rId39"/>
    </p:embeddedFont>
    <p:embeddedFont>
      <p:font typeface="Cambria Math" panose="02040503050406030204" pitchFamily="18" charset="0"/>
      <p:regular r:id="rId40"/>
    </p:embeddedFont>
    <p:embeddedFont>
      <p:font typeface="Didact Gothic" panose="00000500000000000000" pitchFamily="2" charset="0"/>
      <p:regular r:id="rId41"/>
    </p:embeddedFont>
    <p:embeddedFont>
      <p:font typeface="Noto Sans" panose="020B0502040504020204" pitchFamily="34" charset="0"/>
      <p:regular r:id="rId42"/>
      <p:bold r:id="rId43"/>
      <p:italic r:id="rId44"/>
      <p:boldItalic r:id="rId45"/>
    </p:embeddedFont>
    <p:embeddedFont>
      <p:font typeface="Noto Sans Bold" panose="020B0802040504020204" pitchFamily="34" charset="0"/>
      <p:bold r:id="rId46"/>
    </p:embeddedFont>
    <p:embeddedFont>
      <p:font typeface="Open Sans" panose="020B0606030504020204" pitchFamily="34"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
      <p:font typeface="Segoe UI Semibold" panose="020B0702040204020203" pitchFamily="34" charset="0"/>
      <p:bold r:id="rId55"/>
      <p:boldItalic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28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1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showGuides="1">
      <p:cViewPr varScale="1">
        <p:scale>
          <a:sx n="42" d="100"/>
          <a:sy n="42" d="100"/>
        </p:scale>
        <p:origin x="804" y="56"/>
      </p:cViewPr>
      <p:guideLst>
        <p:guide orient="horz" pos="2170"/>
        <p:guide pos="285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265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7C19E5E-E368-4E20-8FF4-2DCA33F1E6C2}" type="datetimeFigureOut">
              <a:rPr lang="vi-VN" smtClean="0"/>
              <a:t>03/06/2025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7C19E5E-E368-4E20-8FF4-2DCA33F1E6C2}" type="datetimeFigureOut">
              <a:rPr lang="vi-VN" smtClean="0"/>
              <a:t>03/06/2025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C19E5E-E368-4E20-8FF4-2DCA33F1E6C2}" type="datetimeFigureOut">
              <a:rPr lang="vi-VN" smtClean="0"/>
              <a:t>03/06/2025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7C19E5E-E368-4E20-8FF4-2DCA33F1E6C2}" type="datetimeFigureOut">
              <a:rPr lang="vi-VN" smtClean="0"/>
              <a:t>03/06/2025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7C19E5E-E368-4E20-8FF4-2DCA33F1E6C2}" type="datetimeFigureOut">
              <a:rPr lang="vi-VN" smtClean="0"/>
              <a:t>03/06/2025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7C19E5E-E368-4E20-8FF4-2DCA33F1E6C2}" type="datetimeFigureOut">
              <a:rPr lang="vi-VN" smtClean="0"/>
              <a:t>03/06/2025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19E5E-E368-4E20-8FF4-2DCA33F1E6C2}" type="datetimeFigureOut">
              <a:rPr lang="vi-VN" smtClean="0"/>
              <a:t>03/06/2025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7C19E5E-E368-4E20-8FF4-2DCA33F1E6C2}" type="datetimeFigureOut">
              <a:rPr lang="vi-VN" smtClean="0"/>
              <a:t>03/06/2025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7C19E5E-E368-4E20-8FF4-2DCA33F1E6C2}" type="datetimeFigureOut">
              <a:rPr lang="vi-VN" smtClean="0"/>
              <a:t>03/06/2025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7C19E5E-E368-4E20-8FF4-2DCA33F1E6C2}" type="datetimeFigureOut">
              <a:rPr lang="vi-VN" smtClean="0"/>
              <a:t>03/06/2025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7C19E5E-E368-4E20-8FF4-2DCA33F1E6C2}" type="datetimeFigureOut">
              <a:rPr lang="vi-VN" smtClean="0"/>
              <a:t>03/06/2025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5B4D867-B88B-46FB-9EE7-CD0861AC9A7D}"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7C19E5E-E368-4E20-8FF4-2DCA33F1E6C2}" type="datetimeFigureOut">
              <a:rPr lang="vi-VN" smtClean="0"/>
              <a:t>03/06/2025</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B4D867-B88B-46FB-9EE7-CD0861AC9A7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0.xml"/><Relationship Id="rId7" Type="http://schemas.openxmlformats.org/officeDocument/2006/relationships/image" Target="../media/image21.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png"/><Relationship Id="rId11" Type="http://schemas.openxmlformats.org/officeDocument/2006/relationships/image" Target="../media/image44.png"/><Relationship Id="rId5" Type="http://schemas.openxmlformats.org/officeDocument/2006/relationships/image" Target="../media/image23.svg"/><Relationship Id="rId10" Type="http://schemas.openxmlformats.org/officeDocument/2006/relationships/image" Target="../media/image43.png"/><Relationship Id="rId4" Type="http://schemas.openxmlformats.org/officeDocument/2006/relationships/image" Target="../media/image22.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1.xml"/><Relationship Id="rId7" Type="http://schemas.openxmlformats.org/officeDocument/2006/relationships/image" Target="../media/image21.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23.svg"/><Relationship Id="rId10"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6" Type="http://schemas.openxmlformats.org/officeDocument/2006/relationships/image" Target="../media/image49.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image" Target="../media/image51.sv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0.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30.sv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30.svg"/><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9.png"/><Relationship Id="rId11" Type="http://schemas.openxmlformats.org/officeDocument/2006/relationships/image" Target="../media/image59.png"/><Relationship Id="rId5" Type="http://schemas.openxmlformats.org/officeDocument/2006/relationships/image" Target="../media/image21.svg"/><Relationship Id="rId10" Type="http://schemas.openxmlformats.org/officeDocument/2006/relationships/image" Target="../media/image55.png"/><Relationship Id="rId4" Type="http://schemas.openxmlformats.org/officeDocument/2006/relationships/image" Target="../media/image20.png"/><Relationship Id="rId9" Type="http://schemas.openxmlformats.org/officeDocument/2006/relationships/image" Target="../media/image10.svg"/><Relationship Id="rId14"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notesSlide" Target="../notesSlides/notesSlide15.xml"/><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notesSlide" Target="../notesSlides/notesSlide16.xml"/><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slideLayout" Target="../slideLayouts/slideLayout7.xml"/><Relationship Id="rId16" Type="http://schemas.openxmlformats.org/officeDocument/2006/relationships/image" Target="../media/image75.png"/><Relationship Id="rId1" Type="http://schemas.openxmlformats.org/officeDocument/2006/relationships/tags" Target="../tags/tag1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21.svg"/><Relationship Id="rId15" Type="http://schemas.openxmlformats.org/officeDocument/2006/relationships/image" Target="../media/image40.svg"/><Relationship Id="rId10" Type="http://schemas.openxmlformats.org/officeDocument/2006/relationships/image" Target="../media/image71.png"/><Relationship Id="rId4" Type="http://schemas.openxmlformats.org/officeDocument/2006/relationships/image" Target="../media/image20.png"/><Relationship Id="rId9" Type="http://schemas.openxmlformats.org/officeDocument/2006/relationships/image" Target="../media/image70.sv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4.png"/><Relationship Id="rId3" Type="http://schemas.openxmlformats.org/officeDocument/2006/relationships/notesSlide" Target="../notesSlides/notesSlide17.xml"/><Relationship Id="rId7" Type="http://schemas.openxmlformats.org/officeDocument/2006/relationships/image" Target="../media/image21.svg"/><Relationship Id="rId12"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0.png"/><Relationship Id="rId11" Type="http://schemas.openxmlformats.org/officeDocument/2006/relationships/image" Target="../media/image19.svg"/><Relationship Id="rId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77.svg"/></Relationships>
</file>

<file path=ppt/slides/_rels/slide1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notesSlide" Target="../notesSlides/notesSlide18.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96.png"/><Relationship Id="rId5" Type="http://schemas.openxmlformats.org/officeDocument/2006/relationships/image" Target="../media/image37.png"/><Relationship Id="rId10" Type="http://schemas.openxmlformats.org/officeDocument/2006/relationships/image" Target="../media/image82.svg"/><Relationship Id="rId4" Type="http://schemas.openxmlformats.org/officeDocument/2006/relationships/image" Target="../media/image78.pn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3" Type="http://schemas.openxmlformats.org/officeDocument/2006/relationships/notesSlide" Target="../notesSlides/notesSlide19.xml"/><Relationship Id="rId7" Type="http://schemas.openxmlformats.org/officeDocument/2006/relationships/image" Target="../media/image15.svg"/><Relationship Id="rId12"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70.svg"/><Relationship Id="rId15" Type="http://schemas.openxmlformats.org/officeDocument/2006/relationships/image" Target="../media/image88.svg"/><Relationship Id="rId10" Type="http://schemas.openxmlformats.org/officeDocument/2006/relationships/image" Target="../media/image18.png"/><Relationship Id="rId4" Type="http://schemas.openxmlformats.org/officeDocument/2006/relationships/image" Target="../media/image69.png"/><Relationship Id="rId9" Type="http://schemas.openxmlformats.org/officeDocument/2006/relationships/image" Target="../media/image84.svg"/><Relationship Id="rId14"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0.sv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90.png"/><Relationship Id="rId3" Type="http://schemas.openxmlformats.org/officeDocument/2006/relationships/notesSlide" Target="../notesSlides/notesSlide20.xml"/><Relationship Id="rId7" Type="http://schemas.openxmlformats.org/officeDocument/2006/relationships/image" Target="../media/image19.svg"/><Relationship Id="rId12"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92.png"/><Relationship Id="rId3" Type="http://schemas.openxmlformats.org/officeDocument/2006/relationships/notesSlide" Target="../notesSlides/notesSlide21.xml"/><Relationship Id="rId7" Type="http://schemas.openxmlformats.org/officeDocument/2006/relationships/image" Target="../media/image19.svg"/><Relationship Id="rId12"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2.xml"/><Relationship Id="rId7" Type="http://schemas.openxmlformats.org/officeDocument/2006/relationships/image" Target="../media/image19.svg"/><Relationship Id="rId12"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0.sv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00.svg"/><Relationship Id="rId3" Type="http://schemas.openxmlformats.org/officeDocument/2006/relationships/notesSlide" Target="../notesSlides/notesSlide23.xml"/><Relationship Id="rId7" Type="http://schemas.openxmlformats.org/officeDocument/2006/relationships/image" Target="../media/image40.svg"/><Relationship Id="rId12"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9.png"/><Relationship Id="rId11" Type="http://schemas.openxmlformats.org/officeDocument/2006/relationships/image" Target="../media/image98.png"/><Relationship Id="rId5" Type="http://schemas.openxmlformats.org/officeDocument/2006/relationships/image" Target="../media/image21.svg"/><Relationship Id="rId10" Type="http://schemas.openxmlformats.org/officeDocument/2006/relationships/image" Target="../media/image97.png"/><Relationship Id="rId4" Type="http://schemas.openxmlformats.org/officeDocument/2006/relationships/image" Target="../media/image20.png"/><Relationship Id="rId9"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7.png"/><Relationship Id="rId3" Type="http://schemas.openxmlformats.org/officeDocument/2006/relationships/notesSlide" Target="../notesSlides/notesSlide24.xml"/><Relationship Id="rId7" Type="http://schemas.openxmlformats.org/officeDocument/2006/relationships/image" Target="../media/image19.svg"/><Relationship Id="rId12"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0.svg"/><Relationship Id="rId14"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2.jpeg"/><Relationship Id="rId3" Type="http://schemas.openxmlformats.org/officeDocument/2006/relationships/notesSlide" Target="../notesSlides/notesSlide25.xml"/><Relationship Id="rId7" Type="http://schemas.openxmlformats.org/officeDocument/2006/relationships/image" Target="../media/image19.svg"/><Relationship Id="rId12"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6.xml"/><Relationship Id="rId7" Type="http://schemas.openxmlformats.org/officeDocument/2006/relationships/image" Target="../media/image26.svg"/><Relationship Id="rId12"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5.png"/><Relationship Id="rId11" Type="http://schemas.openxmlformats.org/officeDocument/2006/relationships/image" Target="../media/image104.png"/><Relationship Id="rId5" Type="http://schemas.openxmlformats.org/officeDocument/2006/relationships/image" Target="../media/image21.svg"/><Relationship Id="rId10" Type="http://schemas.openxmlformats.org/officeDocument/2006/relationships/image" Target="../media/image103.png"/><Relationship Id="rId4" Type="http://schemas.openxmlformats.org/officeDocument/2006/relationships/image" Target="../media/image20.png"/><Relationship Id="rId9" Type="http://schemas.openxmlformats.org/officeDocument/2006/relationships/image" Target="../media/image23.sv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7.xml"/><Relationship Id="rId7"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5.png"/><Relationship Id="rId11" Type="http://schemas.openxmlformats.org/officeDocument/2006/relationships/image" Target="../media/image107.png"/><Relationship Id="rId5" Type="http://schemas.openxmlformats.org/officeDocument/2006/relationships/image" Target="../media/image21.svg"/><Relationship Id="rId10" Type="http://schemas.openxmlformats.org/officeDocument/2006/relationships/image" Target="../media/image106.png"/><Relationship Id="rId4" Type="http://schemas.openxmlformats.org/officeDocument/2006/relationships/image" Target="../media/image20.png"/><Relationship Id="rId9" Type="http://schemas.openxmlformats.org/officeDocument/2006/relationships/image" Target="../media/image23.svg"/></Relationships>
</file>

<file path=ppt/slides/_rels/slide28.xml.rels><?xml version="1.0" encoding="UTF-8" standalone="yes"?>
<Relationships xmlns="http://schemas.openxmlformats.org/package/2006/relationships"><Relationship Id="rId8" Type="http://schemas.openxmlformats.org/officeDocument/2006/relationships/image" Target="../media/image108.jpeg"/><Relationship Id="rId3" Type="http://schemas.microsoft.com/office/2007/relationships/media" Target="https://www.youtube.com/embed/X4FUB_qOOak?feature=oembed" TargetMode="External"/><Relationship Id="rId7" Type="http://schemas.openxmlformats.org/officeDocument/2006/relationships/image" Target="../media/image21.svg"/><Relationship Id="rId2" Type="http://schemas.openxmlformats.org/officeDocument/2006/relationships/video" Target="NULL" TargetMode="External"/><Relationship Id="rId1" Type="http://schemas.openxmlformats.org/officeDocument/2006/relationships/tags" Target="../tags/tag29.xml"/><Relationship Id="rId6" Type="http://schemas.openxmlformats.org/officeDocument/2006/relationships/image" Target="../media/image20.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7.png"/><Relationship Id="rId3" Type="http://schemas.openxmlformats.org/officeDocument/2006/relationships/notesSlide" Target="../notesSlides/notesSlide29.xml"/><Relationship Id="rId7" Type="http://schemas.openxmlformats.org/officeDocument/2006/relationships/image" Target="../media/image2.svg"/><Relationship Id="rId12" Type="http://schemas.openxmlformats.org/officeDocument/2006/relationships/image" Target="../media/image127.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png"/><Relationship Id="rId11" Type="http://schemas.openxmlformats.org/officeDocument/2006/relationships/image" Target="../media/image110.svg"/><Relationship Id="rId5" Type="http://schemas.openxmlformats.org/officeDocument/2006/relationships/image" Target="../media/image21.svg"/><Relationship Id="rId10" Type="http://schemas.openxmlformats.org/officeDocument/2006/relationships/image" Target="../media/image109.png"/><Relationship Id="rId4" Type="http://schemas.openxmlformats.org/officeDocument/2006/relationships/image" Target="../media/image20.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notesSlide" Target="../notesSlides/notesSlide3.xml"/><Relationship Id="rId7" Type="http://schemas.openxmlformats.org/officeDocument/2006/relationships/image" Target="../media/image17.sv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image" Target="../media/image15.svg"/><Relationship Id="rId10" Type="http://schemas.openxmlformats.org/officeDocument/2006/relationships/image" Target="../media/image290.png"/><Relationship Id="rId4" Type="http://schemas.openxmlformats.org/officeDocument/2006/relationships/image" Target="../media/image14.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30.xml"/><Relationship Id="rId7" Type="http://schemas.openxmlformats.org/officeDocument/2006/relationships/image" Target="../media/image21.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0.png"/><Relationship Id="rId11" Type="http://schemas.openxmlformats.org/officeDocument/2006/relationships/image" Target="../media/image112.png"/><Relationship Id="rId5" Type="http://schemas.openxmlformats.org/officeDocument/2006/relationships/image" Target="../media/image2.svg"/><Relationship Id="rId10" Type="http://schemas.openxmlformats.org/officeDocument/2006/relationships/image" Target="../media/image111.png"/><Relationship Id="rId4" Type="http://schemas.openxmlformats.org/officeDocument/2006/relationships/image" Target="../media/image1.png"/><Relationship Id="rId9" Type="http://schemas.openxmlformats.org/officeDocument/2006/relationships/image" Target="../media/image84.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4.sv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83.png"/><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47.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hyperlink" Target="https://quizizz.com/join?gc=57579564" TargetMode="External"/><Relationship Id="rId3" Type="http://schemas.openxmlformats.org/officeDocument/2006/relationships/notesSlide" Target="../notesSlides/notesSlide33.xml"/><Relationship Id="rId7" Type="http://schemas.openxmlformats.org/officeDocument/2006/relationships/image" Target="../media/image20.png"/><Relationship Id="rId12" Type="http://schemas.openxmlformats.org/officeDocument/2006/relationships/image" Target="../media/image117.sv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hyperlink" Target="https://quizizz.com/join?gc=35642444" TargetMode="External"/><Relationship Id="rId11" Type="http://schemas.openxmlformats.org/officeDocument/2006/relationships/image" Target="../media/image116.png"/><Relationship Id="rId5" Type="http://schemas.openxmlformats.org/officeDocument/2006/relationships/image" Target="../media/image2.svg"/><Relationship Id="rId15" Type="http://schemas.openxmlformats.org/officeDocument/2006/relationships/image" Target="../media/image118.png"/><Relationship Id="rId10"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hyperlink" Target="https://miro.com/app/board/uXjVIuJ8J9g=/?share_link_id=27104341470"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0.svg"/><Relationship Id="rId3" Type="http://schemas.openxmlformats.org/officeDocument/2006/relationships/notesSlide" Target="../notesSlides/notesSlide34.xml"/><Relationship Id="rId7" Type="http://schemas.openxmlformats.org/officeDocument/2006/relationships/image" Target="../media/image70.svg"/><Relationship Id="rId12"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69.png"/><Relationship Id="rId11" Type="http://schemas.openxmlformats.org/officeDocument/2006/relationships/image" Target="../media/image84.svg"/><Relationship Id="rId5" Type="http://schemas.openxmlformats.org/officeDocument/2006/relationships/image" Target="../media/image72.svg"/><Relationship Id="rId10" Type="http://schemas.openxmlformats.org/officeDocument/2006/relationships/image" Target="../media/image83.png"/><Relationship Id="rId4" Type="http://schemas.openxmlformats.org/officeDocument/2006/relationships/image" Target="../media/image71.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17.svg"/><Relationship Id="rId12"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36.png"/><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image" Target="../media/image15.svg"/><Relationship Id="rId1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5.xml"/><Relationship Id="rId7" Type="http://schemas.openxmlformats.org/officeDocument/2006/relationships/image" Target="../media/image23.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9.png"/><Relationship Id="rId11" Type="http://schemas.openxmlformats.org/officeDocument/2006/relationships/image" Target="../media/image38.png"/><Relationship Id="rId5" Type="http://schemas.openxmlformats.org/officeDocument/2006/relationships/image" Target="../media/image21.sv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23.svg"/><Relationship Id="rId12"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image" Target="../media/image57.png"/><Relationship Id="rId5" Type="http://schemas.openxmlformats.org/officeDocument/2006/relationships/image" Target="../media/image21.svg"/><Relationship Id="rId10" Type="http://schemas.openxmlformats.org/officeDocument/2006/relationships/image" Target="../media/image56.png"/><Relationship Id="rId4" Type="http://schemas.openxmlformats.org/officeDocument/2006/relationships/image" Target="../media/image20.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3" Type="http://schemas.openxmlformats.org/officeDocument/2006/relationships/notesSlide" Target="../notesSlides/notesSlide9.xml"/><Relationship Id="rId7" Type="http://schemas.openxmlformats.org/officeDocument/2006/relationships/image" Target="../media/image21.svg"/><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44.png"/><Relationship Id="rId5" Type="http://schemas.openxmlformats.org/officeDocument/2006/relationships/image" Target="../media/image23.svg"/><Relationship Id="rId10" Type="http://schemas.openxmlformats.org/officeDocument/2006/relationships/image" Target="../media/image43.png"/><Relationship Id="rId4" Type="http://schemas.openxmlformats.org/officeDocument/2006/relationships/image" Target="../media/image22.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28300" y="41800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6" name="Group 26"/>
          <p:cNvGrpSpPr/>
          <p:nvPr/>
        </p:nvGrpSpPr>
        <p:grpSpPr>
          <a:xfrm>
            <a:off x="589050" y="8881750"/>
            <a:ext cx="16168800" cy="750600"/>
            <a:chOff x="0" y="0"/>
            <a:chExt cx="21558400" cy="1000800"/>
          </a:xfrm>
        </p:grpSpPr>
        <p:sp>
          <p:nvSpPr>
            <p:cNvPr id="27" name="Freeform 27"/>
            <p:cNvSpPr/>
            <p:nvPr/>
          </p:nvSpPr>
          <p:spPr>
            <a:xfrm>
              <a:off x="0" y="0"/>
              <a:ext cx="21558504" cy="1000760"/>
            </a:xfrm>
            <a:custGeom>
              <a:avLst/>
              <a:gdLst/>
              <a:ahLst/>
              <a:cxnLst/>
              <a:rect l="l" t="t" r="r" b="b"/>
              <a:pathLst>
                <a:path w="21558504" h="1000760">
                  <a:moveTo>
                    <a:pt x="0" y="500380"/>
                  </a:moveTo>
                  <a:cubicBezTo>
                    <a:pt x="0" y="224028"/>
                    <a:pt x="4826000" y="0"/>
                    <a:pt x="10779252" y="0"/>
                  </a:cubicBezTo>
                  <a:cubicBezTo>
                    <a:pt x="16732504" y="0"/>
                    <a:pt x="21558504" y="224028"/>
                    <a:pt x="21558504" y="500380"/>
                  </a:cubicBezTo>
                  <a:cubicBezTo>
                    <a:pt x="21558504" y="776732"/>
                    <a:pt x="16732504" y="1000760"/>
                    <a:pt x="10779252" y="1000760"/>
                  </a:cubicBezTo>
                  <a:cubicBezTo>
                    <a:pt x="4826000" y="1000760"/>
                    <a:pt x="0" y="776732"/>
                    <a:pt x="0" y="500380"/>
                  </a:cubicBezTo>
                  <a:close/>
                </a:path>
              </a:pathLst>
            </a:custGeom>
            <a:solidFill>
              <a:srgbClr val="2C3045">
                <a:alpha val="2353"/>
              </a:srgbClr>
            </a:solidFill>
          </p:spPr>
          <p:txBody>
            <a:bodyPr/>
            <a:lstStyle/>
            <a:p>
              <a:endParaRPr lang="vi-VN"/>
            </a:p>
          </p:txBody>
        </p:sp>
      </p:grpSp>
      <p:sp>
        <p:nvSpPr>
          <p:cNvPr id="28" name="Freeform 28"/>
          <p:cNvSpPr/>
          <p:nvPr/>
        </p:nvSpPr>
        <p:spPr>
          <a:xfrm>
            <a:off x="1257750" y="904528"/>
            <a:ext cx="11464800" cy="8294272"/>
          </a:xfrm>
          <a:custGeom>
            <a:avLst/>
            <a:gdLst/>
            <a:ahLst/>
            <a:cxnLst/>
            <a:rect l="l" t="t" r="r" b="b"/>
            <a:pathLst>
              <a:path w="11464800" h="8294272">
                <a:moveTo>
                  <a:pt x="0" y="0"/>
                </a:moveTo>
                <a:lnTo>
                  <a:pt x="11464800" y="0"/>
                </a:lnTo>
                <a:lnTo>
                  <a:pt x="11464800" y="8294272"/>
                </a:lnTo>
                <a:lnTo>
                  <a:pt x="0" y="8294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9" name="TextBox 29"/>
          <p:cNvSpPr txBox="1"/>
          <p:nvPr/>
        </p:nvSpPr>
        <p:spPr>
          <a:xfrm>
            <a:off x="1975075" y="2349627"/>
            <a:ext cx="9255326" cy="5711571"/>
          </a:xfrm>
          <a:prstGeom prst="rect">
            <a:avLst/>
          </a:prstGeom>
        </p:spPr>
        <p:txBody>
          <a:bodyPr lIns="0" tIns="0" rIns="0" bIns="0" rtlCol="0" anchor="t">
            <a:spAutoFit/>
          </a:bodyPr>
          <a:lstStyle/>
          <a:p>
            <a:pPr marL="0" marR="0" lvl="0" indent="0" algn="l" defTabSz="914400" rtl="0" eaLnBrk="1" fontAlgn="auto" latinLnBrk="0" hangingPunct="1">
              <a:lnSpc>
                <a:spcPts val="11230"/>
              </a:lnSpc>
              <a:spcBef>
                <a:spcPts val="0"/>
              </a:spcBef>
              <a:spcAft>
                <a:spcPts val="0"/>
              </a:spcAft>
              <a:buClrTx/>
              <a:buSzTx/>
              <a:buFontTx/>
              <a:buNone/>
              <a:defRPr/>
            </a:pPr>
            <a:r>
              <a:rPr kumimoji="0" lang="en-US" sz="10400" b="0" i="0" u="none" strike="noStrike" kern="1200" cap="none" spc="0" normalizeH="0" baseline="0" noProof="0">
                <a:ln>
                  <a:noFill/>
                </a:ln>
                <a:solidFill>
                  <a:srgbClr val="2C3045"/>
                </a:solidFill>
                <a:effectLst/>
                <a:uLnTx/>
                <a:uFillTx/>
                <a:latin typeface="Noto Sans" panose="020B0502040504020204"/>
                <a:ea typeface="Noto Sans" panose="020B0502040504020204"/>
                <a:cs typeface="Noto Sans" panose="020B0502040504020204"/>
                <a:sym typeface="Noto Sans" panose="020B0502040504020204"/>
              </a:rPr>
              <a:t>PHƯƠNG TRÌNH TRẠNG THÁI KHÍ LÍ TƯỞNG</a:t>
            </a:r>
          </a:p>
        </p:txBody>
      </p:sp>
      <p:sp>
        <p:nvSpPr>
          <p:cNvPr id="30" name="Freeform 30"/>
          <p:cNvSpPr/>
          <p:nvPr/>
        </p:nvSpPr>
        <p:spPr>
          <a:xfrm>
            <a:off x="15972700" y="533550"/>
            <a:ext cx="1989700" cy="2334150"/>
          </a:xfrm>
          <a:custGeom>
            <a:avLst/>
            <a:gdLst/>
            <a:ahLst/>
            <a:cxnLst/>
            <a:rect l="l" t="t" r="r" b="b"/>
            <a:pathLst>
              <a:path w="1989700" h="2334150">
                <a:moveTo>
                  <a:pt x="0" y="0"/>
                </a:moveTo>
                <a:lnTo>
                  <a:pt x="1989700" y="0"/>
                </a:lnTo>
                <a:lnTo>
                  <a:pt x="1989700" y="2334150"/>
                </a:lnTo>
                <a:lnTo>
                  <a:pt x="0" y="2334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31" name="Freeform 31"/>
          <p:cNvSpPr/>
          <p:nvPr/>
        </p:nvSpPr>
        <p:spPr>
          <a:xfrm>
            <a:off x="11447608" y="691570"/>
            <a:ext cx="4387910" cy="8507300"/>
          </a:xfrm>
          <a:custGeom>
            <a:avLst/>
            <a:gdLst/>
            <a:ahLst/>
            <a:cxnLst/>
            <a:rect l="l" t="t" r="r" b="b"/>
            <a:pathLst>
              <a:path w="4387910" h="8507300">
                <a:moveTo>
                  <a:pt x="0" y="0"/>
                </a:moveTo>
                <a:lnTo>
                  <a:pt x="4387910" y="0"/>
                </a:lnTo>
                <a:lnTo>
                  <a:pt x="4387910" y="8507300"/>
                </a:lnTo>
                <a:lnTo>
                  <a:pt x="0" y="85073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2" name="Freeform 32"/>
          <p:cNvSpPr/>
          <p:nvPr/>
        </p:nvSpPr>
        <p:spPr>
          <a:xfrm>
            <a:off x="15560000" y="6069450"/>
            <a:ext cx="2055950" cy="3702156"/>
          </a:xfrm>
          <a:custGeom>
            <a:avLst/>
            <a:gdLst/>
            <a:ahLst/>
            <a:cxnLst/>
            <a:rect l="l" t="t" r="r" b="b"/>
            <a:pathLst>
              <a:path w="2055950" h="3702156">
                <a:moveTo>
                  <a:pt x="0" y="0"/>
                </a:moveTo>
                <a:lnTo>
                  <a:pt x="2055950" y="0"/>
                </a:lnTo>
                <a:lnTo>
                  <a:pt x="2055950" y="3702156"/>
                </a:lnTo>
                <a:lnTo>
                  <a:pt x="0" y="37021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3" name="Freeform 33"/>
          <p:cNvSpPr/>
          <p:nvPr/>
        </p:nvSpPr>
        <p:spPr>
          <a:xfrm>
            <a:off x="9726228" y="6656150"/>
            <a:ext cx="2735929" cy="2225600"/>
          </a:xfrm>
          <a:custGeom>
            <a:avLst/>
            <a:gdLst/>
            <a:ahLst/>
            <a:cxnLst/>
            <a:rect l="l" t="t" r="r" b="b"/>
            <a:pathLst>
              <a:path w="2735929" h="2225600">
                <a:moveTo>
                  <a:pt x="0" y="0"/>
                </a:moveTo>
                <a:lnTo>
                  <a:pt x="2735929" y="0"/>
                </a:lnTo>
                <a:lnTo>
                  <a:pt x="2735929" y="2225600"/>
                </a:lnTo>
                <a:lnTo>
                  <a:pt x="0" y="2225600"/>
                </a:lnTo>
                <a:lnTo>
                  <a:pt x="0" y="0"/>
                </a:lnTo>
                <a:close/>
              </a:path>
            </a:pathLst>
          </a:custGeom>
          <a:blipFill>
            <a:blip r:embed="rId14"/>
            <a:stretch>
              <a:fillRect/>
            </a:stretch>
          </a:blipFill>
        </p:spPr>
        <p:txBody>
          <a:bodyPr/>
          <a:lstStyle/>
          <a:p>
            <a:endParaRPr lang="vi-VN"/>
          </a:p>
        </p:txBody>
      </p:sp>
      <p:sp>
        <p:nvSpPr>
          <p:cNvPr id="34" name="TextBox 34"/>
          <p:cNvSpPr txBox="1"/>
          <p:nvPr/>
        </p:nvSpPr>
        <p:spPr>
          <a:xfrm>
            <a:off x="1975075" y="8172442"/>
            <a:ext cx="7012350" cy="461645"/>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vi-VN" altLang="en-US" sz="3000" b="1" i="0" u="none" strike="noStrike" kern="1200" cap="none" spc="0" normalizeH="0" baseline="0" noProof="0">
                <a:ln>
                  <a:noFill/>
                </a:ln>
                <a:solidFill>
                  <a:srgbClr val="2C3045"/>
                </a:solidFill>
                <a:effectLst/>
                <a:uLnTx/>
                <a:uFillTx/>
                <a:latin typeface="Barlow Medium" panose="00000600000000000000"/>
                <a:ea typeface="Barlow Medium" panose="00000600000000000000"/>
                <a:cs typeface="Barlow Medium" panose="00000600000000000000"/>
                <a:sym typeface="Barlow Medium" panose="00000600000000000000"/>
              </a:rPr>
              <a:t>Vũ Lan Chi - 22010079</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6063526" y="3181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287600" y="1079000"/>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1969940" y="3367550"/>
            <a:ext cx="10119908" cy="3344896"/>
          </a:xfrm>
          <a:custGeom>
            <a:avLst/>
            <a:gdLst/>
            <a:ahLst/>
            <a:cxnLst/>
            <a:rect l="l" t="t" r="r" b="b"/>
            <a:pathLst>
              <a:path w="10119908" h="3344896">
                <a:moveTo>
                  <a:pt x="0" y="0"/>
                </a:moveTo>
                <a:lnTo>
                  <a:pt x="10119908" y="0"/>
                </a:lnTo>
                <a:lnTo>
                  <a:pt x="10119908" y="3344896"/>
                </a:lnTo>
                <a:lnTo>
                  <a:pt x="0" y="3344896"/>
                </a:lnTo>
                <a:lnTo>
                  <a:pt x="0" y="0"/>
                </a:lnTo>
                <a:close/>
              </a:path>
            </a:pathLst>
          </a:custGeom>
          <a:blipFill>
            <a:blip r:embed="rId10"/>
            <a:stretch>
              <a:fillRect/>
            </a:stretch>
          </a:blipFill>
        </p:spPr>
        <p:txBody>
          <a:bodyPr/>
          <a:lstStyle/>
          <a:p>
            <a:endParaRPr lang="vi-VN"/>
          </a:p>
        </p:txBody>
      </p:sp>
      <p:sp>
        <p:nvSpPr>
          <p:cNvPr id="29" name="Freeform 29"/>
          <p:cNvSpPr/>
          <p:nvPr/>
        </p:nvSpPr>
        <p:spPr>
          <a:xfrm>
            <a:off x="11411375" y="5039998"/>
            <a:ext cx="4922272" cy="4239976"/>
          </a:xfrm>
          <a:custGeom>
            <a:avLst/>
            <a:gdLst/>
            <a:ahLst/>
            <a:cxnLst/>
            <a:rect l="l" t="t" r="r" b="b"/>
            <a:pathLst>
              <a:path w="4922272" h="4239976">
                <a:moveTo>
                  <a:pt x="0" y="0"/>
                </a:moveTo>
                <a:lnTo>
                  <a:pt x="4922272" y="0"/>
                </a:lnTo>
                <a:lnTo>
                  <a:pt x="4922272" y="4239976"/>
                </a:lnTo>
                <a:lnTo>
                  <a:pt x="0" y="4239976"/>
                </a:lnTo>
                <a:lnTo>
                  <a:pt x="0" y="0"/>
                </a:lnTo>
                <a:close/>
              </a:path>
            </a:pathLst>
          </a:custGeom>
          <a:blipFill>
            <a:blip r:embed="rId11"/>
            <a:stretch>
              <a:fillRect/>
            </a:stretch>
          </a:blipFill>
        </p:spPr>
        <p:txBody>
          <a:bodyPr/>
          <a:lstStyle/>
          <a:p>
            <a:endParaRPr lang="vi-VN"/>
          </a:p>
        </p:txBody>
      </p:sp>
      <p:sp>
        <p:nvSpPr>
          <p:cNvPr id="30" name="TextBox 30"/>
          <p:cNvSpPr txBox="1"/>
          <p:nvPr/>
        </p:nvSpPr>
        <p:spPr>
          <a:xfrm>
            <a:off x="3845247" y="1028700"/>
            <a:ext cx="11808619" cy="819150"/>
          </a:xfrm>
          <a:prstGeom prst="rect">
            <a:avLst/>
          </a:prstGeom>
        </p:spPr>
        <p:txBody>
          <a:bodyPr lIns="0" tIns="0" rIns="0" bIns="0" rtlCol="0" anchor="t">
            <a:spAutoFit/>
          </a:bodyPr>
          <a:lstStyle/>
          <a:p>
            <a:pPr algn="ctr">
              <a:lnSpc>
                <a:spcPts val="6480"/>
              </a:lnSpc>
              <a:spcBef>
                <a:spcPct val="0"/>
              </a:spcBef>
            </a:pPr>
            <a:r>
              <a:rPr lang="en-US" sz="5400">
                <a:solidFill>
                  <a:srgbClr val="000000"/>
                </a:solidFill>
                <a:latin typeface="Open Sans" panose="020B0606030504020204"/>
                <a:ea typeface="Open Sans" panose="020B0606030504020204"/>
                <a:cs typeface="Open Sans" panose="020B0606030504020204"/>
                <a:sym typeface="Open Sans" panose="020B0606030504020204"/>
              </a:rPr>
              <a:t>1.Phương trình trạng thái khí lí tưởng</a:t>
            </a:r>
          </a:p>
        </p:txBody>
      </p:sp>
      <p:sp>
        <p:nvSpPr>
          <p:cNvPr id="31" name="TextBox 31"/>
          <p:cNvSpPr txBox="1"/>
          <p:nvPr/>
        </p:nvSpPr>
        <p:spPr>
          <a:xfrm>
            <a:off x="6630534" y="2004200"/>
            <a:ext cx="5459313" cy="854076"/>
          </a:xfrm>
          <a:prstGeom prst="rect">
            <a:avLst/>
          </a:prstGeom>
        </p:spPr>
        <p:txBody>
          <a:bodyPr lIns="0" tIns="0" rIns="0" bIns="0" rtlCol="0" anchor="t">
            <a:spAutoFit/>
          </a:bodyPr>
          <a:lstStyle/>
          <a:p>
            <a:pPr algn="ctr">
              <a:lnSpc>
                <a:spcPts val="7000"/>
              </a:lnSpc>
            </a:pPr>
            <a:r>
              <a:rPr lang="en-US" sz="5000">
                <a:solidFill>
                  <a:srgbClr val="000000"/>
                </a:solidFill>
                <a:latin typeface="Noto Sans" panose="020B0502040504020204"/>
                <a:ea typeface="Noto Sans" panose="020B0502040504020204"/>
                <a:cs typeface="Noto Sans" panose="020B0502040504020204"/>
                <a:sym typeface="Noto Sans" panose="020B0502040504020204"/>
              </a:rPr>
              <a:t>Phiếu học tập số 2</a:t>
            </a:r>
          </a:p>
        </p:txBody>
      </p:sp>
    </p:spTree>
    <p:custDataLst>
      <p:tags r:id="rId1"/>
    </p:custData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6063526" y="3181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342522" y="827400"/>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2688303" y="2963519"/>
            <a:ext cx="13343775" cy="6294781"/>
          </a:xfrm>
          <a:custGeom>
            <a:avLst/>
            <a:gdLst/>
            <a:ahLst/>
            <a:cxnLst/>
            <a:rect l="l" t="t" r="r" b="b"/>
            <a:pathLst>
              <a:path w="13343775" h="6294781">
                <a:moveTo>
                  <a:pt x="0" y="0"/>
                </a:moveTo>
                <a:lnTo>
                  <a:pt x="13343776" y="0"/>
                </a:lnTo>
                <a:lnTo>
                  <a:pt x="13343776" y="6294781"/>
                </a:lnTo>
                <a:lnTo>
                  <a:pt x="0" y="6294781"/>
                </a:lnTo>
                <a:lnTo>
                  <a:pt x="0" y="0"/>
                </a:lnTo>
                <a:close/>
              </a:path>
            </a:pathLst>
          </a:custGeom>
          <a:blipFill>
            <a:blip r:embed="rId10"/>
            <a:stretch>
              <a:fillRect/>
            </a:stretch>
          </a:blipFill>
        </p:spPr>
        <p:txBody>
          <a:bodyPr/>
          <a:lstStyle/>
          <a:p>
            <a:endParaRPr lang="vi-VN"/>
          </a:p>
        </p:txBody>
      </p:sp>
      <p:sp>
        <p:nvSpPr>
          <p:cNvPr id="29" name="TextBox 29"/>
          <p:cNvSpPr txBox="1"/>
          <p:nvPr/>
        </p:nvSpPr>
        <p:spPr>
          <a:xfrm>
            <a:off x="3845247" y="1028700"/>
            <a:ext cx="11808619" cy="819150"/>
          </a:xfrm>
          <a:prstGeom prst="rect">
            <a:avLst/>
          </a:prstGeom>
        </p:spPr>
        <p:txBody>
          <a:bodyPr lIns="0" tIns="0" rIns="0" bIns="0" rtlCol="0" anchor="t">
            <a:spAutoFit/>
          </a:bodyPr>
          <a:lstStyle/>
          <a:p>
            <a:pPr algn="ctr">
              <a:lnSpc>
                <a:spcPts val="6480"/>
              </a:lnSpc>
              <a:spcBef>
                <a:spcPct val="0"/>
              </a:spcBef>
            </a:pPr>
            <a:r>
              <a:rPr lang="en-US" sz="5400">
                <a:solidFill>
                  <a:srgbClr val="000000"/>
                </a:solidFill>
                <a:latin typeface="Open Sans" panose="020B0606030504020204"/>
                <a:ea typeface="Open Sans" panose="020B0606030504020204"/>
                <a:cs typeface="Open Sans" panose="020B0606030504020204"/>
                <a:sym typeface="Open Sans" panose="020B0606030504020204"/>
              </a:rPr>
              <a:t>1.Phương trình trạng thái khí lí tưởng</a:t>
            </a:r>
          </a:p>
        </p:txBody>
      </p:sp>
      <p:sp>
        <p:nvSpPr>
          <p:cNvPr id="30" name="TextBox 30"/>
          <p:cNvSpPr txBox="1"/>
          <p:nvPr/>
        </p:nvSpPr>
        <p:spPr>
          <a:xfrm>
            <a:off x="6630534" y="2004200"/>
            <a:ext cx="5459313" cy="854076"/>
          </a:xfrm>
          <a:prstGeom prst="rect">
            <a:avLst/>
          </a:prstGeom>
        </p:spPr>
        <p:txBody>
          <a:bodyPr lIns="0" tIns="0" rIns="0" bIns="0" rtlCol="0" anchor="t">
            <a:spAutoFit/>
          </a:bodyPr>
          <a:lstStyle/>
          <a:p>
            <a:pPr algn="ctr">
              <a:lnSpc>
                <a:spcPts val="7000"/>
              </a:lnSpc>
            </a:pPr>
            <a:r>
              <a:rPr lang="en-US" sz="5000">
                <a:solidFill>
                  <a:srgbClr val="000000"/>
                </a:solidFill>
                <a:latin typeface="Noto Sans" panose="020B0502040504020204"/>
                <a:ea typeface="Noto Sans" panose="020B0502040504020204"/>
                <a:cs typeface="Noto Sans" panose="020B0502040504020204"/>
                <a:sym typeface="Noto Sans" panose="020B0502040504020204"/>
              </a:rPr>
              <a:t>Phiếu học tập số 2</a:t>
            </a:r>
          </a:p>
        </p:txBody>
      </p:sp>
    </p:spTree>
    <p:custDataLst>
      <p:tags r:id="rId1"/>
    </p:custData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rcRect t="15017" r="4472" b="7664"/>
          <a:stretch>
            <a:fillRect/>
          </a:stretch>
        </p:blipFill>
        <p:spPr>
          <a:xfrm>
            <a:off x="1028700" y="2264611"/>
            <a:ext cx="16159900" cy="7357192"/>
          </a:xfrm>
          <a:prstGeom prst="rect">
            <a:avLst/>
          </a:prstGeom>
        </p:spPr>
      </p:pic>
      <p:sp>
        <p:nvSpPr>
          <p:cNvPr id="3" name="TextBox 3"/>
          <p:cNvSpPr txBox="1"/>
          <p:nvPr/>
        </p:nvSpPr>
        <p:spPr>
          <a:xfrm>
            <a:off x="1683272" y="671512"/>
            <a:ext cx="10277873" cy="714375"/>
          </a:xfrm>
          <a:prstGeom prst="rect">
            <a:avLst/>
          </a:prstGeom>
        </p:spPr>
        <p:txBody>
          <a:bodyPr lIns="0" tIns="0" rIns="0" bIns="0" rtlCol="0" anchor="t">
            <a:spAutoFit/>
          </a:bodyPr>
          <a:lstStyle/>
          <a:p>
            <a:pPr algn="ctr">
              <a:lnSpc>
                <a:spcPts val="5640"/>
              </a:lnSpc>
              <a:spcBef>
                <a:spcPct val="0"/>
              </a:spcBef>
            </a:pPr>
            <a:r>
              <a:rPr lang="en-US" sz="4700">
                <a:solidFill>
                  <a:srgbClr val="FEFEFE"/>
                </a:solidFill>
                <a:latin typeface="Open Sans" panose="020B0606030504020204"/>
                <a:ea typeface="Open Sans" panose="020B0606030504020204"/>
                <a:cs typeface="Open Sans" panose="020B0606030504020204"/>
                <a:sym typeface="Open Sans" panose="020B0606030504020204"/>
              </a:rPr>
              <a:t>1.Phương trình trạng thái khí lí tưởng</a:t>
            </a:r>
          </a:p>
        </p:txBody>
      </p:sp>
    </p:spTree>
    <p:custDataLst>
      <p:tags r:id="rId1"/>
    </p:custDataLst>
  </p:cSld>
  <p:clrMapOvr>
    <a:masterClrMapping/>
  </p:clrMapOvr>
  <p:transition spd="slow">
    <p:push dir="u"/>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39304" y="71164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13017800" y="1867883"/>
            <a:ext cx="4241500" cy="8409426"/>
          </a:xfrm>
          <a:custGeom>
            <a:avLst/>
            <a:gdLst/>
            <a:ahLst/>
            <a:cxnLst/>
            <a:rect l="l" t="t" r="r" b="b"/>
            <a:pathLst>
              <a:path w="4241500" h="8409426">
                <a:moveTo>
                  <a:pt x="0" y="0"/>
                </a:moveTo>
                <a:lnTo>
                  <a:pt x="4241500" y="0"/>
                </a:lnTo>
                <a:lnTo>
                  <a:pt x="4241500" y="8409426"/>
                </a:lnTo>
                <a:lnTo>
                  <a:pt x="0" y="84094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6391232" y="120474"/>
            <a:ext cx="1402190" cy="2158044"/>
          </a:xfrm>
          <a:custGeom>
            <a:avLst/>
            <a:gdLst/>
            <a:ahLst/>
            <a:cxnLst/>
            <a:rect l="l" t="t" r="r" b="b"/>
            <a:pathLst>
              <a:path w="1402190" h="2158044">
                <a:moveTo>
                  <a:pt x="0" y="0"/>
                </a:moveTo>
                <a:lnTo>
                  <a:pt x="1402190" y="0"/>
                </a:lnTo>
                <a:lnTo>
                  <a:pt x="1402190" y="2158044"/>
                </a:lnTo>
                <a:lnTo>
                  <a:pt x="0" y="21580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310350" y="6374250"/>
            <a:ext cx="2055950" cy="3702156"/>
          </a:xfrm>
          <a:custGeom>
            <a:avLst/>
            <a:gdLst/>
            <a:ahLst/>
            <a:cxnLst/>
            <a:rect l="l" t="t" r="r" b="b"/>
            <a:pathLst>
              <a:path w="2055950" h="3702156">
                <a:moveTo>
                  <a:pt x="0" y="0"/>
                </a:moveTo>
                <a:lnTo>
                  <a:pt x="2055950" y="0"/>
                </a:lnTo>
                <a:lnTo>
                  <a:pt x="2055950" y="3702156"/>
                </a:lnTo>
                <a:lnTo>
                  <a:pt x="0" y="37021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Freeform 29"/>
          <p:cNvSpPr/>
          <p:nvPr/>
        </p:nvSpPr>
        <p:spPr>
          <a:xfrm>
            <a:off x="2240887" y="2461692"/>
            <a:ext cx="10239631" cy="2681808"/>
          </a:xfrm>
          <a:custGeom>
            <a:avLst/>
            <a:gdLst/>
            <a:ahLst/>
            <a:cxnLst/>
            <a:rect l="l" t="t" r="r" b="b"/>
            <a:pathLst>
              <a:path w="10239631" h="2681808">
                <a:moveTo>
                  <a:pt x="0" y="0"/>
                </a:moveTo>
                <a:lnTo>
                  <a:pt x="10239631" y="0"/>
                </a:lnTo>
                <a:lnTo>
                  <a:pt x="10239631" y="2681808"/>
                </a:lnTo>
                <a:lnTo>
                  <a:pt x="0" y="2681808"/>
                </a:lnTo>
                <a:lnTo>
                  <a:pt x="0" y="0"/>
                </a:lnTo>
                <a:close/>
              </a:path>
            </a:pathLst>
          </a:custGeom>
          <a:blipFill>
            <a:blip r:embed="rId12"/>
            <a:stretch>
              <a:fillRect/>
            </a:stretch>
          </a:blipFill>
        </p:spPr>
        <p:txBody>
          <a:bodyPr/>
          <a:lstStyle/>
          <a:p>
            <a:endParaRPr lang="vi-VN" dirty="0"/>
          </a:p>
        </p:txBody>
      </p:sp>
      <p:sp>
        <p:nvSpPr>
          <p:cNvPr id="30" name="Freeform 30"/>
          <p:cNvSpPr/>
          <p:nvPr/>
        </p:nvSpPr>
        <p:spPr>
          <a:xfrm>
            <a:off x="1420324" y="1776187"/>
            <a:ext cx="889954" cy="1371011"/>
          </a:xfrm>
          <a:custGeom>
            <a:avLst/>
            <a:gdLst/>
            <a:ahLst/>
            <a:cxnLst/>
            <a:rect l="l" t="t" r="r" b="b"/>
            <a:pathLst>
              <a:path w="889954" h="1371011">
                <a:moveTo>
                  <a:pt x="0" y="0"/>
                </a:moveTo>
                <a:lnTo>
                  <a:pt x="889955" y="0"/>
                </a:lnTo>
                <a:lnTo>
                  <a:pt x="889955" y="1371010"/>
                </a:lnTo>
                <a:lnTo>
                  <a:pt x="0" y="13710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1" name="TextBox 31"/>
          <p:cNvSpPr txBox="1"/>
          <p:nvPr/>
        </p:nvSpPr>
        <p:spPr>
          <a:xfrm>
            <a:off x="1865301" y="957037"/>
            <a:ext cx="11808619" cy="819150"/>
          </a:xfrm>
          <a:prstGeom prst="rect">
            <a:avLst/>
          </a:prstGeom>
        </p:spPr>
        <p:txBody>
          <a:bodyPr lIns="0" tIns="0" rIns="0" bIns="0" rtlCol="0" anchor="t">
            <a:spAutoFit/>
          </a:bodyPr>
          <a:lstStyle/>
          <a:p>
            <a:pPr algn="ctr">
              <a:lnSpc>
                <a:spcPts val="6480"/>
              </a:lnSpc>
              <a:spcBef>
                <a:spcPct val="0"/>
              </a:spcBef>
            </a:pPr>
            <a:r>
              <a:rPr lang="en-US" sz="5400" dirty="0">
                <a:solidFill>
                  <a:srgbClr val="000000"/>
                </a:solidFill>
                <a:latin typeface="Open Sans" panose="020B0606030504020204"/>
                <a:ea typeface="Open Sans" panose="020B0606030504020204"/>
                <a:cs typeface="Open Sans" panose="020B0606030504020204"/>
                <a:sym typeface="Open Sans" panose="020B0606030504020204"/>
              </a:rPr>
              <a:t>1.Phương </a:t>
            </a:r>
            <a:r>
              <a:rPr lang="en-US" sz="5400" dirty="0" err="1">
                <a:solidFill>
                  <a:srgbClr val="000000"/>
                </a:solidFill>
                <a:latin typeface="Open Sans" panose="020B0606030504020204"/>
                <a:ea typeface="Open Sans" panose="020B0606030504020204"/>
                <a:cs typeface="Open Sans" panose="020B0606030504020204"/>
                <a:sym typeface="Open Sans" panose="020B0606030504020204"/>
              </a:rPr>
              <a:t>trình</a:t>
            </a:r>
            <a:r>
              <a:rPr lang="en-US" sz="5400" dirty="0">
                <a:solidFill>
                  <a:srgbClr val="000000"/>
                </a:solidFill>
                <a:latin typeface="Open Sans" panose="020B0606030504020204"/>
                <a:ea typeface="Open Sans" panose="020B0606030504020204"/>
                <a:cs typeface="Open Sans" panose="020B0606030504020204"/>
                <a:sym typeface="Open Sans" panose="020B0606030504020204"/>
              </a:rPr>
              <a:t> </a:t>
            </a:r>
            <a:r>
              <a:rPr lang="en-US" sz="5400" dirty="0" err="1">
                <a:solidFill>
                  <a:srgbClr val="000000"/>
                </a:solidFill>
                <a:latin typeface="Open Sans" panose="020B0606030504020204"/>
                <a:ea typeface="Open Sans" panose="020B0606030504020204"/>
                <a:cs typeface="Open Sans" panose="020B0606030504020204"/>
                <a:sym typeface="Open Sans" panose="020B0606030504020204"/>
              </a:rPr>
              <a:t>trạng</a:t>
            </a:r>
            <a:r>
              <a:rPr lang="en-US" sz="5400" dirty="0">
                <a:solidFill>
                  <a:srgbClr val="000000"/>
                </a:solidFill>
                <a:latin typeface="Open Sans" panose="020B0606030504020204"/>
                <a:ea typeface="Open Sans" panose="020B0606030504020204"/>
                <a:cs typeface="Open Sans" panose="020B0606030504020204"/>
                <a:sym typeface="Open Sans" panose="020B0606030504020204"/>
              </a:rPr>
              <a:t> </a:t>
            </a:r>
            <a:r>
              <a:rPr lang="en-US" sz="5400" dirty="0" err="1">
                <a:solidFill>
                  <a:srgbClr val="000000"/>
                </a:solidFill>
                <a:latin typeface="Open Sans" panose="020B0606030504020204"/>
                <a:ea typeface="Open Sans" panose="020B0606030504020204"/>
                <a:cs typeface="Open Sans" panose="020B0606030504020204"/>
                <a:sym typeface="Open Sans" panose="020B0606030504020204"/>
              </a:rPr>
              <a:t>thái</a:t>
            </a:r>
            <a:r>
              <a:rPr lang="en-US" sz="5400" dirty="0">
                <a:solidFill>
                  <a:srgbClr val="000000"/>
                </a:solidFill>
                <a:latin typeface="Open Sans" panose="020B0606030504020204"/>
                <a:ea typeface="Open Sans" panose="020B0606030504020204"/>
                <a:cs typeface="Open Sans" panose="020B0606030504020204"/>
                <a:sym typeface="Open Sans" panose="020B0606030504020204"/>
              </a:rPr>
              <a:t> </a:t>
            </a:r>
            <a:r>
              <a:rPr lang="en-US" sz="5400" dirty="0" err="1">
                <a:solidFill>
                  <a:srgbClr val="000000"/>
                </a:solidFill>
                <a:latin typeface="Open Sans" panose="020B0606030504020204"/>
                <a:ea typeface="Open Sans" panose="020B0606030504020204"/>
                <a:cs typeface="Open Sans" panose="020B0606030504020204"/>
                <a:sym typeface="Open Sans" panose="020B0606030504020204"/>
              </a:rPr>
              <a:t>khí</a:t>
            </a:r>
            <a:r>
              <a:rPr lang="en-US" sz="5400" dirty="0">
                <a:solidFill>
                  <a:srgbClr val="000000"/>
                </a:solidFill>
                <a:latin typeface="Open Sans" panose="020B0606030504020204"/>
                <a:ea typeface="Open Sans" panose="020B0606030504020204"/>
                <a:cs typeface="Open Sans" panose="020B0606030504020204"/>
                <a:sym typeface="Open Sans" panose="020B0606030504020204"/>
              </a:rPr>
              <a:t> </a:t>
            </a:r>
            <a:r>
              <a:rPr lang="en-US" sz="5400" dirty="0" err="1">
                <a:solidFill>
                  <a:srgbClr val="000000"/>
                </a:solidFill>
                <a:latin typeface="Open Sans" panose="020B0606030504020204"/>
                <a:ea typeface="Open Sans" panose="020B0606030504020204"/>
                <a:cs typeface="Open Sans" panose="020B0606030504020204"/>
                <a:sym typeface="Open Sans" panose="020B0606030504020204"/>
              </a:rPr>
              <a:t>lí</a:t>
            </a:r>
            <a:r>
              <a:rPr lang="en-US" sz="5400" dirty="0">
                <a:solidFill>
                  <a:srgbClr val="000000"/>
                </a:solidFill>
                <a:latin typeface="Open Sans" panose="020B0606030504020204"/>
                <a:ea typeface="Open Sans" panose="020B0606030504020204"/>
                <a:cs typeface="Open Sans" panose="020B0606030504020204"/>
                <a:sym typeface="Open Sans" panose="020B0606030504020204"/>
              </a:rPr>
              <a:t> </a:t>
            </a:r>
            <a:r>
              <a:rPr lang="en-US" sz="5400" dirty="0" err="1">
                <a:solidFill>
                  <a:srgbClr val="000000"/>
                </a:solidFill>
                <a:latin typeface="Open Sans" panose="020B0606030504020204"/>
                <a:ea typeface="Open Sans" panose="020B0606030504020204"/>
                <a:cs typeface="Open Sans" panose="020B0606030504020204"/>
                <a:sym typeface="Open Sans" panose="020B0606030504020204"/>
              </a:rPr>
              <a:t>tưởng</a:t>
            </a:r>
            <a:endParaRPr lang="en-US" sz="5400" dirty="0">
              <a:solidFill>
                <a:srgbClr val="000000"/>
              </a:solidFill>
              <a:latin typeface="Open Sans" panose="020B0606030504020204"/>
              <a:ea typeface="Open Sans" panose="020B0606030504020204"/>
              <a:cs typeface="Open Sans" panose="020B0606030504020204"/>
              <a:sym typeface="Open Sans" panose="020B0606030504020204"/>
            </a:endParaRPr>
          </a:p>
        </p:txBody>
      </p:sp>
    </p:spTree>
    <p:custDataLst>
      <p:tags r:id="rId1"/>
    </p:custData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16391232" y="120474"/>
            <a:ext cx="1402190" cy="2158044"/>
          </a:xfrm>
          <a:custGeom>
            <a:avLst/>
            <a:gdLst/>
            <a:ahLst/>
            <a:cxnLst/>
            <a:rect l="l" t="t" r="r" b="b"/>
            <a:pathLst>
              <a:path w="1402190" h="2158044">
                <a:moveTo>
                  <a:pt x="0" y="0"/>
                </a:moveTo>
                <a:lnTo>
                  <a:pt x="1402190" y="0"/>
                </a:lnTo>
                <a:lnTo>
                  <a:pt x="1402190" y="2158044"/>
                </a:lnTo>
                <a:lnTo>
                  <a:pt x="0" y="2158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6232050" y="6236135"/>
            <a:ext cx="2055950" cy="3702156"/>
          </a:xfrm>
          <a:custGeom>
            <a:avLst/>
            <a:gdLst/>
            <a:ahLst/>
            <a:cxnLst/>
            <a:rect l="l" t="t" r="r" b="b"/>
            <a:pathLst>
              <a:path w="2055950" h="3702156">
                <a:moveTo>
                  <a:pt x="0" y="0"/>
                </a:moveTo>
                <a:lnTo>
                  <a:pt x="2055950" y="0"/>
                </a:lnTo>
                <a:lnTo>
                  <a:pt x="2055950" y="3702156"/>
                </a:lnTo>
                <a:lnTo>
                  <a:pt x="0" y="37021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1338325" y="2040008"/>
            <a:ext cx="15018413" cy="1088835"/>
          </a:xfrm>
          <a:custGeom>
            <a:avLst/>
            <a:gdLst/>
            <a:ahLst/>
            <a:cxnLst/>
            <a:rect l="l" t="t" r="r" b="b"/>
            <a:pathLst>
              <a:path w="15018413" h="1088835">
                <a:moveTo>
                  <a:pt x="0" y="0"/>
                </a:moveTo>
                <a:lnTo>
                  <a:pt x="15018413" y="0"/>
                </a:lnTo>
                <a:lnTo>
                  <a:pt x="15018413" y="1088835"/>
                </a:lnTo>
                <a:lnTo>
                  <a:pt x="0" y="1088835"/>
                </a:lnTo>
                <a:lnTo>
                  <a:pt x="0" y="0"/>
                </a:lnTo>
                <a:close/>
              </a:path>
            </a:pathLst>
          </a:custGeom>
          <a:blipFill>
            <a:blip r:embed="rId10"/>
            <a:stretch>
              <a:fillRect/>
            </a:stretch>
          </a:blipFill>
        </p:spPr>
        <p:txBody>
          <a:bodyPr/>
          <a:lstStyle/>
          <a:p>
            <a:endParaRPr lang="vi-VN"/>
          </a:p>
        </p:txBody>
      </p:sp>
      <p:sp>
        <p:nvSpPr>
          <p:cNvPr id="29" name="Freeform 29"/>
          <p:cNvSpPr/>
          <p:nvPr/>
        </p:nvSpPr>
        <p:spPr>
          <a:xfrm>
            <a:off x="1632234" y="5923379"/>
            <a:ext cx="14491437" cy="2590344"/>
          </a:xfrm>
          <a:custGeom>
            <a:avLst/>
            <a:gdLst/>
            <a:ahLst/>
            <a:cxnLst/>
            <a:rect l="l" t="t" r="r" b="b"/>
            <a:pathLst>
              <a:path w="14491437" h="2590344">
                <a:moveTo>
                  <a:pt x="0" y="0"/>
                </a:moveTo>
                <a:lnTo>
                  <a:pt x="14491437" y="0"/>
                </a:lnTo>
                <a:lnTo>
                  <a:pt x="14491437" y="2590344"/>
                </a:lnTo>
                <a:lnTo>
                  <a:pt x="0" y="2590344"/>
                </a:lnTo>
                <a:lnTo>
                  <a:pt x="0" y="0"/>
                </a:lnTo>
                <a:close/>
              </a:path>
            </a:pathLst>
          </a:custGeom>
          <a:blipFill>
            <a:blip r:embed="rId11"/>
            <a:stretch>
              <a:fillRect/>
            </a:stretch>
          </a:blipFill>
        </p:spPr>
        <p:txBody>
          <a:bodyPr/>
          <a:lstStyle/>
          <a:p>
            <a:endParaRPr lang="vi-VN"/>
          </a:p>
        </p:txBody>
      </p:sp>
      <p:sp>
        <p:nvSpPr>
          <p:cNvPr id="30" name="Freeform 30"/>
          <p:cNvSpPr/>
          <p:nvPr/>
        </p:nvSpPr>
        <p:spPr>
          <a:xfrm>
            <a:off x="1741526" y="4015304"/>
            <a:ext cx="14190799" cy="1862542"/>
          </a:xfrm>
          <a:custGeom>
            <a:avLst/>
            <a:gdLst/>
            <a:ahLst/>
            <a:cxnLst/>
            <a:rect l="l" t="t" r="r" b="b"/>
            <a:pathLst>
              <a:path w="14190799" h="1862542">
                <a:moveTo>
                  <a:pt x="0" y="0"/>
                </a:moveTo>
                <a:lnTo>
                  <a:pt x="14190799" y="0"/>
                </a:lnTo>
                <a:lnTo>
                  <a:pt x="14190799" y="1862542"/>
                </a:lnTo>
                <a:lnTo>
                  <a:pt x="0" y="1862542"/>
                </a:lnTo>
                <a:lnTo>
                  <a:pt x="0" y="0"/>
                </a:lnTo>
                <a:close/>
              </a:path>
            </a:pathLst>
          </a:custGeom>
          <a:blipFill>
            <a:blip r:embed="rId12"/>
            <a:stretch>
              <a:fillRect/>
            </a:stretch>
          </a:blipFill>
        </p:spPr>
        <p:txBody>
          <a:bodyPr/>
          <a:lstStyle/>
          <a:p>
            <a:endParaRPr lang="vi-VN"/>
          </a:p>
        </p:txBody>
      </p:sp>
      <p:sp>
        <p:nvSpPr>
          <p:cNvPr id="31" name="TextBox 31"/>
          <p:cNvSpPr txBox="1"/>
          <p:nvPr/>
        </p:nvSpPr>
        <p:spPr>
          <a:xfrm>
            <a:off x="1741526" y="957037"/>
            <a:ext cx="12056170" cy="819150"/>
          </a:xfrm>
          <a:prstGeom prst="rect">
            <a:avLst/>
          </a:prstGeom>
        </p:spPr>
        <p:txBody>
          <a:bodyPr lIns="0" tIns="0" rIns="0" bIns="0" rtlCol="0" anchor="t">
            <a:spAutoFit/>
          </a:bodyPr>
          <a:lstStyle/>
          <a:p>
            <a:pPr algn="ctr">
              <a:lnSpc>
                <a:spcPts val="6480"/>
              </a:lnSpc>
              <a:spcBef>
                <a:spcPct val="0"/>
              </a:spcBef>
            </a:pPr>
            <a:r>
              <a:rPr lang="en-US" sz="5400">
                <a:solidFill>
                  <a:srgbClr val="000000"/>
                </a:solidFill>
                <a:latin typeface="Noto Sans" panose="020B0502040504020204"/>
                <a:ea typeface="Noto Sans" panose="020B0502040504020204"/>
                <a:cs typeface="Noto Sans" panose="020B0502040504020204"/>
                <a:sym typeface="Noto Sans" panose="020B0502040504020204"/>
              </a:rPr>
              <a:t>1.Phương trình trạng thái khí lí tưởng</a:t>
            </a:r>
          </a:p>
        </p:txBody>
      </p:sp>
      <p:sp>
        <p:nvSpPr>
          <p:cNvPr id="32" name="TextBox 32"/>
          <p:cNvSpPr txBox="1"/>
          <p:nvPr/>
        </p:nvSpPr>
        <p:spPr>
          <a:xfrm>
            <a:off x="8166054" y="3052643"/>
            <a:ext cx="1111291" cy="695961"/>
          </a:xfrm>
          <a:prstGeom prst="rect">
            <a:avLst/>
          </a:prstGeom>
        </p:spPr>
        <p:txBody>
          <a:bodyPr wrap="square" lIns="0" tIns="0" rIns="0" bIns="0" rtlCol="0" anchor="t">
            <a:spAutoFit/>
          </a:bodyPr>
          <a:lstStyle/>
          <a:p>
            <a:pPr algn="ctr">
              <a:lnSpc>
                <a:spcPts val="5740"/>
              </a:lnSpc>
            </a:pPr>
            <a:r>
              <a:rPr lang="en-US" sz="4100" dirty="0" err="1">
                <a:solidFill>
                  <a:srgbClr val="000000"/>
                </a:solidFill>
                <a:latin typeface="Noto Sans" panose="020B0502040504020204"/>
                <a:ea typeface="Noto Sans" panose="020B0502040504020204"/>
                <a:cs typeface="Noto Sans" panose="020B0502040504020204"/>
                <a:sym typeface="Noto Sans" panose="020B0502040504020204"/>
              </a:rPr>
              <a:t>Giải</a:t>
            </a:r>
            <a:endParaRPr lang="en-US" sz="4100" dirty="0">
              <a:solidFill>
                <a:srgbClr val="000000"/>
              </a:solidFill>
              <a:latin typeface="Noto Sans" panose="020B0502040504020204"/>
              <a:ea typeface="Noto Sans" panose="020B0502040504020204"/>
              <a:cs typeface="Noto Sans" panose="020B0502040504020204"/>
              <a:sym typeface="Noto Sans" panose="020B0502040504020204"/>
            </a:endParaRPr>
          </a:p>
        </p:txBody>
      </p:sp>
      <p:sp>
        <p:nvSpPr>
          <p:cNvPr id="33" name="Freeform 26"/>
          <p:cNvSpPr/>
          <p:nvPr/>
        </p:nvSpPr>
        <p:spPr>
          <a:xfrm>
            <a:off x="18989622" y="2141545"/>
            <a:ext cx="4241500" cy="8409426"/>
          </a:xfrm>
          <a:custGeom>
            <a:avLst/>
            <a:gdLst/>
            <a:ahLst/>
            <a:cxnLst/>
            <a:rect l="l" t="t" r="r" b="b"/>
            <a:pathLst>
              <a:path w="4241500" h="8409426">
                <a:moveTo>
                  <a:pt x="0" y="0"/>
                </a:moveTo>
                <a:lnTo>
                  <a:pt x="4241500" y="0"/>
                </a:lnTo>
                <a:lnTo>
                  <a:pt x="4241500" y="8409426"/>
                </a:lnTo>
                <a:lnTo>
                  <a:pt x="0" y="84094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Tree>
    <p:custDataLst>
      <p:tags r:id="rId1"/>
    </p:custData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148944"/>
            <a:ext cx="16331847" cy="5049159"/>
          </a:xfrm>
          <a:custGeom>
            <a:avLst/>
            <a:gdLst/>
            <a:ahLst/>
            <a:cxnLst/>
            <a:rect l="l" t="t" r="r" b="b"/>
            <a:pathLst>
              <a:path w="16331847" h="5049159">
                <a:moveTo>
                  <a:pt x="0" y="0"/>
                </a:moveTo>
                <a:lnTo>
                  <a:pt x="16331847" y="0"/>
                </a:lnTo>
                <a:lnTo>
                  <a:pt x="16331847" y="5049158"/>
                </a:lnTo>
                <a:lnTo>
                  <a:pt x="0" y="5049158"/>
                </a:lnTo>
                <a:lnTo>
                  <a:pt x="0" y="0"/>
                </a:lnTo>
                <a:close/>
              </a:path>
            </a:pathLst>
          </a:custGeom>
          <a:blipFill>
            <a:blip r:embed="rId4"/>
            <a:stretch>
              <a:fillRect/>
            </a:stretch>
          </a:blipFill>
        </p:spPr>
        <p:txBody>
          <a:bodyPr/>
          <a:lstStyle/>
          <a:p>
            <a:endParaRPr lang="vi-VN"/>
          </a:p>
        </p:txBody>
      </p:sp>
      <p:sp>
        <p:nvSpPr>
          <p:cNvPr id="3" name="Freeform 3"/>
          <p:cNvSpPr/>
          <p:nvPr/>
        </p:nvSpPr>
        <p:spPr>
          <a:xfrm rot="1333126">
            <a:off x="15082493" y="2634404"/>
            <a:ext cx="3127034" cy="1029078"/>
          </a:xfrm>
          <a:custGeom>
            <a:avLst/>
            <a:gdLst/>
            <a:ahLst/>
            <a:cxnLst/>
            <a:rect l="l" t="t" r="r" b="b"/>
            <a:pathLst>
              <a:path w="3127034" h="1029078">
                <a:moveTo>
                  <a:pt x="0" y="0"/>
                </a:moveTo>
                <a:lnTo>
                  <a:pt x="3127033" y="0"/>
                </a:lnTo>
                <a:lnTo>
                  <a:pt x="3127033" y="1029079"/>
                </a:lnTo>
                <a:lnTo>
                  <a:pt x="0" y="1029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rot="1746728">
            <a:off x="147623" y="7835025"/>
            <a:ext cx="3071297" cy="1172677"/>
          </a:xfrm>
          <a:custGeom>
            <a:avLst/>
            <a:gdLst/>
            <a:ahLst/>
            <a:cxnLst/>
            <a:rect l="l" t="t" r="r" b="b"/>
            <a:pathLst>
              <a:path w="3071297" h="1172677">
                <a:moveTo>
                  <a:pt x="0" y="0"/>
                </a:moveTo>
                <a:lnTo>
                  <a:pt x="3071297" y="0"/>
                </a:lnTo>
                <a:lnTo>
                  <a:pt x="3071297" y="1172677"/>
                </a:lnTo>
                <a:lnTo>
                  <a:pt x="0" y="117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15602001" y="7099189"/>
            <a:ext cx="2088016" cy="3187811"/>
          </a:xfrm>
          <a:custGeom>
            <a:avLst/>
            <a:gdLst/>
            <a:ahLst/>
            <a:cxnLst/>
            <a:rect l="l" t="t" r="r" b="b"/>
            <a:pathLst>
              <a:path w="2088016" h="3187811">
                <a:moveTo>
                  <a:pt x="0" y="0"/>
                </a:moveTo>
                <a:lnTo>
                  <a:pt x="2088017" y="0"/>
                </a:lnTo>
                <a:lnTo>
                  <a:pt x="2088017" y="3187811"/>
                </a:lnTo>
                <a:lnTo>
                  <a:pt x="0" y="3187811"/>
                </a:lnTo>
                <a:lnTo>
                  <a:pt x="0" y="0"/>
                </a:lnTo>
                <a:close/>
              </a:path>
            </a:pathLst>
          </a:custGeom>
          <a:blipFill>
            <a:blip r:embed="rId9"/>
            <a:stretch>
              <a:fillRect/>
            </a:stretch>
          </a:blipFill>
        </p:spPr>
        <p:txBody>
          <a:bodyPr/>
          <a:lstStyle/>
          <a:p>
            <a:endParaRPr lang="vi-VN"/>
          </a:p>
        </p:txBody>
      </p:sp>
      <p:sp>
        <p:nvSpPr>
          <p:cNvPr id="6" name="TextBox 6"/>
          <p:cNvSpPr txBox="1"/>
          <p:nvPr/>
        </p:nvSpPr>
        <p:spPr>
          <a:xfrm>
            <a:off x="1683272" y="671512"/>
            <a:ext cx="10277873" cy="714375"/>
          </a:xfrm>
          <a:prstGeom prst="rect">
            <a:avLst/>
          </a:prstGeom>
        </p:spPr>
        <p:txBody>
          <a:bodyPr lIns="0" tIns="0" rIns="0" bIns="0" rtlCol="0" anchor="t">
            <a:spAutoFit/>
          </a:bodyPr>
          <a:lstStyle/>
          <a:p>
            <a:pPr algn="ctr">
              <a:lnSpc>
                <a:spcPts val="5640"/>
              </a:lnSpc>
              <a:spcBef>
                <a:spcPct val="0"/>
              </a:spcBef>
            </a:pPr>
            <a:r>
              <a:rPr lang="en-US" sz="4700">
                <a:solidFill>
                  <a:srgbClr val="FEFEFE"/>
                </a:solidFill>
                <a:latin typeface="Open Sans" panose="020B0606030504020204"/>
                <a:ea typeface="Open Sans" panose="020B0606030504020204"/>
                <a:cs typeface="Open Sans" panose="020B0606030504020204"/>
                <a:sym typeface="Open Sans" panose="020B0606030504020204"/>
              </a:rPr>
              <a:t>1.Phương trình trạng thái khí lí tưởng</a:t>
            </a:r>
          </a:p>
        </p:txBody>
      </p:sp>
    </p:spTree>
    <p:custDataLst>
      <p:tags r:id="rId1"/>
    </p:custData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12345154" y="1386244"/>
            <a:ext cx="1839446" cy="1816336"/>
          </a:xfrm>
          <a:custGeom>
            <a:avLst/>
            <a:gdLst/>
            <a:ahLst/>
            <a:cxnLst/>
            <a:rect l="l" t="t" r="r" b="b"/>
            <a:pathLst>
              <a:path w="1839446" h="1816336">
                <a:moveTo>
                  <a:pt x="0" y="0"/>
                </a:moveTo>
                <a:lnTo>
                  <a:pt x="1839446" y="0"/>
                </a:lnTo>
                <a:lnTo>
                  <a:pt x="1839446" y="1816336"/>
                </a:lnTo>
                <a:lnTo>
                  <a:pt x="0" y="1816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0049184" y="1428412"/>
            <a:ext cx="1599582" cy="3537292"/>
          </a:xfrm>
          <a:custGeom>
            <a:avLst/>
            <a:gdLst/>
            <a:ahLst/>
            <a:cxnLst/>
            <a:rect l="l" t="t" r="r" b="b"/>
            <a:pathLst>
              <a:path w="1599582" h="3537292">
                <a:moveTo>
                  <a:pt x="0" y="0"/>
                </a:moveTo>
                <a:lnTo>
                  <a:pt x="1599582" y="0"/>
                </a:lnTo>
                <a:lnTo>
                  <a:pt x="1599582" y="3537292"/>
                </a:lnTo>
                <a:lnTo>
                  <a:pt x="0" y="35372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15261984" y="1580812"/>
            <a:ext cx="1599582" cy="3537292"/>
          </a:xfrm>
          <a:custGeom>
            <a:avLst/>
            <a:gdLst/>
            <a:ahLst/>
            <a:cxnLst/>
            <a:rect l="l" t="t" r="r" b="b"/>
            <a:pathLst>
              <a:path w="1599582" h="3537292">
                <a:moveTo>
                  <a:pt x="0" y="0"/>
                </a:moveTo>
                <a:lnTo>
                  <a:pt x="1599582" y="0"/>
                </a:lnTo>
                <a:lnTo>
                  <a:pt x="1599582" y="3537292"/>
                </a:lnTo>
                <a:lnTo>
                  <a:pt x="0" y="3537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Freeform 29"/>
          <p:cNvSpPr/>
          <p:nvPr/>
        </p:nvSpPr>
        <p:spPr>
          <a:xfrm>
            <a:off x="10397968" y="2808054"/>
            <a:ext cx="5975592" cy="4670892"/>
          </a:xfrm>
          <a:custGeom>
            <a:avLst/>
            <a:gdLst/>
            <a:ahLst/>
            <a:cxnLst/>
            <a:rect l="l" t="t" r="r" b="b"/>
            <a:pathLst>
              <a:path w="5975592" h="4670892">
                <a:moveTo>
                  <a:pt x="0" y="0"/>
                </a:moveTo>
                <a:lnTo>
                  <a:pt x="5975592" y="0"/>
                </a:lnTo>
                <a:lnTo>
                  <a:pt x="5975592" y="4670892"/>
                </a:lnTo>
                <a:lnTo>
                  <a:pt x="0" y="46708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0" name="Freeform 30"/>
          <p:cNvSpPr/>
          <p:nvPr/>
        </p:nvSpPr>
        <p:spPr>
          <a:xfrm>
            <a:off x="1603100" y="1273950"/>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1" name="Freeform 31"/>
          <p:cNvSpPr/>
          <p:nvPr/>
        </p:nvSpPr>
        <p:spPr>
          <a:xfrm>
            <a:off x="11010019" y="3197058"/>
            <a:ext cx="4751490" cy="3138398"/>
          </a:xfrm>
          <a:custGeom>
            <a:avLst/>
            <a:gdLst/>
            <a:ahLst/>
            <a:cxnLst/>
            <a:rect l="l" t="t" r="r" b="b"/>
            <a:pathLst>
              <a:path w="4751490" h="3138398">
                <a:moveTo>
                  <a:pt x="0" y="0"/>
                </a:moveTo>
                <a:lnTo>
                  <a:pt x="4751490" y="0"/>
                </a:lnTo>
                <a:lnTo>
                  <a:pt x="4751490" y="3138398"/>
                </a:lnTo>
                <a:lnTo>
                  <a:pt x="0" y="3138398"/>
                </a:lnTo>
                <a:lnTo>
                  <a:pt x="0" y="0"/>
                </a:lnTo>
                <a:close/>
              </a:path>
            </a:pathLst>
          </a:custGeom>
          <a:blipFill>
            <a:blip r:embed="rId16"/>
            <a:stretch>
              <a:fillRect/>
            </a:stretch>
          </a:blipFill>
        </p:spPr>
        <p:txBody>
          <a:bodyPr/>
          <a:lstStyle/>
          <a:p>
            <a:endParaRPr lang="vi-VN"/>
          </a:p>
        </p:txBody>
      </p:sp>
      <p:sp>
        <p:nvSpPr>
          <p:cNvPr id="32" name="TextBox 32"/>
          <p:cNvSpPr txBox="1"/>
          <p:nvPr/>
        </p:nvSpPr>
        <p:spPr>
          <a:xfrm>
            <a:off x="1269483" y="3790952"/>
            <a:ext cx="8982750" cy="2305050"/>
          </a:xfrm>
          <a:prstGeom prst="rect">
            <a:avLst/>
          </a:prstGeom>
        </p:spPr>
        <p:txBody>
          <a:bodyPr lIns="0" tIns="0" rIns="0" bIns="0" rtlCol="0" anchor="t">
            <a:spAutoFit/>
          </a:bodyPr>
          <a:lstStyle/>
          <a:p>
            <a:pPr algn="ctr">
              <a:lnSpc>
                <a:spcPts val="9120"/>
              </a:lnSpc>
            </a:pPr>
            <a:r>
              <a:rPr lang="en-US" sz="7600" b="1">
                <a:solidFill>
                  <a:srgbClr val="2C3045"/>
                </a:solidFill>
                <a:latin typeface="Noto Sans Bold" panose="020B0802040504020204"/>
                <a:ea typeface="Noto Sans Bold" panose="020B0802040504020204"/>
                <a:cs typeface="Noto Sans Bold" panose="020B0802040504020204"/>
                <a:sym typeface="Noto Sans Bold" panose="020B0802040504020204"/>
              </a:rPr>
              <a:t>2. Phương trình clapeyron </a:t>
            </a:r>
          </a:p>
        </p:txBody>
      </p:sp>
    </p:spTree>
    <p:custDataLst>
      <p:tags r:id="rId1"/>
    </p:custData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6046150" y="2228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304800" y="896154"/>
            <a:ext cx="18445504" cy="9374362"/>
          </a:xfrm>
          <a:custGeom>
            <a:avLst/>
            <a:gdLst/>
            <a:ahLst/>
            <a:cxnLst/>
            <a:rect l="l" t="t" r="r" b="b"/>
            <a:pathLst>
              <a:path w="18445504" h="9374362">
                <a:moveTo>
                  <a:pt x="0" y="0"/>
                </a:moveTo>
                <a:lnTo>
                  <a:pt x="18445504" y="0"/>
                </a:lnTo>
                <a:lnTo>
                  <a:pt x="18445504" y="9374362"/>
                </a:lnTo>
                <a:lnTo>
                  <a:pt x="0" y="9374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1228493" y="1982308"/>
            <a:ext cx="5837100" cy="8375350"/>
          </a:xfrm>
          <a:custGeom>
            <a:avLst/>
            <a:gdLst/>
            <a:ahLst/>
            <a:cxnLst/>
            <a:rect l="l" t="t" r="r" b="b"/>
            <a:pathLst>
              <a:path w="5837100" h="8375350">
                <a:moveTo>
                  <a:pt x="0" y="0"/>
                </a:moveTo>
                <a:lnTo>
                  <a:pt x="5837100" y="0"/>
                </a:lnTo>
                <a:lnTo>
                  <a:pt x="5837100" y="8375350"/>
                </a:lnTo>
                <a:lnTo>
                  <a:pt x="0" y="8375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dirty="0"/>
          </a:p>
        </p:txBody>
      </p:sp>
      <p:sp>
        <p:nvSpPr>
          <p:cNvPr id="29" name="Freeform 29"/>
          <p:cNvSpPr/>
          <p:nvPr/>
        </p:nvSpPr>
        <p:spPr>
          <a:xfrm flipH="1">
            <a:off x="16325954" y="7335459"/>
            <a:ext cx="2205650" cy="2941850"/>
          </a:xfrm>
          <a:custGeom>
            <a:avLst/>
            <a:gdLst/>
            <a:ahLst/>
            <a:cxnLst/>
            <a:rect l="l" t="t" r="r" b="b"/>
            <a:pathLst>
              <a:path w="2205650" h="2941850">
                <a:moveTo>
                  <a:pt x="2205650" y="0"/>
                </a:moveTo>
                <a:lnTo>
                  <a:pt x="0" y="0"/>
                </a:lnTo>
                <a:lnTo>
                  <a:pt x="0" y="2941850"/>
                </a:lnTo>
                <a:lnTo>
                  <a:pt x="2205650" y="2941850"/>
                </a:lnTo>
                <a:lnTo>
                  <a:pt x="220565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30" name="Freeform 30"/>
          <p:cNvSpPr/>
          <p:nvPr/>
        </p:nvSpPr>
        <p:spPr>
          <a:xfrm>
            <a:off x="15191136" y="-29490"/>
            <a:ext cx="1344038" cy="2018941"/>
          </a:xfrm>
          <a:custGeom>
            <a:avLst/>
            <a:gdLst/>
            <a:ahLst/>
            <a:cxnLst/>
            <a:rect l="l" t="t" r="r" b="b"/>
            <a:pathLst>
              <a:path w="1344038" h="2018941">
                <a:moveTo>
                  <a:pt x="0" y="0"/>
                </a:moveTo>
                <a:lnTo>
                  <a:pt x="1344038" y="0"/>
                </a:lnTo>
                <a:lnTo>
                  <a:pt x="1344038" y="2018941"/>
                </a:lnTo>
                <a:lnTo>
                  <a:pt x="0" y="20189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mc:AlternateContent xmlns:mc="http://schemas.openxmlformats.org/markup-compatibility/2006" xmlns:a14="http://schemas.microsoft.com/office/drawing/2010/main">
        <mc:Choice Requires="a14">
          <p:sp>
            <p:nvSpPr>
              <p:cNvPr id="31" name="Rectangle 1"/>
              <p:cNvSpPr>
                <a:spLocks noChangeArrowheads="1"/>
              </p:cNvSpPr>
              <p:nvPr/>
            </p:nvSpPr>
            <p:spPr bwMode="auto">
              <a:xfrm>
                <a:off x="991341" y="2341217"/>
                <a:ext cx="10142379" cy="20917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vi-VN" altLang="vi-VN" sz="3200" b="0" i="0" u="none" strike="noStrike" cap="none" normalizeH="0" baseline="0" dirty="0">
                    <a:ln>
                      <a:noFill/>
                    </a:ln>
                    <a:solidFill>
                      <a:srgbClr val="000000"/>
                    </a:solidFill>
                    <a:effectLst/>
                  </a:rPr>
                  <a:t>Một mol của bất kì khí nào ở điều kiện tiêu chuẩn đều có thể tích</a:t>
                </a:r>
                <a:r>
                  <a:rPr lang="vi-VN" altLang="vi-VN" sz="3200" dirty="0"/>
                  <a:t> </a:t>
                </a:r>
                <a:r>
                  <a:rPr kumimoji="0" lang="vi-VN" altLang="vi-VN" sz="3200" b="0" i="0" u="none" strike="noStrike" cap="none" normalizeH="0" baseline="0" dirty="0">
                    <a:ln>
                      <a:noFill/>
                    </a:ln>
                    <a:solidFill>
                      <a:srgbClr val="000000"/>
                    </a:solidFill>
                    <a:effectLst/>
                  </a:rPr>
                  <a:t>V = 22,4.</a:t>
                </a:r>
                <a14:m>
                  <m:oMath xmlns:m="http://schemas.openxmlformats.org/officeDocument/2006/math">
                    <m:sSup>
                      <m:sSupPr>
                        <m:ctrlPr>
                          <a:rPr kumimoji="0" lang="vi-VN" altLang="vi-VN" sz="3200" b="0" i="1" u="none" strike="noStrike" cap="none" normalizeH="0" baseline="0" smtClean="0">
                            <a:ln>
                              <a:noFill/>
                            </a:ln>
                            <a:solidFill>
                              <a:srgbClr val="000000"/>
                            </a:solidFill>
                            <a:effectLst/>
                            <a:latin typeface="Cambria Math" panose="02040503050406030204" pitchFamily="18" charset="0"/>
                          </a:rPr>
                        </m:ctrlPr>
                      </m:sSupPr>
                      <m:e>
                        <m:r>
                          <a:rPr lang="vi-VN" altLang="vi-VN" sz="3200" i="1">
                            <a:solidFill>
                              <a:srgbClr val="000000"/>
                            </a:solidFill>
                            <a:latin typeface="Cambria Math" panose="02040503050406030204" pitchFamily="18" charset="0"/>
                          </a:rPr>
                          <m:t>10</m:t>
                        </m:r>
                      </m:e>
                      <m:sup>
                        <m:r>
                          <a:rPr kumimoji="0" lang="vi-VN" altLang="vi-VN" sz="3200" b="0" i="1" u="none" strike="noStrike" cap="none" normalizeH="0" baseline="0" smtClean="0">
                            <a:ln>
                              <a:noFill/>
                            </a:ln>
                            <a:solidFill>
                              <a:srgbClr val="000000"/>
                            </a:solidFill>
                            <a:effectLst/>
                            <a:latin typeface="Cambria Math" panose="02040503050406030204" pitchFamily="18" charset="0"/>
                          </a:rPr>
                          <m:t>−</m:t>
                        </m:r>
                        <m:r>
                          <a:rPr lang="vi-VN" altLang="vi-VN" sz="3200" i="1">
                            <a:solidFill>
                              <a:srgbClr val="000000"/>
                            </a:solidFill>
                            <a:latin typeface="Cambria Math" panose="02040503050406030204" pitchFamily="18" charset="0"/>
                          </a:rPr>
                          <m:t>3</m:t>
                        </m:r>
                      </m:sup>
                    </m:sSup>
                  </m:oMath>
                </a14:m>
                <a:r>
                  <a:rPr kumimoji="0" lang="vi-VN" altLang="vi-VN" sz="3200" b="0" i="0" u="none" strike="noStrike" cap="none" normalizeH="0" baseline="0" dirty="0">
                    <a:ln>
                      <a:noFill/>
                    </a:ln>
                    <a:solidFill>
                      <a:srgbClr val="000000"/>
                    </a:solidFill>
                    <a:effectLst/>
                  </a:rPr>
                  <a:t> </a:t>
                </a:r>
                <a14:m>
                  <m:oMath xmlns:m="http://schemas.openxmlformats.org/officeDocument/2006/math">
                    <m:sSup>
                      <m:sSupPr>
                        <m:ctrlPr>
                          <a:rPr kumimoji="0" lang="vi-VN" altLang="vi-VN" sz="3200" b="0" i="1" u="none" strike="noStrike" cap="none" normalizeH="0" baseline="0" dirty="0" smtClean="0">
                            <a:ln>
                              <a:noFill/>
                            </a:ln>
                            <a:solidFill>
                              <a:srgbClr val="000000"/>
                            </a:solidFill>
                            <a:effectLst/>
                            <a:latin typeface="Cambria Math" panose="02040503050406030204" pitchFamily="18" charset="0"/>
                          </a:rPr>
                        </m:ctrlPr>
                      </m:sSupPr>
                      <m:e>
                        <m:r>
                          <m:rPr>
                            <m:sty m:val="p"/>
                          </m:rPr>
                          <a:rPr lang="vi-VN" altLang="vi-VN" sz="3200" i="1" dirty="0">
                            <a:solidFill>
                              <a:srgbClr val="000000"/>
                            </a:solidFill>
                            <a:latin typeface="Cambria Math" panose="02040503050406030204" pitchFamily="18" charset="0"/>
                          </a:rPr>
                          <m:t>m</m:t>
                        </m:r>
                      </m:e>
                      <m:sup>
                        <m:r>
                          <a:rPr lang="vi-VN" altLang="vi-VN" sz="3200" i="1" dirty="0">
                            <a:solidFill>
                              <a:srgbClr val="000000"/>
                            </a:solidFill>
                            <a:latin typeface="Cambria Math" panose="02040503050406030204" pitchFamily="18" charset="0"/>
                          </a:rPr>
                          <m:t>3</m:t>
                        </m:r>
                      </m:sup>
                    </m:sSup>
                  </m:oMath>
                </a14:m>
                <a:r>
                  <a:rPr kumimoji="0" lang="vi-VN" altLang="vi-VN" sz="3200" b="0" i="0" u="none" strike="noStrike" cap="none" normalizeH="0" baseline="0" dirty="0">
                    <a:ln>
                      <a:noFill/>
                    </a:ln>
                    <a:solidFill>
                      <a:srgbClr val="000000"/>
                    </a:solidFill>
                    <a:effectLst/>
                  </a:rPr>
                  <a:t>;  áp suất p = 1,013.</a:t>
                </a:r>
                <a14:m>
                  <m:oMath xmlns:m="http://schemas.openxmlformats.org/officeDocument/2006/math">
                    <m:sSup>
                      <m:sSupPr>
                        <m:ctrlPr>
                          <a:rPr kumimoji="0" lang="vi-VN" altLang="vi-VN" sz="3200" b="0" i="1" u="none" strike="noStrike" cap="none" normalizeH="0" baseline="0" smtClean="0">
                            <a:ln>
                              <a:noFill/>
                            </a:ln>
                            <a:solidFill>
                              <a:srgbClr val="000000"/>
                            </a:solidFill>
                            <a:effectLst/>
                            <a:latin typeface="Cambria Math" panose="02040503050406030204" pitchFamily="18" charset="0"/>
                          </a:rPr>
                        </m:ctrlPr>
                      </m:sSupPr>
                      <m:e>
                        <m:r>
                          <a:rPr lang="vi-VN" altLang="vi-VN" sz="3200" i="1">
                            <a:solidFill>
                              <a:srgbClr val="000000"/>
                            </a:solidFill>
                            <a:latin typeface="Cambria Math" panose="02040503050406030204" pitchFamily="18" charset="0"/>
                          </a:rPr>
                          <m:t>10</m:t>
                        </m:r>
                      </m:e>
                      <m:sup>
                        <m:r>
                          <a:rPr lang="vi-VN" altLang="vi-VN" sz="3200" i="1">
                            <a:solidFill>
                              <a:srgbClr val="000000"/>
                            </a:solidFill>
                            <a:latin typeface="Cambria Math" panose="02040503050406030204" pitchFamily="18" charset="0"/>
                          </a:rPr>
                          <m:t>5</m:t>
                        </m:r>
                      </m:sup>
                    </m:sSup>
                  </m:oMath>
                </a14:m>
                <a:r>
                  <a:rPr kumimoji="0" lang="vi-VN" altLang="vi-VN" sz="3200" b="0" i="0" u="none" strike="noStrike" cap="none" normalizeH="0" baseline="0" dirty="0">
                    <a:ln>
                      <a:noFill/>
                    </a:ln>
                    <a:solidFill>
                      <a:srgbClr val="000000"/>
                    </a:solidFill>
                    <a:effectLst/>
                  </a:rPr>
                  <a:t> Pa và nhiệt độ T = 273 K. Do đó,</a:t>
                </a:r>
                <a:r>
                  <a:rPr lang="vi-VN" altLang="vi-VN" sz="3200" dirty="0"/>
                  <a:t> </a:t>
                </a:r>
                <a:r>
                  <a:rPr kumimoji="0" lang="vi-VN" altLang="vi-VN" sz="3200" b="0" i="0" u="none" strike="noStrike" cap="none" normalizeH="0" baseline="0" dirty="0">
                    <a:ln>
                      <a:noFill/>
                    </a:ln>
                    <a:solidFill>
                      <a:srgbClr val="000000"/>
                    </a:solidFill>
                    <a:effectLst/>
                  </a:rPr>
                  <a:t>phương trình trạng thái của 1 mol khí là:</a:t>
                </a:r>
                <a:endParaRPr kumimoji="0" lang="vi-VN" altLang="vi-VN" sz="3200" b="0" i="0" u="none" strike="noStrike" cap="none" normalizeH="0" baseline="0" dirty="0">
                  <a:ln>
                    <a:noFill/>
                  </a:ln>
                  <a:solidFill>
                    <a:schemeClr val="tx1"/>
                  </a:solidFill>
                  <a:effectLst/>
                </a:endParaRPr>
              </a:p>
            </p:txBody>
          </p:sp>
        </mc:Choice>
        <mc:Fallback xmlns="">
          <p:sp>
            <p:nvSpPr>
              <p:cNvPr id="31" name="Rectangle 1"/>
              <p:cNvSpPr>
                <a:spLocks noRot="1" noChangeAspect="1" noMove="1" noResize="1" noEditPoints="1" noAdjustHandles="1" noChangeArrowheads="1" noChangeShapeType="1" noTextEdit="1"/>
              </p:cNvSpPr>
              <p:nvPr/>
            </p:nvSpPr>
            <p:spPr bwMode="auto">
              <a:xfrm>
                <a:off x="991341" y="2341217"/>
                <a:ext cx="10142379" cy="2091726"/>
              </a:xfrm>
              <a:prstGeom prst="rect">
                <a:avLst/>
              </a:prstGeom>
              <a:blipFill rotWithShape="1">
                <a:blip r:embed="rId12"/>
                <a:stretch>
                  <a:fillRect l="-1" t="-29" r="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121955" y="4981703"/>
                <a:ext cx="5621468" cy="1152239"/>
              </a:xfrm>
              <a:prstGeom prst="rect">
                <a:avLst/>
              </a:prstGeom>
              <a:noFill/>
            </p:spPr>
            <p:txBody>
              <a:bodyPr wrap="square" rtlCol="0">
                <a:spAutoFit/>
              </a:bodyPr>
              <a:lstStyle/>
              <a:p>
                <a:pPr algn="ctr"/>
                <a14:m>
                  <m:oMath xmlns:m="http://schemas.openxmlformats.org/officeDocument/2006/math">
                    <m:f>
                      <m:fPr>
                        <m:ctrlPr>
                          <a:rPr lang="vi-VN" sz="4800" i="1" smtClean="0">
                            <a:solidFill>
                              <a:srgbClr val="FF0000"/>
                            </a:solidFill>
                            <a:latin typeface="Cambria Math" panose="02040503050406030204" pitchFamily="18" charset="0"/>
                          </a:rPr>
                        </m:ctrlPr>
                      </m:fPr>
                      <m:num>
                        <m:r>
                          <a:rPr lang="vi-VN" sz="4800" b="0" i="1">
                            <a:solidFill>
                              <a:srgbClr val="FF0000"/>
                            </a:solidFill>
                            <a:latin typeface="Cambria Math" panose="02040503050406030204" pitchFamily="18" charset="0"/>
                          </a:rPr>
                          <m:t>𝑝𝑉</m:t>
                        </m:r>
                      </m:num>
                      <m:den>
                        <m:r>
                          <a:rPr lang="vi-VN" sz="4800" b="0" i="1">
                            <a:solidFill>
                              <a:srgbClr val="FF0000"/>
                            </a:solidFill>
                            <a:latin typeface="Cambria Math" panose="02040503050406030204" pitchFamily="18" charset="0"/>
                          </a:rPr>
                          <m:t>𝑇</m:t>
                        </m:r>
                      </m:den>
                    </m:f>
                    <m:r>
                      <a:rPr lang="vi-VN" sz="4800" b="0" i="1" smtClean="0">
                        <a:solidFill>
                          <a:srgbClr val="FF0000"/>
                        </a:solidFill>
                        <a:latin typeface="Cambria Math" panose="02040503050406030204" pitchFamily="18" charset="0"/>
                      </a:rPr>
                      <m:t>=</m:t>
                    </m:r>
                  </m:oMath>
                </a14:m>
                <a:r>
                  <a:rPr lang="vi-VN" sz="4800" dirty="0">
                    <a:solidFill>
                      <a:srgbClr val="FF0000"/>
                    </a:solidFill>
                  </a:rPr>
                  <a:t> 8,31</a:t>
                </a:r>
              </a:p>
            </p:txBody>
          </p:sp>
        </mc:Choice>
        <mc:Fallback xmlns="">
          <p:sp>
            <p:nvSpPr>
              <p:cNvPr id="32" name="TextBox 31"/>
              <p:cNvSpPr txBox="1">
                <a:spLocks noRot="1" noChangeAspect="1" noMove="1" noResize="1" noEditPoints="1" noAdjustHandles="1" noChangeArrowheads="1" noChangeShapeType="1" noTextEdit="1"/>
              </p:cNvSpPr>
              <p:nvPr/>
            </p:nvSpPr>
            <p:spPr>
              <a:xfrm>
                <a:off x="3121955" y="4981703"/>
                <a:ext cx="5621468" cy="1152239"/>
              </a:xfrm>
              <a:prstGeom prst="rect">
                <a:avLst/>
              </a:prstGeom>
              <a:blipFill rotWithShape="1">
                <a:blip r:embed="rId13"/>
                <a:stretch>
                  <a:fillRect l="-5" t="-11" r="2" b="41"/>
                </a:stretch>
              </a:blipFill>
            </p:spPr>
            <p:txBody>
              <a:bodyPr/>
              <a:lstStyle/>
              <a:p>
                <a:r>
                  <a:rPr lang="en-US" altLang="en-US">
                    <a:noFill/>
                  </a:rPr>
                  <a:t> </a:t>
                </a:r>
              </a:p>
            </p:txBody>
          </p:sp>
        </mc:Fallback>
      </mc:AlternateContent>
      <p:sp>
        <p:nvSpPr>
          <p:cNvPr id="33" name="TextBox 32"/>
          <p:cNvSpPr txBox="1"/>
          <p:nvPr/>
        </p:nvSpPr>
        <p:spPr>
          <a:xfrm>
            <a:off x="1530180" y="1081235"/>
            <a:ext cx="8948985" cy="923330"/>
          </a:xfrm>
          <a:prstGeom prst="rect">
            <a:avLst/>
          </a:prstGeom>
          <a:noFill/>
        </p:spPr>
        <p:txBody>
          <a:bodyPr wrap="square" rtlCol="0">
            <a:spAutoFit/>
          </a:bodyPr>
          <a:lstStyle/>
          <a:p>
            <a:r>
              <a:rPr lang="vi-VN" sz="5400" dirty="0"/>
              <a:t>2. Phương trình clapeyron</a:t>
            </a:r>
          </a:p>
        </p:txBody>
      </p:sp>
      <p:sp>
        <p:nvSpPr>
          <p:cNvPr id="34" name="TextBox 33"/>
          <p:cNvSpPr txBox="1"/>
          <p:nvPr/>
        </p:nvSpPr>
        <p:spPr>
          <a:xfrm>
            <a:off x="1860175" y="7040402"/>
            <a:ext cx="9292539" cy="1200329"/>
          </a:xfrm>
          <a:prstGeom prst="rect">
            <a:avLst/>
          </a:prstGeom>
          <a:noFill/>
        </p:spPr>
        <p:txBody>
          <a:bodyPr wrap="square" rtlCol="0">
            <a:spAutoFit/>
          </a:bodyPr>
          <a:lstStyle/>
          <a:p>
            <a:r>
              <a:rPr lang="vi-VN" sz="3600" dirty="0"/>
              <a:t>R = 8,31 được gọi là hắng số lí tưởng và có đơn vị J/mol.K</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230600" y="233468"/>
            <a:ext cx="1902929" cy="2360222"/>
          </a:xfrm>
          <a:custGeom>
            <a:avLst/>
            <a:gdLst/>
            <a:ahLst/>
            <a:cxnLst/>
            <a:rect l="l" t="t" r="r" b="b"/>
            <a:pathLst>
              <a:path w="1902929" h="2360222">
                <a:moveTo>
                  <a:pt x="0" y="0"/>
                </a:moveTo>
                <a:lnTo>
                  <a:pt x="1902929" y="0"/>
                </a:lnTo>
                <a:lnTo>
                  <a:pt x="1902929" y="2360222"/>
                </a:lnTo>
                <a:lnTo>
                  <a:pt x="0" y="2360222"/>
                </a:lnTo>
                <a:lnTo>
                  <a:pt x="0" y="0"/>
                </a:lnTo>
                <a:close/>
              </a:path>
            </a:pathLst>
          </a:custGeom>
          <a:blipFill>
            <a:blip r:embed="rId4"/>
            <a:stretch>
              <a:fillRect/>
            </a:stretch>
          </a:blipFill>
        </p:spPr>
        <p:txBody>
          <a:bodyPr/>
          <a:lstStyle/>
          <a:p>
            <a:endParaRPr lang="vi-VN"/>
          </a:p>
        </p:txBody>
      </p:sp>
      <p:sp>
        <p:nvSpPr>
          <p:cNvPr id="5" name="Freeform 5"/>
          <p:cNvSpPr/>
          <p:nvPr/>
        </p:nvSpPr>
        <p:spPr>
          <a:xfrm rot="21146599">
            <a:off x="442735" y="371763"/>
            <a:ext cx="2143839" cy="1690803"/>
          </a:xfrm>
          <a:custGeom>
            <a:avLst/>
            <a:gdLst/>
            <a:ahLst/>
            <a:cxnLst/>
            <a:rect l="l" t="t" r="r" b="b"/>
            <a:pathLst>
              <a:path w="2206459" h="2525275">
                <a:moveTo>
                  <a:pt x="0" y="0"/>
                </a:moveTo>
                <a:lnTo>
                  <a:pt x="2206459" y="0"/>
                </a:lnTo>
                <a:lnTo>
                  <a:pt x="2206459" y="2525275"/>
                </a:lnTo>
                <a:lnTo>
                  <a:pt x="0" y="2525275"/>
                </a:lnTo>
                <a:lnTo>
                  <a:pt x="0" y="0"/>
                </a:lnTo>
                <a:close/>
              </a:path>
            </a:pathLst>
          </a:custGeom>
          <a:blipFill>
            <a:blip r:embed="rId5"/>
            <a:stretch>
              <a:fillRect/>
            </a:stretch>
          </a:blipFill>
        </p:spPr>
        <p:txBody>
          <a:bodyPr/>
          <a:lstStyle/>
          <a:p>
            <a:endParaRPr lang="vi-VN"/>
          </a:p>
        </p:txBody>
      </p:sp>
      <p:sp>
        <p:nvSpPr>
          <p:cNvPr id="6" name="TextBox 6"/>
          <p:cNvSpPr txBox="1"/>
          <p:nvPr/>
        </p:nvSpPr>
        <p:spPr>
          <a:xfrm>
            <a:off x="2380730" y="695832"/>
            <a:ext cx="13526540" cy="1152525"/>
          </a:xfrm>
          <a:prstGeom prst="rect">
            <a:avLst/>
          </a:prstGeom>
        </p:spPr>
        <p:txBody>
          <a:bodyPr lIns="0" tIns="0" rIns="0" bIns="0" rtlCol="0" anchor="t">
            <a:spAutoFit/>
          </a:bodyPr>
          <a:lstStyle/>
          <a:p>
            <a:pPr algn="ctr">
              <a:lnSpc>
                <a:spcPts val="9120"/>
              </a:lnSpc>
            </a:pPr>
            <a:r>
              <a:rPr lang="en-US" sz="7600" b="1" dirty="0">
                <a:solidFill>
                  <a:srgbClr val="FDFDFE"/>
                </a:solidFill>
                <a:latin typeface="Noto Sans Bold" panose="020B0802040504020204"/>
                <a:ea typeface="Noto Sans Bold" panose="020B0802040504020204"/>
                <a:cs typeface="Noto Sans Bold" panose="020B0802040504020204"/>
                <a:sym typeface="Noto Sans Bold" panose="020B0802040504020204"/>
              </a:rPr>
              <a:t>2. </a:t>
            </a:r>
            <a:r>
              <a:rPr lang="en-US" sz="7600" b="1" dirty="0" err="1">
                <a:solidFill>
                  <a:srgbClr val="FDFDFE"/>
                </a:solidFill>
                <a:latin typeface="Noto Sans Bold" panose="020B0802040504020204"/>
                <a:ea typeface="Noto Sans Bold" panose="020B0802040504020204"/>
                <a:cs typeface="Noto Sans Bold" panose="020B0802040504020204"/>
                <a:sym typeface="Noto Sans Bold" panose="020B0802040504020204"/>
              </a:rPr>
              <a:t>Phương</a:t>
            </a:r>
            <a:r>
              <a:rPr lang="en-US" sz="7600" b="1" dirty="0">
                <a:solidFill>
                  <a:srgbClr val="FDFDFE"/>
                </a:solidFill>
                <a:latin typeface="Noto Sans Bold" panose="020B0802040504020204"/>
                <a:ea typeface="Noto Sans Bold" panose="020B0802040504020204"/>
                <a:cs typeface="Noto Sans Bold" panose="020B0802040504020204"/>
                <a:sym typeface="Noto Sans Bold" panose="020B0802040504020204"/>
              </a:rPr>
              <a:t> </a:t>
            </a:r>
            <a:r>
              <a:rPr lang="en-US" sz="7600" b="1" dirty="0" err="1">
                <a:solidFill>
                  <a:srgbClr val="FDFDFE"/>
                </a:solidFill>
                <a:latin typeface="Noto Sans Bold" panose="020B0802040504020204"/>
                <a:ea typeface="Noto Sans Bold" panose="020B0802040504020204"/>
                <a:cs typeface="Noto Sans Bold" panose="020B0802040504020204"/>
                <a:sym typeface="Noto Sans Bold" panose="020B0802040504020204"/>
              </a:rPr>
              <a:t>trình</a:t>
            </a:r>
            <a:r>
              <a:rPr lang="en-US" sz="7600" b="1" dirty="0">
                <a:solidFill>
                  <a:srgbClr val="FDFDFE"/>
                </a:solidFill>
                <a:latin typeface="Noto Sans Bold" panose="020B0802040504020204"/>
                <a:ea typeface="Noto Sans Bold" panose="020B0802040504020204"/>
                <a:cs typeface="Noto Sans Bold" panose="020B0802040504020204"/>
                <a:sym typeface="Noto Sans Bold" panose="020B0802040504020204"/>
              </a:rPr>
              <a:t> </a:t>
            </a:r>
            <a:r>
              <a:rPr lang="en-US" sz="7600" b="1" dirty="0" err="1">
                <a:solidFill>
                  <a:srgbClr val="FDFDFE"/>
                </a:solidFill>
                <a:latin typeface="Noto Sans Bold" panose="020B0802040504020204"/>
                <a:ea typeface="Noto Sans Bold" panose="020B0802040504020204"/>
                <a:cs typeface="Noto Sans Bold" panose="020B0802040504020204"/>
                <a:sym typeface="Noto Sans Bold" panose="020B0802040504020204"/>
              </a:rPr>
              <a:t>clapeyron</a:t>
            </a:r>
            <a:r>
              <a:rPr lang="en-US" sz="7600" b="1" dirty="0">
                <a:solidFill>
                  <a:srgbClr val="FDFDFE"/>
                </a:solidFill>
                <a:latin typeface="Noto Sans Bold" panose="020B0802040504020204"/>
                <a:ea typeface="Noto Sans Bold" panose="020B0802040504020204"/>
                <a:cs typeface="Noto Sans Bold" panose="020B0802040504020204"/>
                <a:sym typeface="Noto Sans Bold" panose="020B0802040504020204"/>
              </a:rPr>
              <a:t> </a:t>
            </a:r>
          </a:p>
        </p:txBody>
      </p:sp>
      <mc:AlternateContent xmlns:mc="http://schemas.openxmlformats.org/markup-compatibility/2006" xmlns:a14="http://schemas.microsoft.com/office/drawing/2010/main">
        <mc:Choice Requires="a14">
          <p:sp>
            <p:nvSpPr>
              <p:cNvPr id="8" name="TextBox 7"/>
              <p:cNvSpPr txBox="1"/>
              <p:nvPr/>
            </p:nvSpPr>
            <p:spPr>
              <a:xfrm>
                <a:off x="8140600" y="2627060"/>
                <a:ext cx="9614000" cy="58019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sz="3600" dirty="0">
                    <a:solidFill>
                      <a:schemeClr val="bg1"/>
                    </a:solidFill>
                  </a:rPr>
                  <a:t>P là áp suất của khí (Pa)</a:t>
                </a:r>
              </a:p>
              <a:p>
                <a:pPr marL="285750" indent="-285750">
                  <a:lnSpc>
                    <a:spcPct val="150000"/>
                  </a:lnSpc>
                  <a:buFont typeface="Arial" panose="020B0604020202020204" pitchFamily="34" charset="0"/>
                  <a:buChar char="•"/>
                </a:pPr>
                <a:r>
                  <a:rPr lang="vi-VN" sz="3600" dirty="0">
                    <a:solidFill>
                      <a:schemeClr val="bg1"/>
                    </a:solidFill>
                  </a:rPr>
                  <a:t>V là thể tích của khí</a:t>
                </a:r>
              </a:p>
              <a:p>
                <a:pPr marL="285750" indent="-285750">
                  <a:lnSpc>
                    <a:spcPct val="150000"/>
                  </a:lnSpc>
                  <a:buFont typeface="Arial" panose="020B0604020202020204" pitchFamily="34" charset="0"/>
                  <a:buChar char="•"/>
                </a:pPr>
                <a:r>
                  <a:rPr lang="vi-VN" sz="3600" dirty="0">
                    <a:solidFill>
                      <a:schemeClr val="bg1"/>
                    </a:solidFill>
                  </a:rPr>
                  <a:t>R là hằng số khí lí tưởng   ( R = 8,31J/mol.K)</a:t>
                </a:r>
              </a:p>
              <a:p>
                <a:pPr marL="285750" indent="-285750">
                  <a:lnSpc>
                    <a:spcPct val="150000"/>
                  </a:lnSpc>
                  <a:buFont typeface="Arial" panose="020B0604020202020204" pitchFamily="34" charset="0"/>
                  <a:buChar char="•"/>
                </a:pPr>
                <a:r>
                  <a:rPr lang="vi-VN" sz="3600" dirty="0">
                    <a:solidFill>
                      <a:schemeClr val="bg1"/>
                    </a:solidFill>
                  </a:rPr>
                  <a:t>T là nhiệt độ của khí  (K)</a:t>
                </a:r>
              </a:p>
              <a:p>
                <a:pPr marL="285750" indent="-285750">
                  <a:lnSpc>
                    <a:spcPct val="150000"/>
                  </a:lnSpc>
                  <a:buFont typeface="Arial" panose="020B0604020202020204" pitchFamily="34" charset="0"/>
                  <a:buChar char="•"/>
                </a:pPr>
                <a:r>
                  <a:rPr lang="vi-VN" sz="3600" dirty="0">
                    <a:solidFill>
                      <a:schemeClr val="bg1"/>
                    </a:solidFill>
                  </a:rPr>
                  <a:t>n là số mol khí                </a:t>
                </a:r>
              </a:p>
              <a:p>
                <a:pPr>
                  <a:lnSpc>
                    <a:spcPct val="150000"/>
                  </a:lnSpc>
                </a:pPr>
                <a:r>
                  <a:rPr lang="vi-VN" sz="3600" dirty="0">
                    <a:solidFill>
                      <a:schemeClr val="bg1"/>
                    </a:solidFill>
                  </a:rPr>
                  <a:t>                    n = </a:t>
                </a:r>
                <a14:m>
                  <m:oMath xmlns:m="http://schemas.openxmlformats.org/officeDocument/2006/math">
                    <m:f>
                      <m:fPr>
                        <m:ctrlPr>
                          <a:rPr lang="vi-VN" sz="3600" i="1" smtClean="0">
                            <a:solidFill>
                              <a:schemeClr val="bg1"/>
                            </a:solidFill>
                            <a:latin typeface="Cambria Math" panose="02040503050406030204" pitchFamily="18" charset="0"/>
                          </a:rPr>
                        </m:ctrlPr>
                      </m:fPr>
                      <m:num>
                        <m:r>
                          <m:rPr>
                            <m:sty m:val="p"/>
                          </m:rPr>
                          <a:rPr lang="vi-VN" sz="3600" i="1">
                            <a:solidFill>
                              <a:schemeClr val="bg1"/>
                            </a:solidFill>
                            <a:latin typeface="Cambria Math" panose="02040503050406030204" pitchFamily="18" charset="0"/>
                          </a:rPr>
                          <m:t>m</m:t>
                        </m:r>
                        <m:r>
                          <a:rPr lang="vi-VN" sz="3600" b="0" i="1" smtClean="0">
                            <a:solidFill>
                              <a:schemeClr val="bg1"/>
                            </a:solidFill>
                            <a:latin typeface="Cambria Math" panose="02040503050406030204" pitchFamily="18" charset="0"/>
                          </a:rPr>
                          <m:t> (</m:t>
                        </m:r>
                        <m:r>
                          <m:rPr>
                            <m:sty m:val="p"/>
                          </m:rPr>
                          <a:rPr lang="vi-VN" sz="3600" i="1">
                            <a:solidFill>
                              <a:schemeClr val="bg1"/>
                            </a:solidFill>
                            <a:latin typeface="Cambria Math" panose="02040503050406030204" pitchFamily="18" charset="0"/>
                          </a:rPr>
                          <m:t>kg</m:t>
                        </m:r>
                        <m:r>
                          <a:rPr lang="vi-VN" sz="3600" b="0" i="1" smtClean="0">
                            <a:solidFill>
                              <a:schemeClr val="bg1"/>
                            </a:solidFill>
                            <a:latin typeface="Cambria Math" panose="02040503050406030204" pitchFamily="18" charset="0"/>
                          </a:rPr>
                          <m:t>)</m:t>
                        </m:r>
                      </m:num>
                      <m:den>
                        <m:r>
                          <m:rPr>
                            <m:sty m:val="p"/>
                          </m:rPr>
                          <a:rPr lang="vi-VN" sz="3600" i="1">
                            <a:solidFill>
                              <a:schemeClr val="bg1"/>
                            </a:solidFill>
                            <a:latin typeface="Cambria Math" panose="02040503050406030204" pitchFamily="18" charset="0"/>
                          </a:rPr>
                          <m:t>M</m:t>
                        </m:r>
                        <m:r>
                          <a:rPr lang="vi-VN" sz="3600" b="0" i="1" smtClean="0">
                            <a:solidFill>
                              <a:schemeClr val="bg1"/>
                            </a:solidFill>
                            <a:latin typeface="Cambria Math" panose="02040503050406030204" pitchFamily="18" charset="0"/>
                          </a:rPr>
                          <m:t> (</m:t>
                        </m:r>
                        <m:f>
                          <m:fPr>
                            <m:ctrlPr>
                              <a:rPr lang="vi-VN" sz="3600" b="0" i="1" smtClean="0">
                                <a:solidFill>
                                  <a:schemeClr val="bg1"/>
                                </a:solidFill>
                                <a:latin typeface="Cambria Math" panose="02040503050406030204" pitchFamily="18" charset="0"/>
                              </a:rPr>
                            </m:ctrlPr>
                          </m:fPr>
                          <m:num>
                            <m:r>
                              <m:rPr>
                                <m:sty m:val="p"/>
                              </m:rPr>
                              <a:rPr lang="vi-VN" sz="3600" i="1">
                                <a:solidFill>
                                  <a:schemeClr val="bg1"/>
                                </a:solidFill>
                                <a:latin typeface="Cambria Math" panose="02040503050406030204" pitchFamily="18" charset="0"/>
                              </a:rPr>
                              <m:t>kg</m:t>
                            </m:r>
                          </m:num>
                          <m:den>
                            <m:r>
                              <m:rPr>
                                <m:sty m:val="p"/>
                              </m:rPr>
                              <a:rPr lang="vi-VN" sz="3600" i="1">
                                <a:solidFill>
                                  <a:schemeClr val="bg1"/>
                                </a:solidFill>
                                <a:latin typeface="Cambria Math" panose="02040503050406030204" pitchFamily="18" charset="0"/>
                              </a:rPr>
                              <m:t>mol</m:t>
                            </m:r>
                          </m:den>
                        </m:f>
                        <m:r>
                          <a:rPr lang="vi-VN" sz="3600" b="0" i="1" smtClean="0">
                            <a:solidFill>
                              <a:schemeClr val="bg1"/>
                            </a:solidFill>
                            <a:latin typeface="Cambria Math" panose="02040503050406030204" pitchFamily="18" charset="0"/>
                          </a:rPr>
                          <m:t>)</m:t>
                        </m:r>
                      </m:den>
                    </m:f>
                  </m:oMath>
                </a14:m>
                <a:endParaRPr lang="vi-VN" sz="36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140600" y="2627060"/>
                <a:ext cx="9614000" cy="5801995"/>
              </a:xfrm>
              <a:prstGeom prst="rect">
                <a:avLst/>
              </a:prstGeom>
              <a:blipFill rotWithShape="1">
                <a:blip r:embed="rId6"/>
                <a:stretch>
                  <a:fillRect l="-6" t="-1" b="1"/>
                </a:stretch>
              </a:blipFill>
            </p:spPr>
            <p:txBody>
              <a:bodyPr/>
              <a:lstStyle/>
              <a:p>
                <a:r>
                  <a:rPr lang="en-US" altLang="en-US">
                    <a:noFill/>
                  </a:rPr>
                  <a:t> </a:t>
                </a:r>
              </a:p>
            </p:txBody>
          </p:sp>
        </mc:Fallback>
      </mc:AlternateContent>
      <p:pic>
        <p:nvPicPr>
          <p:cNvPr id="10" name="Graphic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7680" y="5457290"/>
            <a:ext cx="4591570" cy="4591570"/>
          </a:xfrm>
          <a:prstGeom prst="rect">
            <a:avLst/>
          </a:prstGeom>
        </p:spPr>
      </p:pic>
      <p:sp>
        <p:nvSpPr>
          <p:cNvPr id="11" name="Rectangle: Rounded Corners 10"/>
          <p:cNvSpPr/>
          <p:nvPr/>
        </p:nvSpPr>
        <p:spPr>
          <a:xfrm>
            <a:off x="3429000" y="3390900"/>
            <a:ext cx="3429000" cy="175260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t>pV = nRT</a:t>
            </a:r>
          </a:p>
        </p:txBody>
      </p:sp>
      <p:pic>
        <p:nvPicPr>
          <p:cNvPr id="13" name="Graphic 1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59000" y="7054900"/>
            <a:ext cx="2851100" cy="28511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2391084" y="4815212"/>
            <a:ext cx="1599582" cy="3537292"/>
          </a:xfrm>
          <a:custGeom>
            <a:avLst/>
            <a:gdLst/>
            <a:ahLst/>
            <a:cxnLst/>
            <a:rect l="l" t="t" r="r" b="b"/>
            <a:pathLst>
              <a:path w="1599582" h="3537292">
                <a:moveTo>
                  <a:pt x="0" y="0"/>
                </a:moveTo>
                <a:lnTo>
                  <a:pt x="1599582" y="0"/>
                </a:lnTo>
                <a:lnTo>
                  <a:pt x="1599582" y="3537292"/>
                </a:lnTo>
                <a:lnTo>
                  <a:pt x="0" y="3537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3102000" y="904528"/>
            <a:ext cx="12084000" cy="8727822"/>
          </a:xfrm>
          <a:custGeom>
            <a:avLst/>
            <a:gdLst/>
            <a:ahLst/>
            <a:cxnLst/>
            <a:rect l="l" t="t" r="r" b="b"/>
            <a:pathLst>
              <a:path w="12084000" h="8727822">
                <a:moveTo>
                  <a:pt x="0" y="0"/>
                </a:moveTo>
                <a:lnTo>
                  <a:pt x="12084000" y="0"/>
                </a:lnTo>
                <a:lnTo>
                  <a:pt x="12084000" y="8727822"/>
                </a:lnTo>
                <a:lnTo>
                  <a:pt x="0" y="8727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775964" y="625092"/>
            <a:ext cx="1938874" cy="1939720"/>
          </a:xfrm>
          <a:custGeom>
            <a:avLst/>
            <a:gdLst/>
            <a:ahLst/>
            <a:cxnLst/>
            <a:rect l="l" t="t" r="r" b="b"/>
            <a:pathLst>
              <a:path w="1938874" h="1939720">
                <a:moveTo>
                  <a:pt x="0" y="0"/>
                </a:moveTo>
                <a:lnTo>
                  <a:pt x="1938874" y="0"/>
                </a:lnTo>
                <a:lnTo>
                  <a:pt x="1938874" y="1939720"/>
                </a:lnTo>
                <a:lnTo>
                  <a:pt x="0" y="1939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881418" y="6740872"/>
            <a:ext cx="2068164" cy="3106684"/>
          </a:xfrm>
          <a:custGeom>
            <a:avLst/>
            <a:gdLst/>
            <a:ahLst/>
            <a:cxnLst/>
            <a:rect l="l" t="t" r="r" b="b"/>
            <a:pathLst>
              <a:path w="2068164" h="3106684">
                <a:moveTo>
                  <a:pt x="0" y="0"/>
                </a:moveTo>
                <a:lnTo>
                  <a:pt x="2068164" y="0"/>
                </a:lnTo>
                <a:lnTo>
                  <a:pt x="2068164" y="3106684"/>
                </a:lnTo>
                <a:lnTo>
                  <a:pt x="0" y="3106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Freeform 29"/>
          <p:cNvSpPr/>
          <p:nvPr/>
        </p:nvSpPr>
        <p:spPr>
          <a:xfrm>
            <a:off x="11813832" y="5246470"/>
            <a:ext cx="3673175" cy="4385880"/>
          </a:xfrm>
          <a:custGeom>
            <a:avLst/>
            <a:gdLst/>
            <a:ahLst/>
            <a:cxnLst/>
            <a:rect l="l" t="t" r="r" b="b"/>
            <a:pathLst>
              <a:path w="3673175" h="4385880">
                <a:moveTo>
                  <a:pt x="0" y="0"/>
                </a:moveTo>
                <a:lnTo>
                  <a:pt x="3673174" y="0"/>
                </a:lnTo>
                <a:lnTo>
                  <a:pt x="3673174" y="4385880"/>
                </a:lnTo>
                <a:lnTo>
                  <a:pt x="0" y="4385880"/>
                </a:lnTo>
                <a:lnTo>
                  <a:pt x="0" y="0"/>
                </a:lnTo>
                <a:close/>
              </a:path>
            </a:pathLst>
          </a:custGeom>
          <a:blipFill>
            <a:blip r:embed="rId12"/>
            <a:stretch>
              <a:fillRect/>
            </a:stretch>
          </a:blipFill>
        </p:spPr>
        <p:txBody>
          <a:bodyPr/>
          <a:lstStyle/>
          <a:p>
            <a:endParaRPr lang="vi-VN"/>
          </a:p>
        </p:txBody>
      </p:sp>
      <p:sp>
        <p:nvSpPr>
          <p:cNvPr id="30" name="Freeform 30"/>
          <p:cNvSpPr/>
          <p:nvPr/>
        </p:nvSpPr>
        <p:spPr>
          <a:xfrm>
            <a:off x="15852750" y="397550"/>
            <a:ext cx="2191921" cy="2167262"/>
          </a:xfrm>
          <a:custGeom>
            <a:avLst/>
            <a:gdLst/>
            <a:ahLst/>
            <a:cxnLst/>
            <a:rect l="l" t="t" r="r" b="b"/>
            <a:pathLst>
              <a:path w="2191921" h="2167262">
                <a:moveTo>
                  <a:pt x="0" y="0"/>
                </a:moveTo>
                <a:lnTo>
                  <a:pt x="2191921" y="0"/>
                </a:lnTo>
                <a:lnTo>
                  <a:pt x="2191921" y="2167262"/>
                </a:lnTo>
                <a:lnTo>
                  <a:pt x="0" y="2167262"/>
                </a:lnTo>
                <a:lnTo>
                  <a:pt x="0" y="0"/>
                </a:lnTo>
                <a:close/>
              </a:path>
            </a:pathLst>
          </a:custGeom>
          <a:blipFill>
            <a:blip r:embed="rId13"/>
            <a:stretch>
              <a:fillRect/>
            </a:stretch>
          </a:blipFill>
        </p:spPr>
        <p:txBody>
          <a:bodyPr/>
          <a:lstStyle/>
          <a:p>
            <a:endParaRPr lang="vi-VN"/>
          </a:p>
        </p:txBody>
      </p:sp>
      <p:sp>
        <p:nvSpPr>
          <p:cNvPr id="31" name="Freeform 31"/>
          <p:cNvSpPr/>
          <p:nvPr/>
        </p:nvSpPr>
        <p:spPr>
          <a:xfrm flipH="1">
            <a:off x="4777571" y="5382010"/>
            <a:ext cx="4092356" cy="4114800"/>
          </a:xfrm>
          <a:custGeom>
            <a:avLst/>
            <a:gdLst/>
            <a:ahLst/>
            <a:cxnLst/>
            <a:rect l="l" t="t" r="r" b="b"/>
            <a:pathLst>
              <a:path w="4092356" h="4114800">
                <a:moveTo>
                  <a:pt x="4092356" y="0"/>
                </a:moveTo>
                <a:lnTo>
                  <a:pt x="0" y="0"/>
                </a:lnTo>
                <a:lnTo>
                  <a:pt x="0" y="4114800"/>
                </a:lnTo>
                <a:lnTo>
                  <a:pt x="4092356" y="4114800"/>
                </a:lnTo>
                <a:lnTo>
                  <a:pt x="4092356"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2" name="TextBox 32"/>
          <p:cNvSpPr txBox="1"/>
          <p:nvPr/>
        </p:nvSpPr>
        <p:spPr>
          <a:xfrm>
            <a:off x="4099756" y="3462662"/>
            <a:ext cx="10107750" cy="1352550"/>
          </a:xfrm>
          <a:prstGeom prst="rect">
            <a:avLst/>
          </a:prstGeom>
        </p:spPr>
        <p:txBody>
          <a:bodyPr lIns="0" tIns="0" rIns="0" bIns="0" rtlCol="0" anchor="t">
            <a:spAutoFit/>
          </a:bodyPr>
          <a:lstStyle/>
          <a:p>
            <a:pPr algn="ctr">
              <a:lnSpc>
                <a:spcPts val="10800"/>
              </a:lnSpc>
            </a:pPr>
            <a:r>
              <a:rPr lang="en-US" sz="9000">
                <a:solidFill>
                  <a:srgbClr val="2C3045"/>
                </a:solidFill>
                <a:latin typeface="Noto Sans" panose="020B0502040504020204"/>
                <a:ea typeface="Noto Sans" panose="020B0502040504020204"/>
                <a:cs typeface="Noto Sans" panose="020B0502040504020204"/>
                <a:sym typeface="Noto Sans" panose="020B0502040504020204"/>
              </a:rPr>
              <a:t>3. Vận dụng</a:t>
            </a:r>
          </a:p>
        </p:txBody>
      </p:sp>
    </p:spTree>
    <p:custDataLst>
      <p:tags r:id="rId1"/>
    </p:custData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936444" y="76581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6" name="Group 26"/>
          <p:cNvGrpSpPr/>
          <p:nvPr/>
        </p:nvGrpSpPr>
        <p:grpSpPr>
          <a:xfrm>
            <a:off x="589050" y="8881750"/>
            <a:ext cx="16168800" cy="750600"/>
            <a:chOff x="0" y="0"/>
            <a:chExt cx="21558400" cy="1000800"/>
          </a:xfrm>
        </p:grpSpPr>
        <p:sp>
          <p:nvSpPr>
            <p:cNvPr id="27" name="Freeform 27"/>
            <p:cNvSpPr/>
            <p:nvPr/>
          </p:nvSpPr>
          <p:spPr>
            <a:xfrm>
              <a:off x="0" y="0"/>
              <a:ext cx="21558504" cy="1000760"/>
            </a:xfrm>
            <a:custGeom>
              <a:avLst/>
              <a:gdLst/>
              <a:ahLst/>
              <a:cxnLst/>
              <a:rect l="l" t="t" r="r" b="b"/>
              <a:pathLst>
                <a:path w="21558504" h="1000760">
                  <a:moveTo>
                    <a:pt x="0" y="500380"/>
                  </a:moveTo>
                  <a:cubicBezTo>
                    <a:pt x="0" y="224028"/>
                    <a:pt x="4826000" y="0"/>
                    <a:pt x="10779252" y="0"/>
                  </a:cubicBezTo>
                  <a:cubicBezTo>
                    <a:pt x="16732504" y="0"/>
                    <a:pt x="21558504" y="224028"/>
                    <a:pt x="21558504" y="500380"/>
                  </a:cubicBezTo>
                  <a:cubicBezTo>
                    <a:pt x="21558504" y="776732"/>
                    <a:pt x="16732504" y="1000760"/>
                    <a:pt x="10779252" y="1000760"/>
                  </a:cubicBezTo>
                  <a:cubicBezTo>
                    <a:pt x="4826000" y="1000760"/>
                    <a:pt x="0" y="776732"/>
                    <a:pt x="0" y="500380"/>
                  </a:cubicBezTo>
                  <a:close/>
                </a:path>
              </a:pathLst>
            </a:custGeom>
            <a:solidFill>
              <a:srgbClr val="2C3045">
                <a:alpha val="2353"/>
              </a:srgbClr>
            </a:solidFill>
          </p:spPr>
          <p:txBody>
            <a:bodyPr/>
            <a:lstStyle/>
            <a:p>
              <a:endParaRPr lang="vi-VN"/>
            </a:p>
          </p:txBody>
        </p:sp>
      </p:grpSp>
      <p:sp>
        <p:nvSpPr>
          <p:cNvPr id="32" name="Freeform 32"/>
          <p:cNvSpPr/>
          <p:nvPr/>
        </p:nvSpPr>
        <p:spPr>
          <a:xfrm>
            <a:off x="16235221" y="6584844"/>
            <a:ext cx="2055950" cy="3702156"/>
          </a:xfrm>
          <a:custGeom>
            <a:avLst/>
            <a:gdLst/>
            <a:ahLst/>
            <a:cxnLst/>
            <a:rect l="l" t="t" r="r" b="b"/>
            <a:pathLst>
              <a:path w="2055950" h="3702156">
                <a:moveTo>
                  <a:pt x="0" y="0"/>
                </a:moveTo>
                <a:lnTo>
                  <a:pt x="2055950" y="0"/>
                </a:lnTo>
                <a:lnTo>
                  <a:pt x="2055950" y="3702156"/>
                </a:lnTo>
                <a:lnTo>
                  <a:pt x="0" y="370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35" name="Picture 34" descr="Phuocsangk25@gmail.com">
            <a:extLst>
              <a:ext uri="{FF2B5EF4-FFF2-40B4-BE49-F238E27FC236}">
                <a16:creationId xmlns:a16="http://schemas.microsoft.com/office/drawing/2014/main" id="{6329CCC7-A0C0-D766-1654-B7AFF87B00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9414" y="3445182"/>
            <a:ext cx="7162800" cy="4072573"/>
          </a:xfrm>
          <a:prstGeom prst="rect">
            <a:avLst/>
          </a:prstGeom>
        </p:spPr>
      </p:pic>
      <p:sp>
        <p:nvSpPr>
          <p:cNvPr id="37" name="TextBox 36">
            <a:extLst>
              <a:ext uri="{FF2B5EF4-FFF2-40B4-BE49-F238E27FC236}">
                <a16:creationId xmlns:a16="http://schemas.microsoft.com/office/drawing/2014/main" id="{BEA69021-DD29-B2C2-5F9A-1B6BE5B1400B}"/>
              </a:ext>
            </a:extLst>
          </p:cNvPr>
          <p:cNvSpPr txBox="1"/>
          <p:nvPr/>
        </p:nvSpPr>
        <p:spPr>
          <a:xfrm>
            <a:off x="5486400" y="800100"/>
            <a:ext cx="7924800" cy="1200329"/>
          </a:xfrm>
          <a:prstGeom prst="rect">
            <a:avLst/>
          </a:prstGeom>
          <a:noFill/>
        </p:spPr>
        <p:txBody>
          <a:bodyPr wrap="square" rtlCol="0">
            <a:spAutoFit/>
          </a:bodyPr>
          <a:lstStyle/>
          <a:p>
            <a:r>
              <a:rPr lang="vi-VN" sz="7200" dirty="0">
                <a:solidFill>
                  <a:schemeClr val="bg1"/>
                </a:solidFill>
              </a:rPr>
              <a:t>KHỞI ĐỘNG</a:t>
            </a:r>
          </a:p>
        </p:txBody>
      </p:sp>
      <p:pic>
        <p:nvPicPr>
          <p:cNvPr id="41" name="Picture 40">
            <a:extLst>
              <a:ext uri="{FF2B5EF4-FFF2-40B4-BE49-F238E27FC236}">
                <a16:creationId xmlns:a16="http://schemas.microsoft.com/office/drawing/2014/main" id="{93BB9F3B-1937-652B-9095-18C3181E427A}"/>
              </a:ext>
            </a:extLst>
          </p:cNvPr>
          <p:cNvPicPr>
            <a:picLocks noChangeAspect="1"/>
          </p:cNvPicPr>
          <p:nvPr/>
        </p:nvPicPr>
        <p:blipFill>
          <a:blip r:embed="rId9"/>
          <a:stretch>
            <a:fillRect/>
          </a:stretch>
        </p:blipFill>
        <p:spPr>
          <a:xfrm>
            <a:off x="9144000" y="3342560"/>
            <a:ext cx="7320737" cy="4072573"/>
          </a:xfrm>
          <a:prstGeom prst="rect">
            <a:avLst/>
          </a:prstGeom>
        </p:spPr>
      </p:pic>
    </p:spTree>
    <p:custDataLst>
      <p:tags r:id="rId1"/>
    </p:custDataLst>
    <p:extLst>
      <p:ext uri="{BB962C8B-B14F-4D97-AF65-F5344CB8AC3E}">
        <p14:creationId xmlns:p14="http://schemas.microsoft.com/office/powerpoint/2010/main" val="370714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TextBox 26"/>
          <p:cNvSpPr txBox="1"/>
          <p:nvPr/>
        </p:nvSpPr>
        <p:spPr>
          <a:xfrm>
            <a:off x="1781500" y="718200"/>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p:sp>
        <p:nvSpPr>
          <p:cNvPr id="27" name="Freeform 27"/>
          <p:cNvSpPr/>
          <p:nvPr/>
        </p:nvSpPr>
        <p:spPr>
          <a:xfrm>
            <a:off x="211084" y="144811"/>
            <a:ext cx="1570416" cy="2358994"/>
          </a:xfrm>
          <a:custGeom>
            <a:avLst/>
            <a:gdLst/>
            <a:ahLst/>
            <a:cxnLst/>
            <a:rect l="l" t="t" r="r" b="b"/>
            <a:pathLst>
              <a:path w="1570416" h="2358994">
                <a:moveTo>
                  <a:pt x="0" y="0"/>
                </a:moveTo>
                <a:lnTo>
                  <a:pt x="1570416" y="0"/>
                </a:lnTo>
                <a:lnTo>
                  <a:pt x="1570416" y="2358994"/>
                </a:lnTo>
                <a:lnTo>
                  <a:pt x="0" y="23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a:off x="15570550" y="515750"/>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0" name="Freeform 30"/>
          <p:cNvSpPr/>
          <p:nvPr/>
        </p:nvSpPr>
        <p:spPr>
          <a:xfrm>
            <a:off x="2307186" y="3671644"/>
            <a:ext cx="5707858" cy="4280894"/>
          </a:xfrm>
          <a:custGeom>
            <a:avLst/>
            <a:gdLst/>
            <a:ahLst/>
            <a:cxnLst/>
            <a:rect l="l" t="t" r="r" b="b"/>
            <a:pathLst>
              <a:path w="5707858" h="4280894">
                <a:moveTo>
                  <a:pt x="0" y="0"/>
                </a:moveTo>
                <a:lnTo>
                  <a:pt x="5707859" y="0"/>
                </a:lnTo>
                <a:lnTo>
                  <a:pt x="5707859" y="4280894"/>
                </a:lnTo>
                <a:lnTo>
                  <a:pt x="0" y="4280894"/>
                </a:lnTo>
                <a:lnTo>
                  <a:pt x="0" y="0"/>
                </a:lnTo>
                <a:close/>
              </a:path>
            </a:pathLst>
          </a:custGeom>
          <a:blipFill>
            <a:blip r:embed="rId12"/>
            <a:stretch>
              <a:fillRect/>
            </a:stretch>
          </a:blipFill>
        </p:spPr>
        <p:txBody>
          <a:bodyPr/>
          <a:lstStyle/>
          <a:p>
            <a:endParaRPr lang="vi-VN"/>
          </a:p>
        </p:txBody>
      </p:sp>
      <p:sp>
        <p:nvSpPr>
          <p:cNvPr id="31" name="Freeform 31"/>
          <p:cNvSpPr/>
          <p:nvPr/>
        </p:nvSpPr>
        <p:spPr>
          <a:xfrm>
            <a:off x="11318171" y="3718431"/>
            <a:ext cx="5346781" cy="4078475"/>
          </a:xfrm>
          <a:custGeom>
            <a:avLst/>
            <a:gdLst/>
            <a:ahLst/>
            <a:cxnLst/>
            <a:rect l="l" t="t" r="r" b="b"/>
            <a:pathLst>
              <a:path w="5346781" h="4078475">
                <a:moveTo>
                  <a:pt x="0" y="0"/>
                </a:moveTo>
                <a:lnTo>
                  <a:pt x="5346781" y="0"/>
                </a:lnTo>
                <a:lnTo>
                  <a:pt x="5346781" y="4078475"/>
                </a:lnTo>
                <a:lnTo>
                  <a:pt x="0" y="4078475"/>
                </a:lnTo>
                <a:lnTo>
                  <a:pt x="0" y="0"/>
                </a:lnTo>
                <a:close/>
              </a:path>
            </a:pathLst>
          </a:custGeom>
          <a:blipFill>
            <a:blip r:embed="rId13"/>
            <a:stretch>
              <a:fillRect/>
            </a:stretch>
          </a:blipFill>
        </p:spPr>
        <p:txBody>
          <a:bodyPr/>
          <a:lstStyle/>
          <a:p>
            <a:endParaRPr lang="vi-VN"/>
          </a:p>
        </p:txBody>
      </p:sp>
      <p:sp>
        <p:nvSpPr>
          <p:cNvPr id="32" name="TextBox 32"/>
          <p:cNvSpPr txBox="1"/>
          <p:nvPr/>
        </p:nvSpPr>
        <p:spPr>
          <a:xfrm>
            <a:off x="1781500" y="2100452"/>
            <a:ext cx="14943770" cy="1313179"/>
          </a:xfrm>
          <a:prstGeom prst="rect">
            <a:avLst/>
          </a:prstGeom>
        </p:spPr>
        <p:txBody>
          <a:bodyPr lIns="0" tIns="0" rIns="0" bIns="0" rtlCol="0" anchor="t">
            <a:spAutoFit/>
          </a:bodyPr>
          <a:lstStyle/>
          <a:p>
            <a:pPr marL="820420" lvl="1" indent="-410210" algn="just">
              <a:lnSpc>
                <a:spcPts val="5320"/>
              </a:lnSpc>
              <a:buFont typeface="Arial" panose="020B0604020202020204"/>
              <a:buChar char="•"/>
            </a:pPr>
            <a:r>
              <a:rPr lang="en-US" sz="3800">
                <a:solidFill>
                  <a:srgbClr val="2C3045"/>
                </a:solidFill>
                <a:latin typeface="Noto Sans" panose="020B0502040504020204"/>
                <a:ea typeface="Noto Sans" panose="020B0502040504020204"/>
                <a:cs typeface="Noto Sans" panose="020B0502040504020204"/>
                <a:sym typeface="Noto Sans" panose="020B0502040504020204"/>
              </a:rPr>
              <a:t>Phương trình trạng thái khí lí tưởng thường được dùng vào việc nghiên cứu, chế tạo các thiết bị có liên quan đến chất khí:</a:t>
            </a:r>
          </a:p>
        </p:txBody>
      </p:sp>
      <p:sp>
        <p:nvSpPr>
          <p:cNvPr id="33" name="TextBox 33"/>
          <p:cNvSpPr txBox="1"/>
          <p:nvPr/>
        </p:nvSpPr>
        <p:spPr>
          <a:xfrm>
            <a:off x="2133308" y="8220075"/>
            <a:ext cx="5812345" cy="1038225"/>
          </a:xfrm>
          <a:prstGeom prst="rect">
            <a:avLst/>
          </a:prstGeom>
        </p:spPr>
        <p:txBody>
          <a:bodyPr lIns="0" tIns="0" rIns="0" bIns="0" rtlCol="0" anchor="t">
            <a:spAutoFit/>
          </a:bodyPr>
          <a:lstStyle/>
          <a:p>
            <a:pPr algn="just">
              <a:lnSpc>
                <a:spcPts val="4200"/>
              </a:lnSpc>
              <a:spcBef>
                <a:spcPct val="0"/>
              </a:spcBef>
            </a:pPr>
            <a:r>
              <a:rPr lang="en-US" sz="3500">
                <a:solidFill>
                  <a:srgbClr val="2C3045"/>
                </a:solidFill>
                <a:latin typeface="Noto Sans" panose="020B0502040504020204"/>
                <a:ea typeface="Noto Sans" panose="020B0502040504020204"/>
                <a:cs typeface="Noto Sans" panose="020B0502040504020204"/>
                <a:sym typeface="Noto Sans" panose="020B0502040504020204"/>
              </a:rPr>
              <a:t>Nguyên lý hoạt động của khinh khí cầu.</a:t>
            </a:r>
          </a:p>
        </p:txBody>
      </p:sp>
      <p:sp>
        <p:nvSpPr>
          <p:cNvPr id="34" name="TextBox 34"/>
          <p:cNvSpPr txBox="1"/>
          <p:nvPr/>
        </p:nvSpPr>
        <p:spPr>
          <a:xfrm>
            <a:off x="10708571" y="8008850"/>
            <a:ext cx="6118230" cy="1038225"/>
          </a:xfrm>
          <a:prstGeom prst="rect">
            <a:avLst/>
          </a:prstGeom>
        </p:spPr>
        <p:txBody>
          <a:bodyPr lIns="0" tIns="0" rIns="0" bIns="0" rtlCol="0" anchor="t">
            <a:spAutoFit/>
          </a:bodyPr>
          <a:lstStyle/>
          <a:p>
            <a:pPr algn="ctr">
              <a:lnSpc>
                <a:spcPts val="4200"/>
              </a:lnSpc>
              <a:spcBef>
                <a:spcPct val="0"/>
              </a:spcBef>
            </a:pPr>
            <a:r>
              <a:rPr lang="en-US" sz="3500">
                <a:solidFill>
                  <a:srgbClr val="2C3045"/>
                </a:solidFill>
                <a:latin typeface="Noto Sans" panose="020B0502040504020204"/>
                <a:ea typeface="Noto Sans" panose="020B0502040504020204"/>
                <a:cs typeface="Noto Sans" panose="020B0502040504020204"/>
                <a:sym typeface="Noto Sans" panose="020B0502040504020204"/>
              </a:rPr>
              <a:t> Nguyên lý hoạt động của máy điều hoà không khí.</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336175"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TextBox 26"/>
          <p:cNvSpPr txBox="1"/>
          <p:nvPr/>
        </p:nvSpPr>
        <p:spPr>
          <a:xfrm>
            <a:off x="1781500" y="718200"/>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p:sp>
        <p:nvSpPr>
          <p:cNvPr id="27" name="Freeform 27"/>
          <p:cNvSpPr/>
          <p:nvPr/>
        </p:nvSpPr>
        <p:spPr>
          <a:xfrm>
            <a:off x="211084" y="144811"/>
            <a:ext cx="1570416" cy="2358994"/>
          </a:xfrm>
          <a:custGeom>
            <a:avLst/>
            <a:gdLst/>
            <a:ahLst/>
            <a:cxnLst/>
            <a:rect l="l" t="t" r="r" b="b"/>
            <a:pathLst>
              <a:path w="1570416" h="2358994">
                <a:moveTo>
                  <a:pt x="0" y="0"/>
                </a:moveTo>
                <a:lnTo>
                  <a:pt x="1570416" y="0"/>
                </a:lnTo>
                <a:lnTo>
                  <a:pt x="1570416" y="2358994"/>
                </a:lnTo>
                <a:lnTo>
                  <a:pt x="0" y="23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a:off x="15583295" y="303858"/>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0" name="Freeform 30"/>
          <p:cNvSpPr/>
          <p:nvPr/>
        </p:nvSpPr>
        <p:spPr>
          <a:xfrm>
            <a:off x="1867447" y="3642230"/>
            <a:ext cx="6545494" cy="3804647"/>
          </a:xfrm>
          <a:custGeom>
            <a:avLst/>
            <a:gdLst/>
            <a:ahLst/>
            <a:cxnLst/>
            <a:rect l="l" t="t" r="r" b="b"/>
            <a:pathLst>
              <a:path w="6545494" h="3804647">
                <a:moveTo>
                  <a:pt x="0" y="0"/>
                </a:moveTo>
                <a:lnTo>
                  <a:pt x="6545494" y="0"/>
                </a:lnTo>
                <a:lnTo>
                  <a:pt x="6545494" y="3804647"/>
                </a:lnTo>
                <a:lnTo>
                  <a:pt x="0" y="3804647"/>
                </a:lnTo>
                <a:lnTo>
                  <a:pt x="0" y="0"/>
                </a:lnTo>
                <a:close/>
              </a:path>
            </a:pathLst>
          </a:custGeom>
          <a:blipFill>
            <a:blip r:embed="rId12"/>
            <a:stretch>
              <a:fillRect/>
            </a:stretch>
          </a:blipFill>
        </p:spPr>
        <p:txBody>
          <a:bodyPr/>
          <a:lstStyle/>
          <a:p>
            <a:endParaRPr lang="vi-VN"/>
          </a:p>
        </p:txBody>
      </p:sp>
      <p:sp>
        <p:nvSpPr>
          <p:cNvPr id="31" name="Freeform 31"/>
          <p:cNvSpPr/>
          <p:nvPr/>
        </p:nvSpPr>
        <p:spPr>
          <a:xfrm>
            <a:off x="11193799" y="3642230"/>
            <a:ext cx="4951340" cy="3857719"/>
          </a:xfrm>
          <a:custGeom>
            <a:avLst/>
            <a:gdLst/>
            <a:ahLst/>
            <a:cxnLst/>
            <a:rect l="l" t="t" r="r" b="b"/>
            <a:pathLst>
              <a:path w="4951340" h="3857719">
                <a:moveTo>
                  <a:pt x="0" y="0"/>
                </a:moveTo>
                <a:lnTo>
                  <a:pt x="4951340" y="0"/>
                </a:lnTo>
                <a:lnTo>
                  <a:pt x="4951340" y="3857718"/>
                </a:lnTo>
                <a:lnTo>
                  <a:pt x="0" y="3857718"/>
                </a:lnTo>
                <a:lnTo>
                  <a:pt x="0" y="0"/>
                </a:lnTo>
                <a:close/>
              </a:path>
            </a:pathLst>
          </a:custGeom>
          <a:blipFill>
            <a:blip r:embed="rId13"/>
            <a:stretch>
              <a:fillRect/>
            </a:stretch>
          </a:blipFill>
        </p:spPr>
        <p:txBody>
          <a:bodyPr/>
          <a:lstStyle/>
          <a:p>
            <a:endParaRPr lang="vi-VN"/>
          </a:p>
        </p:txBody>
      </p:sp>
      <p:sp>
        <p:nvSpPr>
          <p:cNvPr id="32" name="TextBox 32"/>
          <p:cNvSpPr txBox="1"/>
          <p:nvPr/>
        </p:nvSpPr>
        <p:spPr>
          <a:xfrm>
            <a:off x="1781500" y="2100452"/>
            <a:ext cx="14943770" cy="1313179"/>
          </a:xfrm>
          <a:prstGeom prst="rect">
            <a:avLst/>
          </a:prstGeom>
        </p:spPr>
        <p:txBody>
          <a:bodyPr lIns="0" tIns="0" rIns="0" bIns="0" rtlCol="0" anchor="t">
            <a:spAutoFit/>
          </a:bodyPr>
          <a:lstStyle/>
          <a:p>
            <a:pPr marL="820420" lvl="1" indent="-410210" algn="just">
              <a:lnSpc>
                <a:spcPts val="5320"/>
              </a:lnSpc>
              <a:buFont typeface="Arial" panose="020B0604020202020204"/>
              <a:buChar char="•"/>
            </a:pPr>
            <a:r>
              <a:rPr lang="en-US" sz="3800">
                <a:solidFill>
                  <a:srgbClr val="2C3045"/>
                </a:solidFill>
                <a:latin typeface="Noto Sans" panose="020B0502040504020204"/>
                <a:ea typeface="Noto Sans" panose="020B0502040504020204"/>
                <a:cs typeface="Noto Sans" panose="020B0502040504020204"/>
                <a:sym typeface="Noto Sans" panose="020B0502040504020204"/>
              </a:rPr>
              <a:t>Phương trình trạng thái khí lí tưởng thường được dùng vào việc nghiên cứu, chế tạo các thiết bị có liên quan đến chất khí:</a:t>
            </a:r>
          </a:p>
        </p:txBody>
      </p:sp>
      <p:sp>
        <p:nvSpPr>
          <p:cNvPr id="33" name="TextBox 33"/>
          <p:cNvSpPr txBox="1"/>
          <p:nvPr/>
        </p:nvSpPr>
        <p:spPr>
          <a:xfrm>
            <a:off x="1867447" y="7685000"/>
            <a:ext cx="7128451" cy="1390650"/>
          </a:xfrm>
          <a:prstGeom prst="rect">
            <a:avLst/>
          </a:prstGeom>
        </p:spPr>
        <p:txBody>
          <a:bodyPr lIns="0" tIns="0" rIns="0" bIns="0" rtlCol="0" anchor="t">
            <a:spAutoFit/>
          </a:bodyPr>
          <a:lstStyle/>
          <a:p>
            <a:pPr algn="just">
              <a:lnSpc>
                <a:spcPts val="3720"/>
              </a:lnSpc>
              <a:spcBef>
                <a:spcPct val="0"/>
              </a:spcBef>
            </a:pPr>
            <a:r>
              <a:rPr lang="en-US" sz="3100">
                <a:solidFill>
                  <a:srgbClr val="2C3045"/>
                </a:solidFill>
                <a:latin typeface="Noto Sans" panose="020B0502040504020204"/>
                <a:ea typeface="Noto Sans" panose="020B0502040504020204"/>
                <a:cs typeface="Noto Sans" panose="020B0502040504020204"/>
                <a:sym typeface="Noto Sans" panose="020B0502040504020204"/>
              </a:rPr>
              <a:t>Máy nén khí piston sử dụng chuyển động tịnh tiến của piston để nén không khí lên áp suất cao nhất định.</a:t>
            </a:r>
          </a:p>
        </p:txBody>
      </p:sp>
      <p:sp>
        <p:nvSpPr>
          <p:cNvPr id="34" name="TextBox 34"/>
          <p:cNvSpPr txBox="1"/>
          <p:nvPr/>
        </p:nvSpPr>
        <p:spPr>
          <a:xfrm>
            <a:off x="9394075" y="7685000"/>
            <a:ext cx="8014439" cy="1390650"/>
          </a:xfrm>
          <a:prstGeom prst="rect">
            <a:avLst/>
          </a:prstGeom>
        </p:spPr>
        <p:txBody>
          <a:bodyPr lIns="0" tIns="0" rIns="0" bIns="0" rtlCol="0" anchor="t">
            <a:spAutoFit/>
          </a:bodyPr>
          <a:lstStyle/>
          <a:p>
            <a:pPr algn="just">
              <a:lnSpc>
                <a:spcPts val="3720"/>
              </a:lnSpc>
              <a:spcBef>
                <a:spcPct val="0"/>
              </a:spcBef>
            </a:pPr>
            <a:r>
              <a:rPr lang="en-US" sz="3100">
                <a:solidFill>
                  <a:srgbClr val="2C3045"/>
                </a:solidFill>
                <a:latin typeface="Noto Sans" panose="020B0502040504020204"/>
                <a:ea typeface="Noto Sans" panose="020B0502040504020204"/>
                <a:cs typeface="Noto Sans" panose="020B0502040504020204"/>
                <a:sym typeface="Noto Sans" panose="020B0502040504020204"/>
              </a:rPr>
              <a:t> Trang phục lặn biển thường có bộ điều chỉnh để chuyển đổi không khí có áp suất cao thành áp suất môi trường xung quanh.</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115">
        <p159:morph option="byObject"/>
      </p:transition>
    </mc:Choice>
    <mc:Fallback xmlns="">
      <p:transition spd="slow" advTm="2711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336175"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TextBox 26"/>
          <p:cNvSpPr txBox="1"/>
          <p:nvPr/>
        </p:nvSpPr>
        <p:spPr>
          <a:xfrm>
            <a:off x="1781500" y="718200"/>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p:sp>
        <p:nvSpPr>
          <p:cNvPr id="27" name="Freeform 27"/>
          <p:cNvSpPr/>
          <p:nvPr/>
        </p:nvSpPr>
        <p:spPr>
          <a:xfrm>
            <a:off x="211084" y="144811"/>
            <a:ext cx="1570416" cy="2358994"/>
          </a:xfrm>
          <a:custGeom>
            <a:avLst/>
            <a:gdLst/>
            <a:ahLst/>
            <a:cxnLst/>
            <a:rect l="l" t="t" r="r" b="b"/>
            <a:pathLst>
              <a:path w="1570416" h="2358994">
                <a:moveTo>
                  <a:pt x="0" y="0"/>
                </a:moveTo>
                <a:lnTo>
                  <a:pt x="1570416" y="0"/>
                </a:lnTo>
                <a:lnTo>
                  <a:pt x="1570416" y="2358994"/>
                </a:lnTo>
                <a:lnTo>
                  <a:pt x="0" y="23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a:off x="15583295" y="303858"/>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0" name="Freeform 30"/>
          <p:cNvSpPr/>
          <p:nvPr/>
        </p:nvSpPr>
        <p:spPr>
          <a:xfrm>
            <a:off x="6801984" y="5634548"/>
            <a:ext cx="5590801" cy="3883203"/>
          </a:xfrm>
          <a:custGeom>
            <a:avLst/>
            <a:gdLst/>
            <a:ahLst/>
            <a:cxnLst/>
            <a:rect l="l" t="t" r="r" b="b"/>
            <a:pathLst>
              <a:path w="5590801" h="3883203">
                <a:moveTo>
                  <a:pt x="0" y="0"/>
                </a:moveTo>
                <a:lnTo>
                  <a:pt x="5590801" y="0"/>
                </a:lnTo>
                <a:lnTo>
                  <a:pt x="5590801" y="3883204"/>
                </a:lnTo>
                <a:lnTo>
                  <a:pt x="0" y="3883204"/>
                </a:lnTo>
                <a:lnTo>
                  <a:pt x="0" y="0"/>
                </a:lnTo>
                <a:close/>
              </a:path>
            </a:pathLst>
          </a:custGeom>
          <a:blipFill>
            <a:blip r:embed="rId12"/>
            <a:stretch>
              <a:fillRect/>
            </a:stretch>
          </a:blipFill>
        </p:spPr>
        <p:txBody>
          <a:bodyPr/>
          <a:lstStyle/>
          <a:p>
            <a:endParaRPr lang="vi-VN"/>
          </a:p>
        </p:txBody>
      </p:sp>
      <p:sp>
        <p:nvSpPr>
          <p:cNvPr id="31" name="TextBox 31"/>
          <p:cNvSpPr txBox="1"/>
          <p:nvPr/>
        </p:nvSpPr>
        <p:spPr>
          <a:xfrm>
            <a:off x="1781500" y="2100452"/>
            <a:ext cx="14943770" cy="1979929"/>
          </a:xfrm>
          <a:prstGeom prst="rect">
            <a:avLst/>
          </a:prstGeom>
        </p:spPr>
        <p:txBody>
          <a:bodyPr lIns="0" tIns="0" rIns="0" bIns="0" rtlCol="0" anchor="t">
            <a:spAutoFit/>
          </a:bodyPr>
          <a:lstStyle/>
          <a:p>
            <a:pPr marL="820420" lvl="1" indent="-410210" algn="just">
              <a:lnSpc>
                <a:spcPts val="5320"/>
              </a:lnSpc>
              <a:buFont typeface="Arial" panose="020B0604020202020204"/>
              <a:buChar char="•"/>
            </a:pPr>
            <a:r>
              <a:rPr lang="en-US" sz="3800">
                <a:solidFill>
                  <a:srgbClr val="2C3045"/>
                </a:solidFill>
                <a:latin typeface="Noto Sans" panose="020B0502040504020204"/>
                <a:ea typeface="Noto Sans" panose="020B0502040504020204"/>
                <a:cs typeface="Noto Sans" panose="020B0502040504020204"/>
                <a:sym typeface="Noto Sans" panose="020B0502040504020204"/>
              </a:rPr>
              <a:t>Phương trình trạng thái khí lí tưởng thường được dùng vào việc nghiên cứu, chế tạo các thiết bị có liên quan đến chất khí:khí cầu, bình đựng khí,... </a:t>
            </a:r>
          </a:p>
        </p:txBody>
      </p:sp>
      <p:sp>
        <p:nvSpPr>
          <p:cNvPr id="32" name="TextBox 32"/>
          <p:cNvSpPr txBox="1"/>
          <p:nvPr/>
        </p:nvSpPr>
        <p:spPr>
          <a:xfrm>
            <a:off x="1781500" y="4385181"/>
            <a:ext cx="14943770" cy="1181100"/>
          </a:xfrm>
          <a:prstGeom prst="rect">
            <a:avLst/>
          </a:prstGeom>
        </p:spPr>
        <p:txBody>
          <a:bodyPr lIns="0" tIns="0" rIns="0" bIns="0" rtlCol="0" anchor="t">
            <a:spAutoFit/>
          </a:bodyPr>
          <a:lstStyle/>
          <a:p>
            <a:pPr marL="840105" lvl="1" indent="-419735" algn="just">
              <a:lnSpc>
                <a:spcPts val="4670"/>
              </a:lnSpc>
              <a:spcBef>
                <a:spcPct val="0"/>
              </a:spcBef>
              <a:buFont typeface="Arial" panose="020B0604020202020204"/>
              <a:buChar char="•"/>
            </a:pPr>
            <a:r>
              <a:rPr lang="en-US" sz="3890">
                <a:solidFill>
                  <a:srgbClr val="2C3045"/>
                </a:solidFill>
                <a:latin typeface="Noto Sans" panose="020B0502040504020204"/>
                <a:ea typeface="Noto Sans" panose="020B0502040504020204"/>
                <a:cs typeface="Noto Sans" panose="020B0502040504020204"/>
                <a:sym typeface="Noto Sans" panose="020B0502040504020204"/>
              </a:rPr>
              <a:t>Phương trình trạng thái được ứng dụng rất nhiều trong thực tế đời sống, điển hình gần gũi đó chính là bình xịt côn trùng</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336175"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TextBox 26"/>
          <p:cNvSpPr txBox="1"/>
          <p:nvPr/>
        </p:nvSpPr>
        <p:spPr>
          <a:xfrm>
            <a:off x="1640810" y="871727"/>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p:sp>
        <p:nvSpPr>
          <p:cNvPr id="27" name="Freeform 27"/>
          <p:cNvSpPr/>
          <p:nvPr/>
        </p:nvSpPr>
        <p:spPr>
          <a:xfrm>
            <a:off x="15583295" y="303858"/>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3912348" y="5719883"/>
            <a:ext cx="9226615" cy="3712534"/>
          </a:xfrm>
          <a:custGeom>
            <a:avLst/>
            <a:gdLst/>
            <a:ahLst/>
            <a:cxnLst/>
            <a:rect l="l" t="t" r="r" b="b"/>
            <a:pathLst>
              <a:path w="9226615" h="3712534">
                <a:moveTo>
                  <a:pt x="0" y="0"/>
                </a:moveTo>
                <a:lnTo>
                  <a:pt x="9226614" y="0"/>
                </a:lnTo>
                <a:lnTo>
                  <a:pt x="9226614" y="3712534"/>
                </a:lnTo>
                <a:lnTo>
                  <a:pt x="0" y="3712534"/>
                </a:lnTo>
                <a:lnTo>
                  <a:pt x="0" y="0"/>
                </a:lnTo>
                <a:close/>
              </a:path>
            </a:pathLst>
          </a:custGeom>
          <a:blipFill>
            <a:blip r:embed="rId10"/>
            <a:stretch>
              <a:fillRect t="-740" b="-740"/>
            </a:stretch>
          </a:blipFill>
        </p:spPr>
        <p:txBody>
          <a:bodyPr/>
          <a:lstStyle/>
          <a:p>
            <a:endParaRPr lang="vi-VN"/>
          </a:p>
        </p:txBody>
      </p:sp>
      <p:sp>
        <p:nvSpPr>
          <p:cNvPr id="30" name="Freeform 30"/>
          <p:cNvSpPr/>
          <p:nvPr/>
        </p:nvSpPr>
        <p:spPr>
          <a:xfrm>
            <a:off x="14350506" y="6119737"/>
            <a:ext cx="2614006" cy="3538417"/>
          </a:xfrm>
          <a:custGeom>
            <a:avLst/>
            <a:gdLst/>
            <a:ahLst/>
            <a:cxnLst/>
            <a:rect l="l" t="t" r="r" b="b"/>
            <a:pathLst>
              <a:path w="2614006" h="3538417">
                <a:moveTo>
                  <a:pt x="0" y="0"/>
                </a:moveTo>
                <a:lnTo>
                  <a:pt x="2614006" y="0"/>
                </a:lnTo>
                <a:lnTo>
                  <a:pt x="2614006" y="3538417"/>
                </a:lnTo>
                <a:lnTo>
                  <a:pt x="0" y="3538417"/>
                </a:lnTo>
                <a:lnTo>
                  <a:pt x="0" y="0"/>
                </a:lnTo>
                <a:close/>
              </a:path>
            </a:pathLst>
          </a:custGeom>
          <a:blipFill>
            <a:blip r:embed="rId11"/>
            <a:stretch>
              <a:fillRect/>
            </a:stretch>
          </a:blipFill>
        </p:spPr>
        <p:txBody>
          <a:bodyPr/>
          <a:lstStyle/>
          <a:p>
            <a:endParaRPr lang="vi-VN"/>
          </a:p>
        </p:txBody>
      </p:sp>
      <p:sp>
        <p:nvSpPr>
          <p:cNvPr id="31" name="Freeform 31"/>
          <p:cNvSpPr/>
          <p:nvPr/>
        </p:nvSpPr>
        <p:spPr>
          <a:xfrm>
            <a:off x="717297" y="-13279"/>
            <a:ext cx="3333834" cy="1885131"/>
          </a:xfrm>
          <a:custGeom>
            <a:avLst/>
            <a:gdLst/>
            <a:ahLst/>
            <a:cxnLst/>
            <a:rect l="l" t="t" r="r" b="b"/>
            <a:pathLst>
              <a:path w="3333834" h="1885131">
                <a:moveTo>
                  <a:pt x="0" y="0"/>
                </a:moveTo>
                <a:lnTo>
                  <a:pt x="3333834" y="0"/>
                </a:lnTo>
                <a:lnTo>
                  <a:pt x="3333834" y="1885131"/>
                </a:lnTo>
                <a:lnTo>
                  <a:pt x="0" y="1885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2" name="TextBox 32"/>
          <p:cNvSpPr txBox="1"/>
          <p:nvPr/>
        </p:nvSpPr>
        <p:spPr>
          <a:xfrm>
            <a:off x="1781500" y="2100452"/>
            <a:ext cx="14943770" cy="1979929"/>
          </a:xfrm>
          <a:prstGeom prst="rect">
            <a:avLst/>
          </a:prstGeom>
        </p:spPr>
        <p:txBody>
          <a:bodyPr lIns="0" tIns="0" rIns="0" bIns="0" rtlCol="0" anchor="t">
            <a:spAutoFit/>
          </a:bodyPr>
          <a:lstStyle/>
          <a:p>
            <a:pPr marL="820420" lvl="1" indent="-410210" algn="just">
              <a:lnSpc>
                <a:spcPts val="5320"/>
              </a:lnSpc>
              <a:buFont typeface="Arial" panose="020B0604020202020204"/>
              <a:buChar char="•"/>
            </a:pPr>
            <a:r>
              <a:rPr lang="en-US" sz="3800">
                <a:solidFill>
                  <a:srgbClr val="2C3045"/>
                </a:solidFill>
                <a:latin typeface="Noto Sans" panose="020B0502040504020204"/>
                <a:ea typeface="Noto Sans" panose="020B0502040504020204"/>
                <a:cs typeface="Noto Sans" panose="020B0502040504020204"/>
                <a:sym typeface="Noto Sans" panose="020B0502040504020204"/>
              </a:rPr>
              <a:t>Phương trình trạng thái khí lí tưởng thường được dùng vào việc nghiên cứu, chế tạo các thiết bị có liên quan đến chất khí:khí cầu, bình đựng khí,... </a:t>
            </a:r>
          </a:p>
        </p:txBody>
      </p:sp>
      <p:sp>
        <p:nvSpPr>
          <p:cNvPr id="33" name="TextBox 33"/>
          <p:cNvSpPr txBox="1"/>
          <p:nvPr/>
        </p:nvSpPr>
        <p:spPr>
          <a:xfrm>
            <a:off x="1781500" y="4385181"/>
            <a:ext cx="14943770" cy="1181100"/>
          </a:xfrm>
          <a:prstGeom prst="rect">
            <a:avLst/>
          </a:prstGeom>
        </p:spPr>
        <p:txBody>
          <a:bodyPr lIns="0" tIns="0" rIns="0" bIns="0" rtlCol="0" anchor="t">
            <a:spAutoFit/>
          </a:bodyPr>
          <a:lstStyle/>
          <a:p>
            <a:pPr marL="840105" lvl="1" indent="-419735" algn="just">
              <a:lnSpc>
                <a:spcPts val="4670"/>
              </a:lnSpc>
              <a:spcBef>
                <a:spcPct val="0"/>
              </a:spcBef>
              <a:buFont typeface="Arial" panose="020B0604020202020204"/>
              <a:buChar char="•"/>
            </a:pP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Phương</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trình</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trạng</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thái</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được</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ứng</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dụng</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rất</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nhiều</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trong</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thực</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tế</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đời</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sống</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điển</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hình</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gần</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gũi</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đó</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chính</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là</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bình</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xịt</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côn</a:t>
            </a:r>
            <a:r>
              <a:rPr lang="en-US" sz="389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890" dirty="0" err="1">
                <a:solidFill>
                  <a:srgbClr val="2C3045"/>
                </a:solidFill>
                <a:latin typeface="Noto Sans" panose="020B0502040504020204"/>
                <a:ea typeface="Noto Sans" panose="020B0502040504020204"/>
                <a:cs typeface="Noto Sans" panose="020B0502040504020204"/>
                <a:sym typeface="Noto Sans" panose="020B0502040504020204"/>
              </a:rPr>
              <a:t>trùng</a:t>
            </a:r>
            <a:endParaRPr lang="en-US" sz="3890" dirty="0">
              <a:solidFill>
                <a:srgbClr val="2C3045"/>
              </a:solidFill>
              <a:latin typeface="Noto Sans" panose="020B0502040504020204"/>
              <a:ea typeface="Noto Sans" panose="020B0502040504020204"/>
              <a:cs typeface="Noto Sans" panose="020B0502040504020204"/>
              <a:sym typeface="Noto Sans" panose="020B0502040504020204"/>
            </a:endParaRPr>
          </a:p>
        </p:txBody>
      </p:sp>
      <p:sp>
        <p:nvSpPr>
          <p:cNvPr id="34" name="TextBox 34"/>
          <p:cNvSpPr txBox="1"/>
          <p:nvPr/>
        </p:nvSpPr>
        <p:spPr>
          <a:xfrm>
            <a:off x="4738004" y="6490300"/>
            <a:ext cx="7092100" cy="2171700"/>
          </a:xfrm>
          <a:prstGeom prst="rect">
            <a:avLst/>
          </a:prstGeom>
        </p:spPr>
        <p:txBody>
          <a:bodyPr lIns="0" tIns="0" rIns="0" bIns="0" rtlCol="0" anchor="t">
            <a:spAutoFit/>
          </a:bodyPr>
          <a:lstStyle/>
          <a:p>
            <a:pPr algn="l">
              <a:lnSpc>
                <a:spcPts val="4320"/>
              </a:lnSpc>
              <a:spcBef>
                <a:spcPct val="0"/>
              </a:spcBef>
            </a:pP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Theo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các</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em</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tại</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sao</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dù</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đã</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dùng</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hết</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nhưng</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các</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nhà</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sản</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xuất</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vẫn</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đưa</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ra</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khuyến</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cáo</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Không</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được</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ném</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bình</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vào</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 </a:t>
            </a:r>
            <a:r>
              <a:rPr lang="en-US" sz="3600" dirty="0" err="1">
                <a:solidFill>
                  <a:srgbClr val="2C3045"/>
                </a:solidFill>
                <a:latin typeface="Noto Sans" panose="020B0502040504020204"/>
                <a:ea typeface="Noto Sans" panose="020B0502040504020204"/>
                <a:cs typeface="Noto Sans" panose="020B0502040504020204"/>
                <a:sym typeface="Noto Sans" panose="020B0502040504020204"/>
              </a:rPr>
              <a:t>lửa</a:t>
            </a:r>
            <a:r>
              <a:rPr lang="en-US" sz="3600" dirty="0">
                <a:solidFill>
                  <a:srgbClr val="2C3045"/>
                </a:solidFill>
                <a:latin typeface="Noto Sans" panose="020B0502040504020204"/>
                <a:ea typeface="Noto Sans" panose="020B0502040504020204"/>
                <a:cs typeface="Noto Sans" panose="020B0502040504020204"/>
                <a:sym typeface="Noto Sans" panose="020B0502040504020204"/>
              </a:rPr>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336175"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TextBox 26"/>
          <p:cNvSpPr txBox="1"/>
          <p:nvPr/>
        </p:nvSpPr>
        <p:spPr>
          <a:xfrm>
            <a:off x="1781500" y="718200"/>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p:sp>
        <p:nvSpPr>
          <p:cNvPr id="27" name="Freeform 27"/>
          <p:cNvSpPr/>
          <p:nvPr/>
        </p:nvSpPr>
        <p:spPr>
          <a:xfrm>
            <a:off x="211084" y="144811"/>
            <a:ext cx="1570416" cy="2358994"/>
          </a:xfrm>
          <a:custGeom>
            <a:avLst/>
            <a:gdLst/>
            <a:ahLst/>
            <a:cxnLst/>
            <a:rect l="l" t="t" r="r" b="b"/>
            <a:pathLst>
              <a:path w="1570416" h="2358994">
                <a:moveTo>
                  <a:pt x="0" y="0"/>
                </a:moveTo>
                <a:lnTo>
                  <a:pt x="1570416" y="0"/>
                </a:lnTo>
                <a:lnTo>
                  <a:pt x="1570416" y="2358994"/>
                </a:lnTo>
                <a:lnTo>
                  <a:pt x="0" y="23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a:off x="15583295" y="303858"/>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0" name="Freeform 30"/>
          <p:cNvSpPr/>
          <p:nvPr/>
        </p:nvSpPr>
        <p:spPr>
          <a:xfrm>
            <a:off x="4265626" y="1996541"/>
            <a:ext cx="7805184" cy="3146959"/>
          </a:xfrm>
          <a:custGeom>
            <a:avLst/>
            <a:gdLst/>
            <a:ahLst/>
            <a:cxnLst/>
            <a:rect l="l" t="t" r="r" b="b"/>
            <a:pathLst>
              <a:path w="7805184" h="3146959">
                <a:moveTo>
                  <a:pt x="0" y="0"/>
                </a:moveTo>
                <a:lnTo>
                  <a:pt x="7805184" y="0"/>
                </a:lnTo>
                <a:lnTo>
                  <a:pt x="7805184" y="3146959"/>
                </a:lnTo>
                <a:lnTo>
                  <a:pt x="0" y="3146959"/>
                </a:lnTo>
                <a:lnTo>
                  <a:pt x="0" y="0"/>
                </a:lnTo>
                <a:close/>
              </a:path>
            </a:pathLst>
          </a:custGeom>
          <a:blipFill>
            <a:blip r:embed="rId12"/>
            <a:stretch>
              <a:fillRect t="-1716" r="-1389" b="-966"/>
            </a:stretch>
          </a:blipFill>
        </p:spPr>
        <p:txBody>
          <a:bodyPr/>
          <a:lstStyle/>
          <a:p>
            <a:endParaRPr lang="vi-VN"/>
          </a:p>
        </p:txBody>
      </p:sp>
      <p:sp>
        <p:nvSpPr>
          <p:cNvPr id="31" name="Freeform 31"/>
          <p:cNvSpPr/>
          <p:nvPr/>
        </p:nvSpPr>
        <p:spPr>
          <a:xfrm>
            <a:off x="13693281" y="5810200"/>
            <a:ext cx="4092356" cy="4114800"/>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nvGrpSpPr>
          <p:cNvPr id="32" name="Group 32"/>
          <p:cNvGrpSpPr/>
          <p:nvPr/>
        </p:nvGrpSpPr>
        <p:grpSpPr>
          <a:xfrm>
            <a:off x="2240887" y="5579609"/>
            <a:ext cx="12132623" cy="3678691"/>
            <a:chOff x="0" y="0"/>
            <a:chExt cx="3195423" cy="968873"/>
          </a:xfrm>
        </p:grpSpPr>
        <p:sp>
          <p:nvSpPr>
            <p:cNvPr id="33" name="Freeform 33"/>
            <p:cNvSpPr/>
            <p:nvPr/>
          </p:nvSpPr>
          <p:spPr>
            <a:xfrm>
              <a:off x="0" y="0"/>
              <a:ext cx="3195423" cy="968873"/>
            </a:xfrm>
            <a:custGeom>
              <a:avLst/>
              <a:gdLst/>
              <a:ahLst/>
              <a:cxnLst/>
              <a:rect l="l" t="t" r="r" b="b"/>
              <a:pathLst>
                <a:path w="3195423" h="968873">
                  <a:moveTo>
                    <a:pt x="32543" y="0"/>
                  </a:moveTo>
                  <a:lnTo>
                    <a:pt x="3162880" y="0"/>
                  </a:lnTo>
                  <a:cubicBezTo>
                    <a:pt x="3180853" y="0"/>
                    <a:pt x="3195423" y="14570"/>
                    <a:pt x="3195423" y="32543"/>
                  </a:cubicBezTo>
                  <a:lnTo>
                    <a:pt x="3195423" y="936330"/>
                  </a:lnTo>
                  <a:cubicBezTo>
                    <a:pt x="3195423" y="954303"/>
                    <a:pt x="3180853" y="968873"/>
                    <a:pt x="3162880" y="968873"/>
                  </a:cubicBezTo>
                  <a:lnTo>
                    <a:pt x="32543" y="968873"/>
                  </a:lnTo>
                  <a:cubicBezTo>
                    <a:pt x="14570" y="968873"/>
                    <a:pt x="0" y="954303"/>
                    <a:pt x="0" y="936330"/>
                  </a:cubicBezTo>
                  <a:lnTo>
                    <a:pt x="0" y="32543"/>
                  </a:lnTo>
                  <a:cubicBezTo>
                    <a:pt x="0" y="14570"/>
                    <a:pt x="14570" y="0"/>
                    <a:pt x="32543" y="0"/>
                  </a:cubicBezTo>
                  <a:close/>
                </a:path>
              </a:pathLst>
            </a:custGeom>
            <a:solidFill>
              <a:srgbClr val="F7BD92"/>
            </a:solidFill>
          </p:spPr>
          <p:txBody>
            <a:bodyPr/>
            <a:lstStyle/>
            <a:p>
              <a:endParaRPr lang="vi-VN"/>
            </a:p>
          </p:txBody>
        </p:sp>
        <p:sp>
          <p:nvSpPr>
            <p:cNvPr id="34" name="TextBox 34"/>
            <p:cNvSpPr txBox="1"/>
            <p:nvPr/>
          </p:nvSpPr>
          <p:spPr>
            <a:xfrm>
              <a:off x="0" y="-38100"/>
              <a:ext cx="3195423" cy="1006973"/>
            </a:xfrm>
            <a:prstGeom prst="rect">
              <a:avLst/>
            </a:prstGeom>
          </p:spPr>
          <p:txBody>
            <a:bodyPr lIns="50800" tIns="50800" rIns="50800" bIns="50800" rtlCol="0" anchor="ctr"/>
            <a:lstStyle/>
            <a:p>
              <a:pPr algn="ctr">
                <a:lnSpc>
                  <a:spcPts val="2660"/>
                </a:lnSpc>
                <a:spcBef>
                  <a:spcPct val="0"/>
                </a:spcBef>
              </a:pPr>
              <a:endParaRPr/>
            </a:p>
          </p:txBody>
        </p:sp>
      </p:grpSp>
      <p:sp>
        <p:nvSpPr>
          <p:cNvPr id="35" name="TextBox 35"/>
          <p:cNvSpPr txBox="1"/>
          <p:nvPr/>
        </p:nvSpPr>
        <p:spPr>
          <a:xfrm>
            <a:off x="4979604" y="2598471"/>
            <a:ext cx="6388909" cy="1943100"/>
          </a:xfrm>
          <a:prstGeom prst="rect">
            <a:avLst/>
          </a:prstGeom>
        </p:spPr>
        <p:txBody>
          <a:bodyPr lIns="0" tIns="0" rIns="0" bIns="0" rtlCol="0" anchor="t">
            <a:spAutoFit/>
          </a:bodyPr>
          <a:lstStyle/>
          <a:p>
            <a:pPr algn="l">
              <a:lnSpc>
                <a:spcPts val="3840"/>
              </a:lnSpc>
              <a:spcBef>
                <a:spcPct val="0"/>
              </a:spcBef>
            </a:pPr>
            <a:r>
              <a:rPr lang="en-US" sz="3200">
                <a:solidFill>
                  <a:srgbClr val="2C3045"/>
                </a:solidFill>
                <a:latin typeface="Noto Sans" panose="020B0502040504020204"/>
                <a:ea typeface="Noto Sans" panose="020B0502040504020204"/>
                <a:cs typeface="Noto Sans" panose="020B0502040504020204"/>
                <a:sym typeface="Noto Sans" panose="020B0502040504020204"/>
              </a:rPr>
              <a:t> Theo các em, tại sao dù đã dùng hết nhưng các nhà sản xuất vẫn đưa ra khuyến cáo “Không được ném bình vào lửa”?</a:t>
            </a:r>
          </a:p>
        </p:txBody>
      </p:sp>
      <p:sp>
        <p:nvSpPr>
          <p:cNvPr id="36" name="TextBox 36"/>
          <p:cNvSpPr txBox="1"/>
          <p:nvPr/>
        </p:nvSpPr>
        <p:spPr>
          <a:xfrm>
            <a:off x="2572453" y="5810200"/>
            <a:ext cx="11469492" cy="3200400"/>
          </a:xfrm>
          <a:prstGeom prst="rect">
            <a:avLst/>
          </a:prstGeom>
        </p:spPr>
        <p:txBody>
          <a:bodyPr lIns="0" tIns="0" rIns="0" bIns="0" rtlCol="0" anchor="t">
            <a:spAutoFit/>
          </a:bodyPr>
          <a:lstStyle/>
          <a:p>
            <a:pPr algn="just">
              <a:lnSpc>
                <a:spcPts val="3600"/>
              </a:lnSpc>
              <a:spcBef>
                <a:spcPct val="0"/>
              </a:spcBef>
            </a:pPr>
            <a:r>
              <a:rPr lang="en-US" sz="3000">
                <a:solidFill>
                  <a:srgbClr val="2C3045"/>
                </a:solidFill>
                <a:latin typeface="Noto Sans" panose="020B0502040504020204"/>
                <a:ea typeface="Noto Sans" panose="020B0502040504020204"/>
                <a:cs typeface="Noto Sans" panose="020B0502040504020204"/>
                <a:sym typeface="Noto Sans" panose="020B0502040504020204"/>
              </a:rPr>
              <a:t>Có 2 lý do chính mà người ta đưa ra khuyến cáo “Không được ném bình vào lửa ngay cả khi đã dùng hết”</a:t>
            </a:r>
          </a:p>
          <a:p>
            <a:pPr algn="just">
              <a:lnSpc>
                <a:spcPts val="3600"/>
              </a:lnSpc>
              <a:spcBef>
                <a:spcPct val="0"/>
              </a:spcBef>
            </a:pPr>
            <a:r>
              <a:rPr lang="en-US" sz="3000">
                <a:solidFill>
                  <a:srgbClr val="2C3045"/>
                </a:solidFill>
                <a:latin typeface="Noto Sans" panose="020B0502040504020204"/>
                <a:ea typeface="Noto Sans" panose="020B0502040504020204"/>
                <a:cs typeface="Noto Sans" panose="020B0502040504020204"/>
                <a:sym typeface="Noto Sans" panose="020B0502040504020204"/>
              </a:rPr>
              <a:t>+ Do bình xịt dù đã dùng hết vẫn còn chứa một lượng khí nén nhất định nên khi tiếp xúc với nhiệt độ cao từ lửa, áp suất trong bình tăng đột ngột và có thể dẫn đến hiện tượng nổ bình.</a:t>
            </a:r>
          </a:p>
          <a:p>
            <a:pPr algn="just">
              <a:lnSpc>
                <a:spcPts val="3600"/>
              </a:lnSpc>
              <a:spcBef>
                <a:spcPct val="0"/>
              </a:spcBef>
            </a:pPr>
            <a:r>
              <a:rPr lang="en-US" sz="3000">
                <a:solidFill>
                  <a:srgbClr val="2C3045"/>
                </a:solidFill>
                <a:latin typeface="Noto Sans" panose="020B0502040504020204"/>
                <a:ea typeface="Noto Sans" panose="020B0502040504020204"/>
                <a:cs typeface="Noto Sans" panose="020B0502040504020204"/>
                <a:sym typeface="Noto Sans" panose="020B0502040504020204"/>
              </a:rPr>
              <a:t>+ Việc đốt cháy bình xịt côn trùng dù đã dùng hết vẫn có thể giải phóng các khí độc hại và các chất gây ô nhiễm môi trường.</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336175"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TextBox 26"/>
          <p:cNvSpPr txBox="1"/>
          <p:nvPr/>
        </p:nvSpPr>
        <p:spPr>
          <a:xfrm>
            <a:off x="1781500" y="718200"/>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p:sp>
        <p:nvSpPr>
          <p:cNvPr id="27" name="Freeform 27"/>
          <p:cNvSpPr/>
          <p:nvPr/>
        </p:nvSpPr>
        <p:spPr>
          <a:xfrm>
            <a:off x="211084" y="144811"/>
            <a:ext cx="1570416" cy="2358994"/>
          </a:xfrm>
          <a:custGeom>
            <a:avLst/>
            <a:gdLst/>
            <a:ahLst/>
            <a:cxnLst/>
            <a:rect l="l" t="t" r="r" b="b"/>
            <a:pathLst>
              <a:path w="1570416" h="2358994">
                <a:moveTo>
                  <a:pt x="0" y="0"/>
                </a:moveTo>
                <a:lnTo>
                  <a:pt x="1570416" y="0"/>
                </a:lnTo>
                <a:lnTo>
                  <a:pt x="1570416" y="2358994"/>
                </a:lnTo>
                <a:lnTo>
                  <a:pt x="0" y="23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a:off x="15583295" y="303858"/>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0" name="TextBox 30"/>
          <p:cNvSpPr txBox="1"/>
          <p:nvPr/>
        </p:nvSpPr>
        <p:spPr>
          <a:xfrm>
            <a:off x="2320413" y="2122826"/>
            <a:ext cx="8968572" cy="6832600"/>
          </a:xfrm>
          <a:prstGeom prst="rect">
            <a:avLst/>
          </a:prstGeom>
        </p:spPr>
        <p:txBody>
          <a:bodyPr lIns="0" tIns="0" rIns="0" bIns="0" rtlCol="0" anchor="t">
            <a:spAutoFit/>
          </a:bodyPr>
          <a:lstStyle/>
          <a:p>
            <a:pPr algn="just">
              <a:lnSpc>
                <a:spcPts val="4440"/>
              </a:lnSpc>
              <a:spcBef>
                <a:spcPct val="0"/>
              </a:spcBef>
            </a:pPr>
            <a:r>
              <a:rPr lang="en-US" sz="3700">
                <a:solidFill>
                  <a:srgbClr val="2C3045"/>
                </a:solidFill>
                <a:latin typeface="Noto Sans" panose="020B0502040504020204"/>
                <a:ea typeface="Noto Sans" panose="020B0502040504020204"/>
                <a:cs typeface="Noto Sans" panose="020B0502040504020204"/>
                <a:sym typeface="Noto Sans" panose="020B0502040504020204"/>
              </a:rPr>
              <a:t>Trong ôtô, người ta thường đặt ở hệ thống tay lái một thiết bị nhằm bảo vệ người lái xe khi xe gặp tai nạn, gọi là "túi khí". Túi khí được chế tạo bằng vật liệu co giãn, chịu được áp suất lớn. Trong túi khí thường chứa chất         </a:t>
            </a:r>
            <a:r>
              <a:rPr lang="vi-VN" altLang="en-US" sz="3700">
                <a:solidFill>
                  <a:srgbClr val="2C3045"/>
                </a:solidFill>
                <a:latin typeface="Noto Sans" panose="020B0502040504020204"/>
                <a:ea typeface="Noto Sans" panose="020B0502040504020204"/>
                <a:cs typeface="Noto Sans" panose="020B0502040504020204"/>
                <a:sym typeface="Noto Sans" panose="020B0502040504020204"/>
              </a:rPr>
              <a:t>  </a:t>
            </a:r>
            <a:r>
              <a:rPr lang="en-US" sz="3700">
                <a:solidFill>
                  <a:srgbClr val="2C3045"/>
                </a:solidFill>
                <a:latin typeface="Noto Sans" panose="020B0502040504020204"/>
                <a:ea typeface="Noto Sans" panose="020B0502040504020204"/>
                <a:cs typeface="Noto Sans" panose="020B0502040504020204"/>
                <a:sym typeface="Noto Sans" panose="020B0502040504020204"/>
              </a:rPr>
              <a:t>khi xe va chạm mạnh vào vật cản thì hệ thống cảm biến của xe sẽ kích thích chất rắn này làm nó phân huy tạo thành Na và khí      . Khí     được tạo thành có tác dụng phồng lên giúp người lái xe không bị va chạm trực tiếp vào hệ thống lái.</a:t>
            </a:r>
          </a:p>
        </p:txBody>
      </p:sp>
      <p:sp>
        <p:nvSpPr>
          <p:cNvPr id="31" name="Freeform 31"/>
          <p:cNvSpPr/>
          <p:nvPr/>
        </p:nvSpPr>
        <p:spPr>
          <a:xfrm>
            <a:off x="11849525" y="2344758"/>
            <a:ext cx="4473326" cy="2860138"/>
          </a:xfrm>
          <a:custGeom>
            <a:avLst/>
            <a:gdLst/>
            <a:ahLst/>
            <a:cxnLst/>
            <a:rect l="l" t="t" r="r" b="b"/>
            <a:pathLst>
              <a:path w="4473326" h="2860138">
                <a:moveTo>
                  <a:pt x="0" y="0"/>
                </a:moveTo>
                <a:lnTo>
                  <a:pt x="4473327" y="0"/>
                </a:lnTo>
                <a:lnTo>
                  <a:pt x="4473327" y="2860138"/>
                </a:lnTo>
                <a:lnTo>
                  <a:pt x="0" y="2860138"/>
                </a:lnTo>
                <a:lnTo>
                  <a:pt x="0" y="0"/>
                </a:lnTo>
                <a:close/>
              </a:path>
            </a:pathLst>
          </a:custGeom>
          <a:blipFill>
            <a:blip r:embed="rId12"/>
            <a:stretch>
              <a:fillRect/>
            </a:stretch>
          </a:blipFill>
        </p:spPr>
        <p:txBody>
          <a:bodyPr/>
          <a:lstStyle/>
          <a:p>
            <a:endParaRPr lang="vi-VN"/>
          </a:p>
        </p:txBody>
      </p:sp>
      <p:sp>
        <p:nvSpPr>
          <p:cNvPr id="33" name="TextBox 33"/>
          <p:cNvSpPr txBox="1"/>
          <p:nvPr/>
        </p:nvSpPr>
        <p:spPr>
          <a:xfrm>
            <a:off x="9278620" y="4838700"/>
            <a:ext cx="1700530" cy="683260"/>
          </a:xfrm>
          <a:prstGeom prst="rect">
            <a:avLst/>
          </a:prstGeom>
        </p:spPr>
        <p:txBody>
          <a:bodyPr wrap="square" lIns="0" tIns="0" rIns="0" bIns="0" rtlCol="0" anchor="t">
            <a:spAutoFit/>
          </a:bodyPr>
          <a:lstStyle/>
          <a:p>
            <a:pPr algn="l">
              <a:lnSpc>
                <a:spcPts val="5330"/>
              </a:lnSpc>
            </a:pPr>
            <a:r>
              <a:rPr lang="en-US" sz="3805">
                <a:solidFill>
                  <a:srgbClr val="000000"/>
                </a:solidFill>
                <a:latin typeface="Noto Sans" panose="020B0502040504020204"/>
                <a:ea typeface="Noto Sans" panose="020B0502040504020204"/>
                <a:cs typeface="Noto Sans" panose="020B0502040504020204"/>
                <a:sym typeface="Noto Sans" panose="020B0502040504020204"/>
              </a:rPr>
              <a:t>NaN₃</a:t>
            </a:r>
          </a:p>
        </p:txBody>
      </p:sp>
      <p:sp>
        <p:nvSpPr>
          <p:cNvPr id="34" name="TextBox 34"/>
          <p:cNvSpPr txBox="1"/>
          <p:nvPr/>
        </p:nvSpPr>
        <p:spPr>
          <a:xfrm>
            <a:off x="3822531" y="7124983"/>
            <a:ext cx="814949" cy="580390"/>
          </a:xfrm>
          <a:prstGeom prst="rect">
            <a:avLst/>
          </a:prstGeom>
        </p:spPr>
        <p:txBody>
          <a:bodyPr lIns="0" tIns="0" rIns="0" bIns="0" rtlCol="0" anchor="t">
            <a:spAutoFit/>
          </a:bodyPr>
          <a:lstStyle/>
          <a:p>
            <a:pPr algn="l">
              <a:lnSpc>
                <a:spcPts val="4760"/>
              </a:lnSpc>
            </a:pPr>
            <a:r>
              <a:rPr lang="en-US" sz="3400">
                <a:solidFill>
                  <a:srgbClr val="000000"/>
                </a:solidFill>
                <a:latin typeface="Noto Sans" panose="020B0502040504020204"/>
                <a:ea typeface="Noto Sans" panose="020B0502040504020204"/>
                <a:cs typeface="Noto Sans" panose="020B0502040504020204"/>
                <a:sym typeface="Noto Sans" panose="020B0502040504020204"/>
              </a:rPr>
              <a:t>N₂</a:t>
            </a:r>
          </a:p>
        </p:txBody>
      </p:sp>
      <p:sp>
        <p:nvSpPr>
          <p:cNvPr id="35" name="TextBox 35"/>
          <p:cNvSpPr txBox="1"/>
          <p:nvPr/>
        </p:nvSpPr>
        <p:spPr>
          <a:xfrm>
            <a:off x="5695004" y="7201183"/>
            <a:ext cx="814949" cy="580390"/>
          </a:xfrm>
          <a:prstGeom prst="rect">
            <a:avLst/>
          </a:prstGeom>
        </p:spPr>
        <p:txBody>
          <a:bodyPr lIns="0" tIns="0" rIns="0" bIns="0" rtlCol="0" anchor="t">
            <a:spAutoFit/>
          </a:bodyPr>
          <a:lstStyle/>
          <a:p>
            <a:pPr algn="l">
              <a:lnSpc>
                <a:spcPts val="4760"/>
              </a:lnSpc>
            </a:pPr>
            <a:r>
              <a:rPr lang="en-US" sz="3400">
                <a:solidFill>
                  <a:srgbClr val="000000"/>
                </a:solidFill>
                <a:latin typeface="Noto Sans" panose="020B0502040504020204"/>
                <a:ea typeface="Noto Sans" panose="020B0502040504020204"/>
                <a:cs typeface="Noto Sans" panose="020B0502040504020204"/>
                <a:sym typeface="Noto Sans" panose="020B0502040504020204"/>
              </a:rPr>
              <a:t>N₂</a:t>
            </a:r>
          </a:p>
        </p:txBody>
      </p:sp>
      <p:pic>
        <p:nvPicPr>
          <p:cNvPr id="36" name="Picture 35" descr="Phuocsangk25@gmail.co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2857" y="5473531"/>
            <a:ext cx="4527434" cy="3011728"/>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678675" y="1019358"/>
            <a:ext cx="17523225" cy="8905642"/>
          </a:xfrm>
          <a:custGeom>
            <a:avLst/>
            <a:gdLst/>
            <a:ahLst/>
            <a:cxnLst/>
            <a:rect l="l" t="t" r="r" b="b"/>
            <a:pathLst>
              <a:path w="17523225" h="8905642">
                <a:moveTo>
                  <a:pt x="0" y="0"/>
                </a:moveTo>
                <a:lnTo>
                  <a:pt x="17523225" y="0"/>
                </a:lnTo>
                <a:lnTo>
                  <a:pt x="17523225" y="8905642"/>
                </a:lnTo>
                <a:lnTo>
                  <a:pt x="0" y="8905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15882268" y="329340"/>
            <a:ext cx="1746650" cy="1816452"/>
          </a:xfrm>
          <a:custGeom>
            <a:avLst/>
            <a:gdLst/>
            <a:ahLst/>
            <a:cxnLst/>
            <a:rect l="l" t="t" r="r" b="b"/>
            <a:pathLst>
              <a:path w="1746650" h="1816452">
                <a:moveTo>
                  <a:pt x="0" y="0"/>
                </a:moveTo>
                <a:lnTo>
                  <a:pt x="1746650" y="0"/>
                </a:lnTo>
                <a:lnTo>
                  <a:pt x="1746650" y="1816452"/>
                </a:lnTo>
                <a:lnTo>
                  <a:pt x="0" y="181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3" name="Rectangle 1"/>
          <p:cNvSpPr>
            <a:spLocks noChangeArrowheads="1"/>
          </p:cNvSpPr>
          <p:nvPr/>
        </p:nvSpPr>
        <p:spPr bwMode="auto">
          <a:xfrm rot="10800000" flipV="1">
            <a:off x="2734098" y="2827685"/>
            <a:ext cx="1314817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vi-VN" altLang="vi-VN" sz="3200" b="0" i="0" u="none" strike="noStrike" cap="none" normalizeH="0" baseline="0" dirty="0">
                <a:ln>
                  <a:noFill/>
                </a:ln>
                <a:solidFill>
                  <a:srgbClr val="000000"/>
                </a:solidFill>
                <a:effectLst/>
              </a:rPr>
              <a:t>Phương trình trạng thái khí lí tưởng </a:t>
            </a:r>
            <a:r>
              <a:rPr lang="vi-VN" altLang="vi-VN" sz="3200" dirty="0">
                <a:solidFill>
                  <a:srgbClr val="000000"/>
                </a:solidFill>
              </a:rPr>
              <a:t>đ</a:t>
            </a:r>
            <a:r>
              <a:rPr kumimoji="0" lang="vi-VN" altLang="vi-VN" sz="3200" b="0" i="0" u="none" strike="noStrike" cap="none" normalizeH="0" baseline="0" dirty="0">
                <a:ln>
                  <a:noFill/>
                </a:ln>
                <a:solidFill>
                  <a:srgbClr val="000000"/>
                </a:solidFill>
                <a:effectLst/>
              </a:rPr>
              <a:t>ược dùng trong việc nghiên cứu sự thay đổi áp suất, khối lượng riêng của không khí trong khí quyển, tìm hiểu quá trình biến đổi khí hậu để dự báo thời tiết</a:t>
            </a:r>
            <a:r>
              <a:rPr kumimoji="0" lang="vi-VN" altLang="vi-VN" sz="3200" b="0" i="0" u="none" strike="noStrike" cap="none" normalizeH="0" baseline="0" dirty="0">
                <a:ln>
                  <a:noFill/>
                </a:ln>
                <a:solidFill>
                  <a:srgbClr val="000000"/>
                </a:solidFill>
                <a:effectLst/>
                <a:latin typeface="Google Sans Text"/>
              </a:rPr>
              <a:t>.</a:t>
            </a:r>
            <a:endParaRPr kumimoji="0" lang="vi-VN" altLang="vi-VN" sz="3200" b="0" i="0" u="none" strike="noStrike" cap="none" normalizeH="0" baseline="0" dirty="0">
              <a:ln>
                <a:noFill/>
              </a:ln>
              <a:solidFill>
                <a:schemeClr val="tx1"/>
              </a:solidFill>
              <a:effectLst/>
              <a:latin typeface="Arial" panose="020B0604020202020204" pitchFamily="34" charset="0"/>
            </a:endParaRPr>
          </a:p>
        </p:txBody>
      </p:sp>
      <p:sp>
        <p:nvSpPr>
          <p:cNvPr id="5" name="TextBox 4"/>
          <p:cNvSpPr txBox="1"/>
          <p:nvPr/>
        </p:nvSpPr>
        <p:spPr>
          <a:xfrm>
            <a:off x="6400800" y="1275666"/>
            <a:ext cx="6705600" cy="1200329"/>
          </a:xfrm>
          <a:prstGeom prst="rect">
            <a:avLst/>
          </a:prstGeom>
          <a:noFill/>
        </p:spPr>
        <p:txBody>
          <a:bodyPr wrap="square" rtlCol="0">
            <a:spAutoFit/>
          </a:bodyPr>
          <a:lstStyle/>
          <a:p>
            <a:r>
              <a:rPr lang="vi-VN" sz="7200" dirty="0"/>
              <a:t>3. Vận dụng</a:t>
            </a:r>
          </a:p>
        </p:txBody>
      </p:sp>
      <p:pic>
        <p:nvPicPr>
          <p:cNvPr id="7" name="Picture 6"/>
          <p:cNvPicPr>
            <a:picLocks noChangeAspect="1"/>
          </p:cNvPicPr>
          <p:nvPr/>
        </p:nvPicPr>
        <p:blipFill>
          <a:blip r:embed="rId10"/>
          <a:stretch>
            <a:fillRect/>
          </a:stretch>
        </p:blipFill>
        <p:spPr>
          <a:xfrm>
            <a:off x="3464954" y="4811199"/>
            <a:ext cx="5975333" cy="4070391"/>
          </a:xfrm>
          <a:prstGeom prst="rect">
            <a:avLst/>
          </a:prstGeom>
        </p:spPr>
      </p:pic>
      <p:pic>
        <p:nvPicPr>
          <p:cNvPr id="4" name="Picture 3"/>
          <p:cNvPicPr>
            <a:picLocks noChangeAspect="1"/>
          </p:cNvPicPr>
          <p:nvPr/>
        </p:nvPicPr>
        <p:blipFill>
          <a:blip r:embed="rId11"/>
          <a:stretch>
            <a:fillRect/>
          </a:stretch>
        </p:blipFill>
        <p:spPr>
          <a:xfrm>
            <a:off x="1811236" y="1150521"/>
            <a:ext cx="1528159" cy="1677163"/>
          </a:xfrm>
          <a:prstGeom prst="rect">
            <a:avLst/>
          </a:prstGeom>
        </p:spPr>
      </p:pic>
      <p:pic>
        <p:nvPicPr>
          <p:cNvPr id="6" name="Picture 5" descr="Phuocsangk25@gmail.co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3098" y="4878306"/>
            <a:ext cx="6420106" cy="4070391"/>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643842" y="1052018"/>
            <a:ext cx="17523225" cy="8905642"/>
          </a:xfrm>
          <a:custGeom>
            <a:avLst/>
            <a:gdLst/>
            <a:ahLst/>
            <a:cxnLst/>
            <a:rect l="l" t="t" r="r" b="b"/>
            <a:pathLst>
              <a:path w="17523225" h="8905642">
                <a:moveTo>
                  <a:pt x="0" y="0"/>
                </a:moveTo>
                <a:lnTo>
                  <a:pt x="17523225" y="0"/>
                </a:lnTo>
                <a:lnTo>
                  <a:pt x="17523225" y="8905642"/>
                </a:lnTo>
                <a:lnTo>
                  <a:pt x="0" y="8905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15882268" y="329340"/>
            <a:ext cx="1746650" cy="1816452"/>
          </a:xfrm>
          <a:custGeom>
            <a:avLst/>
            <a:gdLst/>
            <a:ahLst/>
            <a:cxnLst/>
            <a:rect l="l" t="t" r="r" b="b"/>
            <a:pathLst>
              <a:path w="1746650" h="1816452">
                <a:moveTo>
                  <a:pt x="0" y="0"/>
                </a:moveTo>
                <a:lnTo>
                  <a:pt x="1746650" y="0"/>
                </a:lnTo>
                <a:lnTo>
                  <a:pt x="1746650" y="1816452"/>
                </a:lnTo>
                <a:lnTo>
                  <a:pt x="0" y="181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424150" y="75761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 name="TextBox 4"/>
          <p:cNvSpPr txBox="1"/>
          <p:nvPr/>
        </p:nvSpPr>
        <p:spPr>
          <a:xfrm>
            <a:off x="6400800" y="1275666"/>
            <a:ext cx="6705600" cy="1200329"/>
          </a:xfrm>
          <a:prstGeom prst="rect">
            <a:avLst/>
          </a:prstGeom>
          <a:noFill/>
        </p:spPr>
        <p:txBody>
          <a:bodyPr wrap="square" rtlCol="0">
            <a:spAutoFit/>
          </a:bodyPr>
          <a:lstStyle/>
          <a:p>
            <a:r>
              <a:rPr lang="vi-VN" sz="7200" dirty="0"/>
              <a:t>3. Vận dụng</a:t>
            </a:r>
          </a:p>
        </p:txBody>
      </p:sp>
      <p:sp>
        <p:nvSpPr>
          <p:cNvPr id="2" name="Rectangle 1"/>
          <p:cNvSpPr>
            <a:spLocks noChangeArrowheads="1"/>
          </p:cNvSpPr>
          <p:nvPr/>
        </p:nvSpPr>
        <p:spPr bwMode="auto">
          <a:xfrm>
            <a:off x="9144000" y="2725314"/>
            <a:ext cx="6934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1" i="0" u="none" strike="noStrike" cap="none" normalizeH="0" baseline="0" dirty="0">
                <a:ln>
                  <a:noFill/>
                </a:ln>
                <a:solidFill>
                  <a:srgbClr val="000000"/>
                </a:solidFill>
                <a:effectLst/>
              </a:rPr>
              <a:t>Bóng thám không </a:t>
            </a:r>
            <a:r>
              <a:rPr kumimoji="0" lang="vi-VN" altLang="vi-VN" sz="3600" b="0" i="0" u="none" strike="noStrike" cap="none" normalizeH="0" baseline="0" dirty="0">
                <a:ln>
                  <a:noFill/>
                </a:ln>
                <a:solidFill>
                  <a:srgbClr val="000000"/>
                </a:solidFill>
                <a:effectLst/>
              </a:rPr>
              <a:t>được sử dụng để thu thập thông tin về môi trường không khí và thời tiết. Bóng thường được bơm khí hiếm nhẹ hơn không khí, nhờ đó có thể bay lên các tầng không khí khác nhau để thu thập thông tin về nhiệt độ, độ ẩm, áp suất tốc độ gió</a:t>
            </a:r>
            <a:endParaRPr kumimoji="0" lang="vi-VN" altLang="vi-VN" sz="3600" b="0" i="0" u="none" strike="noStrike" cap="none" normalizeH="0" baseline="0" dirty="0">
              <a:ln>
                <a:noFill/>
              </a:ln>
              <a:solidFill>
                <a:schemeClr val="tx1"/>
              </a:solidFill>
              <a:effectLst/>
            </a:endParaRPr>
          </a:p>
        </p:txBody>
      </p:sp>
      <p:pic>
        <p:nvPicPr>
          <p:cNvPr id="10" name="Picture 9"/>
          <p:cNvPicPr>
            <a:picLocks noChangeAspect="1"/>
          </p:cNvPicPr>
          <p:nvPr/>
        </p:nvPicPr>
        <p:blipFill>
          <a:blip r:embed="rId10"/>
          <a:stretch>
            <a:fillRect/>
          </a:stretch>
        </p:blipFill>
        <p:spPr>
          <a:xfrm>
            <a:off x="2362200" y="2702454"/>
            <a:ext cx="5715000" cy="5616803"/>
          </a:xfrm>
          <a:prstGeom prst="rect">
            <a:avLst/>
          </a:prstGeom>
        </p:spPr>
      </p:pic>
      <p:pic>
        <p:nvPicPr>
          <p:cNvPr id="4" name="Picture 3">
            <a:extLst>
              <a:ext uri="{FF2B5EF4-FFF2-40B4-BE49-F238E27FC236}">
                <a16:creationId xmlns:a16="http://schemas.microsoft.com/office/drawing/2014/main" id="{662056A7-678C-E6DB-FF4D-5531BBC6DDF6}"/>
              </a:ext>
            </a:extLst>
          </p:cNvPr>
          <p:cNvPicPr>
            <a:picLocks noChangeAspect="1"/>
          </p:cNvPicPr>
          <p:nvPr/>
        </p:nvPicPr>
        <p:blipFill>
          <a:blip r:embed="rId11"/>
          <a:stretch>
            <a:fillRect/>
          </a:stretch>
        </p:blipFill>
        <p:spPr>
          <a:xfrm>
            <a:off x="14097000" y="7186983"/>
            <a:ext cx="2554164" cy="2554164"/>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749535" y="1052018"/>
            <a:ext cx="17523225" cy="8905642"/>
          </a:xfrm>
          <a:custGeom>
            <a:avLst/>
            <a:gdLst/>
            <a:ahLst/>
            <a:cxnLst/>
            <a:rect l="l" t="t" r="r" b="b"/>
            <a:pathLst>
              <a:path w="17523225" h="8905642">
                <a:moveTo>
                  <a:pt x="0" y="0"/>
                </a:moveTo>
                <a:lnTo>
                  <a:pt x="17523225" y="0"/>
                </a:lnTo>
                <a:lnTo>
                  <a:pt x="17523225" y="8905642"/>
                </a:lnTo>
                <a:lnTo>
                  <a:pt x="0" y="8905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3" name="Online Media 2" title="Bóng thám không hàng triệu đô được thả lên bầu trời Sài Gòn">
            <a:hlinkClick r:id="" action="ppaction://media"/>
          </p:cNvPr>
          <p:cNvPicPr>
            <a:picLocks noRot="1" noChangeAspect="1"/>
          </p:cNvPicPr>
          <p:nvPr>
            <a:videoFile r:link="rId2"/>
            <p:extLst>
              <p:ext uri="{DAA4B4D4-6D71-4841-9C94-3DE7FCFB9230}">
                <p14:media xmlns:p14="http://schemas.microsoft.com/office/powerpoint/2010/main" r:link="rId3"/>
              </p:ext>
            </p:extLst>
          </p:nvPr>
        </p:nvPicPr>
        <p:blipFill>
          <a:blip r:embed="rId8"/>
          <a:stretch>
            <a:fillRect/>
          </a:stretch>
        </p:blipFill>
        <p:spPr>
          <a:xfrm>
            <a:off x="0" y="9144"/>
            <a:ext cx="18272760" cy="10324109"/>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24443"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rot="3506696">
            <a:off x="-116685" y="7555893"/>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5405733" y="390944"/>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13982773" y="4518813"/>
            <a:ext cx="3142274" cy="5221301"/>
          </a:xfrm>
          <a:custGeom>
            <a:avLst/>
            <a:gdLst/>
            <a:ahLst/>
            <a:cxnLst/>
            <a:rect l="l" t="t" r="r" b="b"/>
            <a:pathLst>
              <a:path w="3142274" h="5221301">
                <a:moveTo>
                  <a:pt x="0" y="0"/>
                </a:moveTo>
                <a:lnTo>
                  <a:pt x="3142273" y="0"/>
                </a:lnTo>
                <a:lnTo>
                  <a:pt x="3142273" y="5221301"/>
                </a:lnTo>
                <a:lnTo>
                  <a:pt x="0" y="5221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1" name="TextBox 31"/>
          <p:cNvSpPr txBox="1"/>
          <p:nvPr/>
        </p:nvSpPr>
        <p:spPr>
          <a:xfrm>
            <a:off x="1971776" y="1139779"/>
            <a:ext cx="15225150" cy="1152525"/>
          </a:xfrm>
          <a:prstGeom prst="rect">
            <a:avLst/>
          </a:prstGeom>
        </p:spPr>
        <p:txBody>
          <a:bodyPr lIns="0" tIns="0" rIns="0" bIns="0" rtlCol="0" anchor="t">
            <a:spAutoFit/>
          </a:bodyPr>
          <a:lstStyle/>
          <a:p>
            <a:pPr algn="ctr">
              <a:lnSpc>
                <a:spcPts val="9120"/>
              </a:lnSpc>
            </a:pP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3.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Vận</a:t>
            </a:r>
            <a:r>
              <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rPr>
              <a:t> </a:t>
            </a:r>
            <a:r>
              <a:rPr lang="en-US" sz="7600" dirty="0" err="1">
                <a:solidFill>
                  <a:srgbClr val="2C3045"/>
                </a:solidFill>
                <a:latin typeface="Didact Gothic" panose="00000500000000000000"/>
                <a:ea typeface="Didact Gothic" panose="00000500000000000000"/>
                <a:cs typeface="Didact Gothic" panose="00000500000000000000"/>
                <a:sym typeface="Didact Gothic" panose="00000500000000000000"/>
              </a:rPr>
              <a:t>dụng</a:t>
            </a:r>
            <a:endParaRPr lang="en-US" sz="7600" dirty="0">
              <a:solidFill>
                <a:srgbClr val="2C3045"/>
              </a:solidFill>
              <a:latin typeface="Didact Gothic" panose="00000500000000000000"/>
              <a:ea typeface="Didact Gothic" panose="00000500000000000000"/>
              <a:cs typeface="Didact Gothic" panose="00000500000000000000"/>
              <a:sym typeface="Didact Gothic" panose="00000500000000000000"/>
            </a:endParaRPr>
          </a:p>
        </p:txBody>
      </p:sp>
      <mc:AlternateContent xmlns:mc="http://schemas.openxmlformats.org/markup-compatibility/2006" xmlns:a14="http://schemas.microsoft.com/office/drawing/2010/main">
        <mc:Choice Requires="a14">
          <p:sp>
            <p:nvSpPr>
              <p:cNvPr id="32" name="Rectangle 1"/>
              <p:cNvSpPr>
                <a:spLocks noChangeArrowheads="1"/>
              </p:cNvSpPr>
              <p:nvPr/>
            </p:nvSpPr>
            <p:spPr bwMode="auto">
              <a:xfrm>
                <a:off x="3008204" y="2151081"/>
                <a:ext cx="11222216" cy="398301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1" i="0" u="none" strike="noStrike" cap="none" normalizeH="0" baseline="0" dirty="0">
                    <a:ln>
                      <a:noFill/>
                    </a:ln>
                    <a:solidFill>
                      <a:srgbClr val="000000"/>
                    </a:solidFill>
                    <a:effectLst/>
                  </a:rPr>
                  <a:t>Bài tập</a:t>
                </a: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0" i="0" u="none" strike="noStrike" cap="none" normalizeH="0" baseline="0" dirty="0">
                    <a:ln>
                      <a:noFill/>
                    </a:ln>
                    <a:solidFill>
                      <a:srgbClr val="000000"/>
                    </a:solidFill>
                    <a:effectLst/>
                  </a:rPr>
                  <a:t>Người ta muốn chế tạo một bóng thám không có thể tăng bán kính lên tới 10 m,</a:t>
                </a:r>
                <a:r>
                  <a:rPr lang="vi-VN" altLang="vi-VN" sz="3600" dirty="0"/>
                  <a:t> </a:t>
                </a:r>
                <a:r>
                  <a:rPr kumimoji="0" lang="vi-VN" altLang="vi-VN" sz="3600" b="0" i="0" u="none" strike="noStrike" cap="none" normalizeH="0" baseline="0" dirty="0">
                    <a:ln>
                      <a:noFill/>
                    </a:ln>
                    <a:solidFill>
                      <a:srgbClr val="000000"/>
                    </a:solidFill>
                    <a:effectLst/>
                  </a:rPr>
                  <a:t>khi bay ở tầng khí quyển có áp suất 0,3.</a:t>
                </a:r>
                <a14:m>
                  <m:oMath xmlns:m="http://schemas.openxmlformats.org/officeDocument/2006/math">
                    <m:sSup>
                      <m:sSupPr>
                        <m:ctrlPr>
                          <a:rPr kumimoji="0" lang="vi-VN" altLang="vi-VN" sz="3600" b="0" i="1" u="none" strike="noStrike" cap="none" normalizeH="0" baseline="0" smtClean="0">
                            <a:ln>
                              <a:noFill/>
                            </a:ln>
                            <a:solidFill>
                              <a:srgbClr val="000000"/>
                            </a:solidFill>
                            <a:effectLst/>
                            <a:latin typeface="Cambria Math" panose="02040503050406030204" pitchFamily="18" charset="0"/>
                          </a:rPr>
                        </m:ctrlPr>
                      </m:sSupPr>
                      <m:e>
                        <m:r>
                          <a:rPr lang="vi-VN" altLang="vi-VN" sz="3600" i="1">
                            <a:solidFill>
                              <a:srgbClr val="000000"/>
                            </a:solidFill>
                            <a:latin typeface="Cambria Math" panose="02040503050406030204" pitchFamily="18" charset="0"/>
                          </a:rPr>
                          <m:t>10</m:t>
                        </m:r>
                      </m:e>
                      <m:sup>
                        <m:r>
                          <a:rPr lang="vi-VN" altLang="vi-VN" sz="3600" i="1">
                            <a:solidFill>
                              <a:srgbClr val="000000"/>
                            </a:solidFill>
                            <a:latin typeface="Cambria Math" panose="02040503050406030204" pitchFamily="18" charset="0"/>
                          </a:rPr>
                          <m:t>5</m:t>
                        </m:r>
                      </m:sup>
                    </m:sSup>
                  </m:oMath>
                </a14:m>
                <a:r>
                  <a:rPr kumimoji="0" lang="vi-VN" altLang="vi-VN" sz="3600" b="0" i="0" u="none" strike="noStrike" cap="none" normalizeH="0" baseline="0" dirty="0">
                    <a:ln>
                      <a:noFill/>
                    </a:ln>
                    <a:solidFill>
                      <a:srgbClr val="000000"/>
                    </a:solidFill>
                    <a:effectLst/>
                  </a:rPr>
                  <a:t> Pa và nhiệt độ 200 K. Hỏi bán kính của</a:t>
                </a:r>
                <a:r>
                  <a:rPr lang="vi-VN" altLang="vi-VN" sz="3600" dirty="0"/>
                  <a:t> </a:t>
                </a:r>
                <a:r>
                  <a:rPr kumimoji="0" lang="vi-VN" altLang="vi-VN" sz="3600" b="0" i="0" u="none" strike="noStrike" cap="none" normalizeH="0" baseline="0" dirty="0">
                    <a:ln>
                      <a:noFill/>
                    </a:ln>
                    <a:solidFill>
                      <a:srgbClr val="000000"/>
                    </a:solidFill>
                    <a:effectLst/>
                  </a:rPr>
                  <a:t>bóng khi vừa bơm xong phải bằng bao nhiêu? Biết bóng được bơm ở áp suất</a:t>
                </a:r>
                <a:r>
                  <a:rPr lang="vi-VN" altLang="vi-VN" sz="3600" dirty="0"/>
                  <a:t> </a:t>
                </a:r>
                <a:r>
                  <a:rPr kumimoji="0" lang="vi-VN" altLang="vi-VN" sz="3600" b="0" i="0" u="none" strike="noStrike" cap="none" normalizeH="0" baseline="0" dirty="0">
                    <a:ln>
                      <a:noFill/>
                    </a:ln>
                    <a:solidFill>
                      <a:srgbClr val="000000"/>
                    </a:solidFill>
                    <a:effectLst/>
                  </a:rPr>
                  <a:t>1,02.</a:t>
                </a:r>
                <a14:m>
                  <m:oMath xmlns:m="http://schemas.openxmlformats.org/officeDocument/2006/math">
                    <m:sSup>
                      <m:sSupPr>
                        <m:ctrlPr>
                          <a:rPr kumimoji="0" lang="vi-VN" altLang="vi-VN" sz="3600" b="0" i="1" u="none" strike="noStrike" cap="none" normalizeH="0" baseline="0" smtClean="0">
                            <a:ln>
                              <a:noFill/>
                            </a:ln>
                            <a:solidFill>
                              <a:srgbClr val="000000"/>
                            </a:solidFill>
                            <a:effectLst/>
                            <a:latin typeface="Cambria Math" panose="02040503050406030204" pitchFamily="18" charset="0"/>
                          </a:rPr>
                        </m:ctrlPr>
                      </m:sSupPr>
                      <m:e>
                        <m:r>
                          <a:rPr lang="vi-VN" altLang="vi-VN" sz="3600" i="1">
                            <a:solidFill>
                              <a:srgbClr val="000000"/>
                            </a:solidFill>
                            <a:latin typeface="Cambria Math" panose="02040503050406030204" pitchFamily="18" charset="0"/>
                          </a:rPr>
                          <m:t>10</m:t>
                        </m:r>
                      </m:e>
                      <m:sup>
                        <m:r>
                          <a:rPr lang="vi-VN" altLang="vi-VN" sz="3600" i="1">
                            <a:solidFill>
                              <a:srgbClr val="000000"/>
                            </a:solidFill>
                            <a:latin typeface="Cambria Math" panose="02040503050406030204" pitchFamily="18" charset="0"/>
                          </a:rPr>
                          <m:t>5</m:t>
                        </m:r>
                      </m:sup>
                    </m:sSup>
                  </m:oMath>
                </a14:m>
                <a:r>
                  <a:rPr kumimoji="0" lang="vi-VN" altLang="vi-VN" sz="3600" b="0" i="0" u="none" strike="noStrike" cap="none" normalizeH="0" baseline="0" dirty="0">
                    <a:ln>
                      <a:noFill/>
                    </a:ln>
                    <a:solidFill>
                      <a:srgbClr val="000000"/>
                    </a:solidFill>
                    <a:effectLst/>
                  </a:rPr>
                  <a:t> Pa và nhiệt độ 300 K.</a:t>
                </a:r>
                <a:endParaRPr kumimoji="0" lang="vi-VN" altLang="vi-VN" sz="3600" b="0" i="0" u="none" strike="noStrike" cap="none" normalizeH="0" baseline="0" dirty="0">
                  <a:ln>
                    <a:noFill/>
                  </a:ln>
                  <a:solidFill>
                    <a:schemeClr val="tx1"/>
                  </a:solidFill>
                  <a:effectLst/>
                </a:endParaRPr>
              </a:p>
            </p:txBody>
          </p:sp>
        </mc:Choice>
        <mc:Fallback xmlns="">
          <p:sp>
            <p:nvSpPr>
              <p:cNvPr id="32" name="Rectangle 1"/>
              <p:cNvSpPr>
                <a:spLocks noRot="1" noChangeAspect="1" noMove="1" noResize="1" noEditPoints="1" noAdjustHandles="1" noChangeArrowheads="1" noChangeShapeType="1" noTextEdit="1"/>
              </p:cNvSpPr>
              <p:nvPr/>
            </p:nvSpPr>
            <p:spPr bwMode="auto">
              <a:xfrm>
                <a:off x="3008204" y="2151081"/>
                <a:ext cx="11222216" cy="3983013"/>
              </a:xfrm>
              <a:prstGeom prst="rect">
                <a:avLst/>
              </a:prstGeom>
              <a:blipFill rotWithShape="1">
                <a:blip r:embed="rId12"/>
                <a:stretch>
                  <a:fillRect l="-2" t="-8" r="1" b="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pic>
        <p:nvPicPr>
          <p:cNvPr id="35" name="Picture 34"/>
          <p:cNvPicPr>
            <a:picLocks noChangeAspect="1"/>
          </p:cNvPicPr>
          <p:nvPr/>
        </p:nvPicPr>
        <p:blipFill>
          <a:blip r:embed="rId13"/>
          <a:stretch>
            <a:fillRect/>
          </a:stretch>
        </p:blipFill>
        <p:spPr>
          <a:xfrm>
            <a:off x="1421953" y="2000173"/>
            <a:ext cx="1345050" cy="1345051"/>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8" y="8069091"/>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2442048" y="0"/>
            <a:ext cx="14580889" cy="10531232"/>
          </a:xfrm>
          <a:custGeom>
            <a:avLst/>
            <a:gdLst/>
            <a:ahLst/>
            <a:cxnLst/>
            <a:rect l="l" t="t" r="r" b="b"/>
            <a:pathLst>
              <a:path w="14580889" h="10531232">
                <a:moveTo>
                  <a:pt x="0" y="0"/>
                </a:moveTo>
                <a:lnTo>
                  <a:pt x="14580889" y="0"/>
                </a:lnTo>
                <a:lnTo>
                  <a:pt x="14580889" y="10531232"/>
                </a:lnTo>
                <a:lnTo>
                  <a:pt x="0" y="10531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r>
              <a:rPr lang="vi-VN" sz="1800" dirty="0"/>
              <a:t>(</a:t>
            </a:r>
          </a:p>
        </p:txBody>
      </p:sp>
      <p:sp>
        <p:nvSpPr>
          <p:cNvPr id="26" name="Freeform 26"/>
          <p:cNvSpPr/>
          <p:nvPr/>
        </p:nvSpPr>
        <p:spPr>
          <a:xfrm>
            <a:off x="-549837" y="1367603"/>
            <a:ext cx="4001068" cy="8909706"/>
          </a:xfrm>
          <a:custGeom>
            <a:avLst/>
            <a:gdLst/>
            <a:ahLst/>
            <a:cxnLst/>
            <a:rect l="l" t="t" r="r" b="b"/>
            <a:pathLst>
              <a:path w="4001068" h="8909706">
                <a:moveTo>
                  <a:pt x="0" y="0"/>
                </a:moveTo>
                <a:lnTo>
                  <a:pt x="4001068" y="0"/>
                </a:lnTo>
                <a:lnTo>
                  <a:pt x="4001068" y="8909706"/>
                </a:lnTo>
                <a:lnTo>
                  <a:pt x="0" y="8909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7022937" y="89193"/>
            <a:ext cx="1253918" cy="1883568"/>
          </a:xfrm>
          <a:custGeom>
            <a:avLst/>
            <a:gdLst/>
            <a:ahLst/>
            <a:cxnLst/>
            <a:rect l="l" t="t" r="r" b="b"/>
            <a:pathLst>
              <a:path w="1253918" h="1883568">
                <a:moveTo>
                  <a:pt x="0" y="0"/>
                </a:moveTo>
                <a:lnTo>
                  <a:pt x="1253918" y="0"/>
                </a:lnTo>
                <a:lnTo>
                  <a:pt x="1253918" y="1883568"/>
                </a:lnTo>
                <a:lnTo>
                  <a:pt x="0" y="18835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TextBox 27"/>
          <p:cNvSpPr txBox="1"/>
          <p:nvPr/>
        </p:nvSpPr>
        <p:spPr>
          <a:xfrm>
            <a:off x="3788883" y="1372596"/>
            <a:ext cx="12258231" cy="923330"/>
          </a:xfrm>
          <a:prstGeom prst="rect">
            <a:avLst/>
          </a:prstGeom>
          <a:noFill/>
        </p:spPr>
        <p:txBody>
          <a:bodyPr wrap="square" rtlCol="0">
            <a:spAutoFit/>
          </a:bodyPr>
          <a:lstStyle/>
          <a:p>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1.Phương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trình</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trạng</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thái</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khí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lí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tưởng</a:t>
            </a:r>
            <a:endPar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endParaRPr>
          </a:p>
        </p:txBody>
      </p:sp>
      <p:sp>
        <p:nvSpPr>
          <p:cNvPr id="29" name="Rectangle 28"/>
          <p:cNvSpPr/>
          <p:nvPr/>
        </p:nvSpPr>
        <p:spPr>
          <a:xfrm>
            <a:off x="4541845" y="3553298"/>
            <a:ext cx="3011705" cy="106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dirty="0"/>
          </a:p>
        </p:txBody>
      </p:sp>
      <mc:AlternateContent xmlns:mc="http://schemas.openxmlformats.org/markup-compatibility/2006" xmlns:a14="http://schemas.microsoft.com/office/drawing/2010/main">
        <mc:Choice Requires="a14">
          <p:sp>
            <p:nvSpPr>
              <p:cNvPr id="30" name="Rectangle 29"/>
              <p:cNvSpPr/>
              <p:nvPr/>
            </p:nvSpPr>
            <p:spPr>
              <a:xfrm>
                <a:off x="8366133" y="5603172"/>
                <a:ext cx="3447267"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b="0" i="1" smtClean="0">
                              <a:latin typeface="Cambria Math" panose="02040503050406030204" pitchFamily="18" charset="0"/>
                            </a:rPr>
                            <m:t>𝑝</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m:t>
                      </m:r>
                      <m:sSubSup>
                        <m:sSubSupPr>
                          <m:ctrlPr>
                            <a:rPr lang="en-US" sz="4400" b="0" i="1" smtClean="0">
                              <a:latin typeface="Cambria Math" panose="02040503050406030204" pitchFamily="18" charset="0"/>
                            </a:rPr>
                          </m:ctrlPr>
                        </m:sSubSupPr>
                        <m:e>
                          <m:r>
                            <a:rPr lang="en-US" sz="4400" b="0" i="1" smtClean="0">
                              <a:latin typeface="Cambria Math" panose="02040503050406030204" pitchFamily="18" charset="0"/>
                            </a:rPr>
                            <m:t>𝑉</m:t>
                          </m:r>
                        </m:e>
                        <m:sub>
                          <m:r>
                            <a:rPr lang="en-US" sz="4400" b="0" i="1" smtClean="0">
                              <a:latin typeface="Cambria Math" panose="02040503050406030204" pitchFamily="18" charset="0"/>
                            </a:rPr>
                            <m:t>1</m:t>
                          </m:r>
                        </m:sub>
                        <m:sup>
                          <m:r>
                            <a:rPr lang="en-US" sz="4400" b="0" i="1" smtClean="0">
                              <a:latin typeface="Cambria Math" panose="02040503050406030204" pitchFamily="18" charset="0"/>
                            </a:rPr>
                            <m:t>′</m:t>
                          </m:r>
                        </m:sup>
                      </m:sSubSup>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𝑇</m:t>
                          </m:r>
                        </m:e>
                        <m:sub>
                          <m:r>
                            <a:rPr lang="en-US" sz="4400" b="0" i="1" smtClean="0">
                              <a:latin typeface="Cambria Math" panose="02040503050406030204" pitchFamily="18" charset="0"/>
                            </a:rPr>
                            <m:t>1</m:t>
                          </m:r>
                        </m:sub>
                      </m:sSub>
                    </m:oMath>
                  </m:oMathPara>
                </a14:m>
                <a:endParaRPr lang="vi-VN" sz="4400" dirty="0"/>
              </a:p>
            </p:txBody>
          </p:sp>
        </mc:Choice>
        <mc:Fallback xmlns="">
          <p:sp>
            <p:nvSpPr>
              <p:cNvPr id="30" name="Rectangle 29"/>
              <p:cNvSpPr>
                <a:spLocks noRot="1" noChangeAspect="1" noMove="1" noResize="1" noEditPoints="1" noAdjustHandles="1" noChangeArrowheads="1" noChangeShapeType="1" noTextEdit="1"/>
              </p:cNvSpPr>
              <p:nvPr/>
            </p:nvSpPr>
            <p:spPr>
              <a:xfrm>
                <a:off x="8366133" y="5603172"/>
                <a:ext cx="3447267" cy="1143000"/>
              </a:xfrm>
              <a:prstGeom prst="rect">
                <a:avLst/>
              </a:prstGeom>
              <a:blipFill rotWithShape="1">
                <a:blip r:embed="rId10"/>
                <a:stretch>
                  <a:fillRect l="-369" t="-1161" r="-354" b="-1062"/>
                </a:stretch>
              </a:blipFill>
            </p:spPr>
            <p:style>
              <a:lnRef idx="2">
                <a:schemeClr val="dk1"/>
              </a:lnRef>
              <a:fillRef idx="1">
                <a:schemeClr val="lt1"/>
              </a:fillRef>
              <a:effectRef idx="0">
                <a:schemeClr val="dk1"/>
              </a:effectRef>
              <a:fontRef idx="minor">
                <a:schemeClr val="dk1"/>
              </a:fontRef>
            </p:style>
            <p:txBody>
              <a:bodyPr/>
              <a:lstStyle/>
              <a:p>
                <a:r>
                  <a:rPr lang="en-US" altLang="en-US">
                    <a:noFill/>
                  </a:rPr>
                  <a:t> </a:t>
                </a:r>
              </a:p>
            </p:txBody>
          </p:sp>
        </mc:Fallback>
      </mc:AlternateContent>
      <p:sp>
        <p:nvSpPr>
          <p:cNvPr id="31" name="Rectangle 30"/>
          <p:cNvSpPr/>
          <p:nvPr/>
        </p:nvSpPr>
        <p:spPr>
          <a:xfrm>
            <a:off x="12206624" y="3553298"/>
            <a:ext cx="3333747" cy="106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33" name="TextBox 32"/>
              <p:cNvSpPr txBox="1"/>
              <p:nvPr/>
            </p:nvSpPr>
            <p:spPr>
              <a:xfrm>
                <a:off x="4855206" y="3701978"/>
                <a:ext cx="2748913"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b="0" i="1" smtClean="0">
                              <a:latin typeface="Cambria Math" panose="02040503050406030204" pitchFamily="18" charset="0"/>
                            </a:rPr>
                            <m:t>𝑝</m:t>
                          </m:r>
                        </m:e>
                        <m:sub>
                          <m:r>
                            <a:rPr lang="en-US" sz="4400" b="0" i="1" smtClean="0">
                              <a:latin typeface="Cambria Math" panose="02040503050406030204" pitchFamily="18" charset="0"/>
                            </a:rPr>
                            <m:t>1</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𝑉</m:t>
                          </m:r>
                        </m:e>
                        <m:sub>
                          <m:r>
                            <a:rPr lang="en-US" sz="4400" b="0" i="1" smtClean="0">
                              <a:latin typeface="Cambria Math" panose="02040503050406030204" pitchFamily="18" charset="0"/>
                            </a:rPr>
                            <m:t>1</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𝑇</m:t>
                          </m:r>
                        </m:e>
                        <m:sub>
                          <m:r>
                            <a:rPr lang="en-US" sz="4400" b="0" i="1" smtClean="0">
                              <a:latin typeface="Cambria Math" panose="02040503050406030204" pitchFamily="18" charset="0"/>
                            </a:rPr>
                            <m:t>1</m:t>
                          </m:r>
                        </m:sub>
                      </m:sSub>
                    </m:oMath>
                  </m:oMathPara>
                </a14:m>
                <a:endParaRPr lang="vi-VN" sz="44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855206" y="3701978"/>
                <a:ext cx="2748913" cy="769441"/>
              </a:xfrm>
              <a:prstGeom prst="rect">
                <a:avLst/>
              </a:prstGeom>
              <a:blipFill rotWithShape="1">
                <a:blip r:embed="rId11"/>
                <a:stretch>
                  <a:fillRect l="-23" t="-73" r="23" b="5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2413276" y="3607127"/>
                <a:ext cx="304800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vi-VN" sz="4400" i="1" smtClean="0">
                              <a:latin typeface="Cambria Math" panose="02040503050406030204" pitchFamily="18" charset="0"/>
                            </a:rPr>
                          </m:ctrlPr>
                        </m:sSubPr>
                        <m:e>
                          <m:r>
                            <a:rPr lang="vi-VN" sz="4400" b="0" i="1" smtClean="0">
                              <a:latin typeface="Cambria Math" panose="02040503050406030204" pitchFamily="18" charset="0"/>
                            </a:rPr>
                            <m:t>𝑝</m:t>
                          </m:r>
                        </m:e>
                        <m:sub>
                          <m:r>
                            <a:rPr lang="vi-VN" sz="4400" b="0" i="1" smtClean="0">
                              <a:latin typeface="Cambria Math" panose="02040503050406030204" pitchFamily="18" charset="0"/>
                            </a:rPr>
                            <m:t>2</m:t>
                          </m:r>
                        </m:sub>
                      </m:sSub>
                      <m:r>
                        <a:rPr lang="vi-VN" sz="4400" b="0" i="1" smtClean="0">
                          <a:latin typeface="Cambria Math" panose="02040503050406030204" pitchFamily="18" charset="0"/>
                        </a:rPr>
                        <m:t>,</m:t>
                      </m:r>
                      <m:sSub>
                        <m:sSubPr>
                          <m:ctrlPr>
                            <a:rPr lang="vi-VN" sz="4400" b="0" i="1" smtClean="0">
                              <a:latin typeface="Cambria Math" panose="02040503050406030204" pitchFamily="18" charset="0"/>
                            </a:rPr>
                          </m:ctrlPr>
                        </m:sSubPr>
                        <m:e>
                          <m:r>
                            <a:rPr lang="vi-VN" sz="4400" b="0" i="1" smtClean="0">
                              <a:latin typeface="Cambria Math" panose="02040503050406030204" pitchFamily="18" charset="0"/>
                            </a:rPr>
                            <m:t>𝑉</m:t>
                          </m:r>
                        </m:e>
                        <m:sub>
                          <m:r>
                            <a:rPr lang="vi-VN" sz="4400" b="0" i="1" smtClean="0">
                              <a:latin typeface="Cambria Math" panose="02040503050406030204" pitchFamily="18" charset="0"/>
                            </a:rPr>
                            <m:t>2</m:t>
                          </m:r>
                        </m:sub>
                      </m:sSub>
                      <m:r>
                        <a:rPr lang="vi-VN" sz="4400" b="0" i="1" smtClean="0">
                          <a:latin typeface="Cambria Math" panose="02040503050406030204" pitchFamily="18" charset="0"/>
                        </a:rPr>
                        <m:t>,</m:t>
                      </m:r>
                      <m:sSub>
                        <m:sSubPr>
                          <m:ctrlPr>
                            <a:rPr lang="vi-VN" sz="4400" b="0" i="1" smtClean="0">
                              <a:latin typeface="Cambria Math" panose="02040503050406030204" pitchFamily="18" charset="0"/>
                            </a:rPr>
                          </m:ctrlPr>
                        </m:sSubPr>
                        <m:e>
                          <m:r>
                            <a:rPr lang="vi-VN" sz="4400" b="0" i="1" smtClean="0">
                              <a:latin typeface="Cambria Math" panose="02040503050406030204" pitchFamily="18" charset="0"/>
                            </a:rPr>
                            <m:t>𝑇</m:t>
                          </m:r>
                        </m:e>
                        <m:sub>
                          <m:r>
                            <a:rPr lang="vi-VN" sz="4400" b="0" i="1" smtClean="0">
                              <a:latin typeface="Cambria Math" panose="02040503050406030204" pitchFamily="18" charset="0"/>
                            </a:rPr>
                            <m:t>2</m:t>
                          </m:r>
                        </m:sub>
                      </m:sSub>
                    </m:oMath>
                  </m:oMathPara>
                </a14:m>
                <a:endParaRPr lang="vi-VN" sz="4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12413276" y="3607127"/>
                <a:ext cx="3048000" cy="769441"/>
              </a:xfrm>
              <a:prstGeom prst="rect">
                <a:avLst/>
              </a:prstGeom>
              <a:blipFill rotWithShape="1">
                <a:blip r:embed="rId12"/>
                <a:stretch>
                  <a:fillRect l="-10" t="-42" r="10" b="19"/>
                </a:stretch>
              </a:blipFill>
            </p:spPr>
            <p:txBody>
              <a:bodyPr/>
              <a:lstStyle/>
              <a:p>
                <a:r>
                  <a:rPr lang="en-US" altLang="en-US">
                    <a:noFill/>
                  </a:rPr>
                  <a:t> </a:t>
                </a:r>
              </a:p>
            </p:txBody>
          </p:sp>
        </mc:Fallback>
      </mc:AlternateContent>
      <p:sp>
        <p:nvSpPr>
          <p:cNvPr id="38" name="Rectangle 3"/>
          <p:cNvSpPr>
            <a:spLocks noChangeArrowheads="1"/>
          </p:cNvSpPr>
          <p:nvPr/>
        </p:nvSpPr>
        <p:spPr bwMode="auto">
          <a:xfrm>
            <a:off x="4637584" y="7298805"/>
            <a:ext cx="1078507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2800" b="0" i="0" u="none" strike="noStrike" cap="none" normalizeH="0" baseline="0" dirty="0">
                <a:ln>
                  <a:noFill/>
                </a:ln>
                <a:solidFill>
                  <a:srgbClr val="000000"/>
                </a:solidFill>
                <a:effectLst/>
              </a:rPr>
              <a:t>Từ quá trình biến đổi trạng thái trên, lập phương trình về mối liên hệ giữa ba thông số trạng thái của một khối lượng khí</a:t>
            </a:r>
            <a:endParaRPr kumimoji="0" lang="vi-VN" altLang="vi-VN" sz="2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pPr>
            <a:r>
              <a:rPr kumimoji="0" lang="vi-VN" altLang="vi-VN" sz="2800" b="0" i="0" u="none" strike="noStrike" cap="none" normalizeH="0" baseline="0" dirty="0">
                <a:ln>
                  <a:noFill/>
                </a:ln>
                <a:solidFill>
                  <a:srgbClr val="000000"/>
                </a:solidFill>
                <a:effectLst/>
              </a:rPr>
              <a:t>(Dựa vào các định luật Boyle, Charles)</a:t>
            </a:r>
            <a:endParaRPr kumimoji="0" lang="vi-VN" altLang="vi-VN" sz="2800" b="0" i="0" u="none" strike="noStrike" cap="none" normalizeH="0" baseline="0" dirty="0">
              <a:ln>
                <a:noFill/>
              </a:ln>
              <a:solidFill>
                <a:schemeClr val="tx1"/>
              </a:solidFill>
              <a:effectLst/>
            </a:endParaRPr>
          </a:p>
        </p:txBody>
      </p:sp>
      <p:cxnSp>
        <p:nvCxnSpPr>
          <p:cNvPr id="40" name="Straight Arrow Connector 39"/>
          <p:cNvCxnSpPr/>
          <p:nvPr/>
        </p:nvCxnSpPr>
        <p:spPr>
          <a:xfrm>
            <a:off x="6019800" y="4991100"/>
            <a:ext cx="1944000" cy="108000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12413276" y="4991100"/>
            <a:ext cx="1512000" cy="108000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43" name="TextBox 42"/>
          <p:cNvSpPr txBox="1"/>
          <p:nvPr/>
        </p:nvSpPr>
        <p:spPr>
          <a:xfrm>
            <a:off x="5529249" y="2761692"/>
            <a:ext cx="1249192" cy="707886"/>
          </a:xfrm>
          <a:prstGeom prst="rect">
            <a:avLst/>
          </a:prstGeom>
          <a:noFill/>
        </p:spPr>
        <p:txBody>
          <a:bodyPr wrap="square" rtlCol="0">
            <a:spAutoFit/>
          </a:bodyPr>
          <a:lstStyle/>
          <a:p>
            <a:r>
              <a:rPr lang="vi-VN" sz="4000" dirty="0"/>
              <a:t>(1)</a:t>
            </a:r>
          </a:p>
        </p:txBody>
      </p:sp>
      <mc:AlternateContent xmlns:mc="http://schemas.openxmlformats.org/markup-compatibility/2006" xmlns:a14="http://schemas.microsoft.com/office/drawing/2010/main">
        <mc:Choice Requires="a14">
          <p:sp>
            <p:nvSpPr>
              <p:cNvPr id="44" name="TextBox 43"/>
              <p:cNvSpPr txBox="1"/>
              <p:nvPr/>
            </p:nvSpPr>
            <p:spPr>
              <a:xfrm>
                <a:off x="9494004" y="4789557"/>
                <a:ext cx="97124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1</m:t>
                        </m:r>
                      </m:e>
                      <m:sup>
                        <m:r>
                          <a:rPr lang="en-US" sz="4000" b="0" i="1" smtClean="0">
                            <a:latin typeface="Cambria Math" panose="02040503050406030204" pitchFamily="18" charset="0"/>
                            <a:cs typeface="Arial" panose="020B0604020202020204" pitchFamily="34" charset="0"/>
                          </a:rPr>
                          <m:t>′</m:t>
                        </m:r>
                      </m:sup>
                    </m:sSup>
                  </m:oMath>
                </a14:m>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9494004" y="4789557"/>
                <a:ext cx="971241" cy="707886"/>
              </a:xfrm>
              <a:prstGeom prst="rect">
                <a:avLst/>
              </a:prstGeom>
              <a:blipFill rotWithShape="1">
                <a:blip r:embed="rId13"/>
                <a:stretch>
                  <a:fillRect l="-12" t="-55" r="46" b="35"/>
                </a:stretch>
              </a:blipFill>
            </p:spPr>
            <p:txBody>
              <a:bodyPr/>
              <a:lstStyle/>
              <a:p>
                <a:r>
                  <a:rPr lang="en-US" altLang="en-US">
                    <a:noFill/>
                  </a:rPr>
                  <a:t> </a:t>
                </a:r>
              </a:p>
            </p:txBody>
          </p:sp>
        </mc:Fallback>
      </mc:AlternateContent>
      <p:sp>
        <p:nvSpPr>
          <p:cNvPr id="45" name="TextBox 44"/>
          <p:cNvSpPr txBox="1"/>
          <p:nvPr/>
        </p:nvSpPr>
        <p:spPr>
          <a:xfrm>
            <a:off x="13433111" y="2789725"/>
            <a:ext cx="142765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a:t>
            </a:r>
            <a:endParaRPr lang="vi-VN" sz="4000" dirty="0">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8826" y="9299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5881983" y="58840"/>
            <a:ext cx="1938874" cy="1939720"/>
          </a:xfrm>
          <a:custGeom>
            <a:avLst/>
            <a:gdLst/>
            <a:ahLst/>
            <a:cxnLst/>
            <a:rect l="l" t="t" r="r" b="b"/>
            <a:pathLst>
              <a:path w="1938874" h="1939720">
                <a:moveTo>
                  <a:pt x="0" y="0"/>
                </a:moveTo>
                <a:lnTo>
                  <a:pt x="1938874" y="0"/>
                </a:lnTo>
                <a:lnTo>
                  <a:pt x="1938874" y="1939720"/>
                </a:lnTo>
                <a:lnTo>
                  <a:pt x="0" y="1939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14005631" y="2394262"/>
            <a:ext cx="4040405" cy="7413587"/>
          </a:xfrm>
          <a:custGeom>
            <a:avLst/>
            <a:gdLst/>
            <a:ahLst/>
            <a:cxnLst/>
            <a:rect l="l" t="t" r="r" b="b"/>
            <a:pathLst>
              <a:path w="4040405" h="7413587">
                <a:moveTo>
                  <a:pt x="0" y="0"/>
                </a:moveTo>
                <a:lnTo>
                  <a:pt x="4040405" y="0"/>
                </a:lnTo>
                <a:lnTo>
                  <a:pt x="4040405" y="7413587"/>
                </a:lnTo>
                <a:lnTo>
                  <a:pt x="0" y="7413587"/>
                </a:lnTo>
                <a:lnTo>
                  <a:pt x="0" y="0"/>
                </a:lnTo>
                <a:close/>
              </a:path>
            </a:pathLst>
          </a:custGeom>
          <a:blipFill>
            <a:blip r:embed="rId10"/>
            <a:stretch>
              <a:fillRect/>
            </a:stretch>
          </a:blipFill>
        </p:spPr>
        <p:txBody>
          <a:bodyPr/>
          <a:lstStyle/>
          <a:p>
            <a:endParaRPr lang="vi-VN"/>
          </a:p>
        </p:txBody>
      </p:sp>
      <p:pic>
        <p:nvPicPr>
          <p:cNvPr id="31" name="Picture 30"/>
          <p:cNvPicPr>
            <a:picLocks noChangeAspect="1"/>
          </p:cNvPicPr>
          <p:nvPr/>
        </p:nvPicPr>
        <p:blipFill>
          <a:blip r:embed="rId11"/>
          <a:stretch>
            <a:fillRect/>
          </a:stretch>
        </p:blipFill>
        <p:spPr>
          <a:xfrm>
            <a:off x="1174025" y="1099056"/>
            <a:ext cx="12541237" cy="8205419"/>
          </a:xfrm>
          <a:prstGeom prst="rect">
            <a:avLst/>
          </a:prstGeom>
        </p:spPr>
      </p:pic>
    </p:spTree>
    <p:custDataLst>
      <p:tags r:id="rId1"/>
    </p:custData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20380"/>
            <a:ext cx="13883835" cy="9666620"/>
          </a:xfrm>
          <a:custGeom>
            <a:avLst/>
            <a:gdLst/>
            <a:ahLst/>
            <a:cxnLst/>
            <a:rect l="l" t="t" r="r" b="b"/>
            <a:pathLst>
              <a:path w="13883835" h="9666620">
                <a:moveTo>
                  <a:pt x="13883835" y="0"/>
                </a:moveTo>
                <a:lnTo>
                  <a:pt x="0" y="0"/>
                </a:lnTo>
                <a:lnTo>
                  <a:pt x="0" y="9666620"/>
                </a:lnTo>
                <a:lnTo>
                  <a:pt x="13883835" y="9666620"/>
                </a:lnTo>
                <a:lnTo>
                  <a:pt x="13883835" y="0"/>
                </a:lnTo>
                <a:close/>
              </a:path>
            </a:pathLst>
          </a:custGeom>
          <a:blipFill>
            <a:blip r:embed="rId4"/>
            <a:stretch>
              <a:fillRect/>
            </a:stretch>
          </a:blipFill>
        </p:spPr>
        <p:txBody>
          <a:bodyPr/>
          <a:lstStyle/>
          <a:p>
            <a:endParaRPr lang="vi-VN"/>
          </a:p>
        </p:txBody>
      </p:sp>
      <p:sp>
        <p:nvSpPr>
          <p:cNvPr id="3" name="Freeform 3"/>
          <p:cNvSpPr/>
          <p:nvPr/>
        </p:nvSpPr>
        <p:spPr>
          <a:xfrm>
            <a:off x="12881753" y="6702955"/>
            <a:ext cx="5406247" cy="3246001"/>
          </a:xfrm>
          <a:custGeom>
            <a:avLst/>
            <a:gdLst/>
            <a:ahLst/>
            <a:cxnLst/>
            <a:rect l="l" t="t" r="r" b="b"/>
            <a:pathLst>
              <a:path w="5406247" h="3246001">
                <a:moveTo>
                  <a:pt x="0" y="0"/>
                </a:moveTo>
                <a:lnTo>
                  <a:pt x="5406247" y="0"/>
                </a:lnTo>
                <a:lnTo>
                  <a:pt x="5406247" y="3246001"/>
                </a:lnTo>
                <a:lnTo>
                  <a:pt x="0" y="3246001"/>
                </a:lnTo>
                <a:lnTo>
                  <a:pt x="0" y="0"/>
                </a:lnTo>
                <a:close/>
              </a:path>
            </a:pathLst>
          </a:custGeom>
          <a:blipFill>
            <a:blip r:embed="rId5"/>
            <a:stretch>
              <a:fillRect/>
            </a:stretch>
          </a:blipFill>
        </p:spPr>
        <p:txBody>
          <a:bodyPr/>
          <a:lstStyle/>
          <a:p>
            <a:endParaRPr lang="vi-VN"/>
          </a:p>
        </p:txBody>
      </p:sp>
      <p:sp>
        <p:nvSpPr>
          <p:cNvPr id="4" name="TextBox 4"/>
          <p:cNvSpPr txBox="1"/>
          <p:nvPr/>
        </p:nvSpPr>
        <p:spPr>
          <a:xfrm>
            <a:off x="5775069" y="2784011"/>
            <a:ext cx="5429250" cy="1358903"/>
          </a:xfrm>
          <a:prstGeom prst="rect">
            <a:avLst/>
          </a:prstGeom>
        </p:spPr>
        <p:txBody>
          <a:bodyPr lIns="0" tIns="0" rIns="0" bIns="0" rtlCol="0" anchor="t">
            <a:spAutoFit/>
          </a:bodyPr>
          <a:lstStyle/>
          <a:p>
            <a:pPr algn="ctr">
              <a:lnSpc>
                <a:spcPts val="11200"/>
              </a:lnSpc>
            </a:pPr>
            <a:r>
              <a:rPr lang="en-US" sz="8000">
                <a:solidFill>
                  <a:srgbClr val="FFFFFF"/>
                </a:solidFill>
                <a:latin typeface="Didact Gothic" panose="00000500000000000000"/>
                <a:ea typeface="Didact Gothic" panose="00000500000000000000"/>
                <a:cs typeface="Didact Gothic" panose="00000500000000000000"/>
                <a:sym typeface="Didact Gothic" panose="00000500000000000000"/>
              </a:rPr>
              <a:t>4. Luyện tập</a:t>
            </a:r>
          </a:p>
        </p:txBody>
      </p:sp>
      <p:sp>
        <p:nvSpPr>
          <p:cNvPr id="5" name="Freeform 5"/>
          <p:cNvSpPr/>
          <p:nvPr/>
        </p:nvSpPr>
        <p:spPr>
          <a:xfrm>
            <a:off x="15584876" y="620380"/>
            <a:ext cx="1938874" cy="1939720"/>
          </a:xfrm>
          <a:custGeom>
            <a:avLst/>
            <a:gdLst/>
            <a:ahLst/>
            <a:cxnLst/>
            <a:rect l="l" t="t" r="r" b="b"/>
            <a:pathLst>
              <a:path w="1938874" h="1939720">
                <a:moveTo>
                  <a:pt x="0" y="0"/>
                </a:moveTo>
                <a:lnTo>
                  <a:pt x="1938874" y="0"/>
                </a:lnTo>
                <a:lnTo>
                  <a:pt x="1938874" y="1939720"/>
                </a:lnTo>
                <a:lnTo>
                  <a:pt x="0" y="1939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custDataLst>
      <p:tags r:id="rId1"/>
    </p:custData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62000" y="-7620"/>
            <a:ext cx="5429250" cy="1358903"/>
          </a:xfrm>
          <a:prstGeom prst="rect">
            <a:avLst/>
          </a:prstGeom>
        </p:spPr>
        <p:txBody>
          <a:bodyPr lIns="0" tIns="0" rIns="0" bIns="0" rtlCol="0" anchor="t">
            <a:spAutoFit/>
          </a:bodyPr>
          <a:lstStyle/>
          <a:p>
            <a:pPr algn="ctr">
              <a:lnSpc>
                <a:spcPts val="11200"/>
              </a:lnSpc>
            </a:pPr>
            <a:r>
              <a:rPr lang="en-US" sz="8000" dirty="0">
                <a:solidFill>
                  <a:srgbClr val="FFFFFF"/>
                </a:solidFill>
                <a:latin typeface="Didact Gothic" panose="00000500000000000000"/>
                <a:ea typeface="Didact Gothic" panose="00000500000000000000"/>
                <a:cs typeface="Didact Gothic" panose="00000500000000000000"/>
                <a:sym typeface="Didact Gothic" panose="00000500000000000000"/>
              </a:rPr>
              <a:t>4. </a:t>
            </a:r>
            <a:r>
              <a:rPr lang="en-US" sz="8000" dirty="0" err="1">
                <a:solidFill>
                  <a:srgbClr val="FFFFFF"/>
                </a:solidFill>
                <a:latin typeface="Didact Gothic" panose="00000500000000000000"/>
                <a:ea typeface="Didact Gothic" panose="00000500000000000000"/>
                <a:cs typeface="Didact Gothic" panose="00000500000000000000"/>
                <a:sym typeface="Didact Gothic" panose="00000500000000000000"/>
              </a:rPr>
              <a:t>Luyện</a:t>
            </a:r>
            <a:r>
              <a:rPr lang="en-US" sz="8000" dirty="0">
                <a:solidFill>
                  <a:srgbClr val="FFFFFF"/>
                </a:solidFill>
                <a:latin typeface="Didact Gothic" panose="00000500000000000000"/>
                <a:ea typeface="Didact Gothic" panose="00000500000000000000"/>
                <a:cs typeface="Didact Gothic" panose="00000500000000000000"/>
                <a:sym typeface="Didact Gothic" panose="00000500000000000000"/>
              </a:rPr>
              <a:t> </a:t>
            </a:r>
            <a:r>
              <a:rPr lang="en-US" sz="8000" dirty="0" err="1">
                <a:solidFill>
                  <a:srgbClr val="FFFFFF"/>
                </a:solidFill>
                <a:latin typeface="Didact Gothic" panose="00000500000000000000"/>
                <a:ea typeface="Didact Gothic" panose="00000500000000000000"/>
                <a:cs typeface="Didact Gothic" panose="00000500000000000000"/>
                <a:sym typeface="Didact Gothic" panose="00000500000000000000"/>
              </a:rPr>
              <a:t>tập</a:t>
            </a:r>
            <a:endParaRPr lang="en-US" sz="8000" dirty="0">
              <a:solidFill>
                <a:srgbClr val="FFFFFF"/>
              </a:solidFill>
              <a:latin typeface="Didact Gothic" panose="00000500000000000000"/>
              <a:ea typeface="Didact Gothic" panose="00000500000000000000"/>
              <a:cs typeface="Didact Gothic" panose="00000500000000000000"/>
              <a:sym typeface="Didact Gothic" panose="00000500000000000000"/>
            </a:endParaRPr>
          </a:p>
        </p:txBody>
      </p:sp>
      <p:sp>
        <p:nvSpPr>
          <p:cNvPr id="10" name="ISPRING_QUIZ_SHAPE0"/>
          <p:cNvSpPr/>
          <p:nvPr/>
        </p:nvSpPr>
        <p:spPr>
          <a:xfrm>
            <a:off x="0" y="0"/>
            <a:ext cx="18288000" cy="10287000"/>
          </a:xfrm>
          <a:prstGeom prst="rect">
            <a:avLst/>
          </a:prstGeom>
          <a:solidFill>
            <a:srgbClr val="FFFFFF"/>
          </a:solidFill>
          <a:ln w="25400" cap="flat" cmpd="sng" algn="ctr">
            <a:noFill/>
            <a:prstDash val="solid"/>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ISPRING_QUIZ_SHAPE1"/>
          <p:cNvPicPr/>
          <p:nvPr/>
        </p:nvPicPr>
        <p:blipFill>
          <a:blip r:embed="rId4">
            <a:extLst>
              <a:ext uri="{28A0092B-C50C-407E-A947-70E740481C1C}">
                <a14:useLocalDpi xmlns:a14="http://schemas.microsoft.com/office/drawing/2010/main" val="0"/>
              </a:ext>
            </a:extLst>
          </a:blip>
          <a:srcRect/>
          <a:stretch>
            <a:fillRect/>
          </a:stretch>
        </p:blipFill>
        <p:spPr>
          <a:xfrm>
            <a:off x="3218180" y="2777490"/>
            <a:ext cx="11849100" cy="6667500"/>
          </a:xfrm>
          <a:prstGeom prst="rect">
            <a:avLst/>
          </a:prstGeom>
          <a:effectLst>
            <a:outerShdw blurRad="114300" dist="38100" dir="5400000" rotWithShape="0">
              <a:scrgbClr r="0" g="0" b="0">
                <a:alpha val="20000"/>
              </a:scrgbClr>
            </a:outerShdw>
          </a:effectLst>
        </p:spPr>
      </p:pic>
      <p:sp>
        <p:nvSpPr>
          <p:cNvPr id="13" name="ISPRING_QUIZ_SHAPE2"/>
          <p:cNvSpPr txBox="1"/>
          <p:nvPr/>
        </p:nvSpPr>
        <p:spPr>
          <a:xfrm>
            <a:off x="0" y="611951"/>
            <a:ext cx="16093439" cy="830997"/>
          </a:xfrm>
          <a:prstGeom prst="rect">
            <a:avLst/>
          </a:prstGeom>
          <a:noFill/>
          <a:effectLst>
            <a:innerShdw>
              <a:scrgbClr r="0" g="0" b="0">
                <a:alpha val="0"/>
              </a:scrgbClr>
            </a:innerShdw>
          </a:effectLst>
        </p:spPr>
        <p:txBody>
          <a:bodyPr vert="horz" rtlCol="0">
            <a:spAutoFit/>
          </a:bodyPr>
          <a:lstStyle/>
          <a:p>
            <a:pPr algn="ctr"/>
            <a:r>
              <a:rPr lang="vi-VN" sz="3000" dirty="0">
                <a:solidFill>
                  <a:srgbClr val="343944"/>
                </a:solidFill>
                <a:effectLst/>
                <a:latin typeface="Segoe UI" panose="020B0502040204020203" pitchFamily="34" charset="0"/>
              </a:rPr>
              <a:t>   </a:t>
            </a:r>
            <a:r>
              <a:rPr lang="vi-VN" sz="4800" dirty="0">
                <a:solidFill>
                  <a:srgbClr val="343944"/>
                </a:solidFill>
                <a:effectLst/>
                <a:latin typeface="Segoe UI" panose="020B0502040204020203" pitchFamily="34" charset="0"/>
              </a:rPr>
              <a:t>Luyện tập</a:t>
            </a:r>
          </a:p>
        </p:txBody>
      </p:sp>
      <p:pic>
        <p:nvPicPr>
          <p:cNvPr id="15" name="ISPRING_QUIZ_SHAPE3"/>
          <p:cNvPicPr/>
          <p:nvPr/>
        </p:nvPicPr>
        <p:blipFill>
          <a:blip r:embed="rId5">
            <a:extLst>
              <a:ext uri="{28A0092B-C50C-407E-A947-70E740481C1C}">
                <a14:useLocalDpi xmlns:a14="http://schemas.microsoft.com/office/drawing/2010/main" val="0"/>
              </a:ext>
            </a:extLst>
          </a:blip>
          <a:srcRect/>
          <a:stretch>
            <a:fillRect/>
          </a:stretch>
        </p:blipFill>
        <p:spPr>
          <a:xfrm>
            <a:off x="5784850" y="685979"/>
            <a:ext cx="920750" cy="672924"/>
          </a:xfrm>
          <a:prstGeom prst="rect">
            <a:avLst/>
          </a:prstGeom>
          <a:effectLst>
            <a:innerShdw>
              <a:scrgbClr r="0" g="0" b="0">
                <a:alpha val="0"/>
              </a:scrgbClr>
            </a:innerShdw>
          </a:effectLst>
        </p:spPr>
      </p:pic>
      <p:sp>
        <p:nvSpPr>
          <p:cNvPr id="16" name="ISPRING_QUIZ_SHAPE4"/>
          <p:cNvSpPr txBox="1"/>
          <p:nvPr/>
        </p:nvSpPr>
        <p:spPr>
          <a:xfrm>
            <a:off x="1097280" y="1645920"/>
            <a:ext cx="16093439" cy="430887"/>
          </a:xfrm>
          <a:prstGeom prst="rect">
            <a:avLst/>
          </a:prstGeom>
          <a:noFill/>
          <a:effectLst>
            <a:innerShdw>
              <a:scrgbClr r="0" g="0" b="0">
                <a:alpha val="0"/>
              </a:scrgbClr>
            </a:innerShdw>
          </a:effectLst>
        </p:spPr>
        <p:txBody>
          <a:bodyPr vert="horz" rtlCol="0">
            <a:spAutoFit/>
          </a:bodyPr>
          <a:lstStyle/>
          <a:p>
            <a:pPr algn="ctr"/>
            <a:r>
              <a:rPr lang="en-US" sz="2200" dirty="0">
                <a:solidFill>
                  <a:srgbClr val="343944"/>
                </a:solidFill>
                <a:effectLst/>
                <a:latin typeface="Segoe UI" panose="020B0502040204020203" pitchFamily="34" charset="0"/>
              </a:rPr>
              <a:t>Click the </a:t>
            </a:r>
            <a:r>
              <a:rPr lang="en-US" sz="2200" b="1" dirty="0">
                <a:solidFill>
                  <a:srgbClr val="343944"/>
                </a:solidFill>
                <a:effectLst/>
                <a:latin typeface="Segoe UI Semibold" panose="020B0702040204020203" pitchFamily="34" charset="0"/>
              </a:rPr>
              <a:t>Quiz</a:t>
            </a:r>
            <a:r>
              <a:rPr lang="en-US" sz="2200" dirty="0">
                <a:solidFill>
                  <a:srgbClr val="343944"/>
                </a:solidFill>
                <a:effectLst/>
                <a:latin typeface="Segoe UI" panose="020B0502040204020203" pitchFamily="34" charset="0"/>
              </a:rPr>
              <a:t> button to edit this object</a:t>
            </a:r>
            <a:endParaRPr lang="vi-VN" sz="2200" dirty="0">
              <a:solidFill>
                <a:srgbClr val="343944"/>
              </a:solidFill>
              <a:effectLst/>
              <a:latin typeface="Segoe UI" panose="020B0502040204020203" pitchFamily="34" charset="0"/>
            </a:endParaRPr>
          </a:p>
        </p:txBody>
      </p:sp>
    </p:spTree>
    <p:custDataLst>
      <p:tags r:id="rId1"/>
    </p:custData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33050" y="41335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a:hlinkClick r:id="rId6" tooltip="https://quizizz.com/join?gc=35642444"/>
          </p:cNvPr>
          <p:cNvSpPr/>
          <p:nvPr/>
        </p:nvSpPr>
        <p:spPr>
          <a:xfrm>
            <a:off x="139150" y="961613"/>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dirty="0"/>
          </a:p>
        </p:txBody>
      </p:sp>
      <p:sp>
        <p:nvSpPr>
          <p:cNvPr id="27" name="Freeform 27"/>
          <p:cNvSpPr/>
          <p:nvPr/>
        </p:nvSpPr>
        <p:spPr>
          <a:xfrm>
            <a:off x="16474400" y="6374250"/>
            <a:ext cx="2055950" cy="3702156"/>
          </a:xfrm>
          <a:custGeom>
            <a:avLst/>
            <a:gdLst/>
            <a:ahLst/>
            <a:cxnLst/>
            <a:rect l="l" t="t" r="r" b="b"/>
            <a:pathLst>
              <a:path w="2055950" h="3702156">
                <a:moveTo>
                  <a:pt x="0" y="0"/>
                </a:moveTo>
                <a:lnTo>
                  <a:pt x="2055950" y="0"/>
                </a:lnTo>
                <a:lnTo>
                  <a:pt x="2055950" y="3702156"/>
                </a:lnTo>
                <a:lnTo>
                  <a:pt x="0" y="37021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8" name="Freeform 28"/>
          <p:cNvSpPr/>
          <p:nvPr/>
        </p:nvSpPr>
        <p:spPr>
          <a:xfrm>
            <a:off x="790958" y="1394542"/>
            <a:ext cx="4953504" cy="8649242"/>
          </a:xfrm>
          <a:custGeom>
            <a:avLst/>
            <a:gdLst/>
            <a:ahLst/>
            <a:cxnLst/>
            <a:rect l="l" t="t" r="r" b="b"/>
            <a:pathLst>
              <a:path w="4953504" h="8649242">
                <a:moveTo>
                  <a:pt x="0" y="0"/>
                </a:moveTo>
                <a:lnTo>
                  <a:pt x="4953504" y="0"/>
                </a:lnTo>
                <a:lnTo>
                  <a:pt x="4953504" y="8649242"/>
                </a:lnTo>
                <a:lnTo>
                  <a:pt x="0" y="86492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30" name="TextBox 30"/>
          <p:cNvSpPr txBox="1"/>
          <p:nvPr/>
        </p:nvSpPr>
        <p:spPr>
          <a:xfrm>
            <a:off x="6632060" y="1626640"/>
            <a:ext cx="9472906" cy="1728560"/>
          </a:xfrm>
          <a:prstGeom prst="rect">
            <a:avLst/>
          </a:prstGeom>
        </p:spPr>
        <p:txBody>
          <a:bodyPr lIns="0" tIns="0" rIns="0" bIns="0" rtlCol="0" anchor="t">
            <a:spAutoFit/>
          </a:bodyPr>
          <a:lstStyle/>
          <a:p>
            <a:pPr algn="r">
              <a:lnSpc>
                <a:spcPts val="13685"/>
              </a:lnSpc>
            </a:pPr>
            <a:r>
              <a:rPr lang="en-US" sz="11405">
                <a:solidFill>
                  <a:srgbClr val="2C3045"/>
                </a:solidFill>
                <a:latin typeface="Didact Gothic" panose="00000500000000000000"/>
                <a:ea typeface="Didact Gothic" panose="00000500000000000000"/>
                <a:cs typeface="Didact Gothic" panose="00000500000000000000"/>
                <a:sym typeface="Didact Gothic" panose="00000500000000000000"/>
              </a:rPr>
              <a:t>Bài tập về nhà</a:t>
            </a:r>
          </a:p>
        </p:txBody>
      </p:sp>
      <p:sp>
        <p:nvSpPr>
          <p:cNvPr id="31" name="TextBox 31"/>
          <p:cNvSpPr txBox="1"/>
          <p:nvPr/>
        </p:nvSpPr>
        <p:spPr>
          <a:xfrm>
            <a:off x="5140721" y="7051168"/>
            <a:ext cx="4840288" cy="752476"/>
          </a:xfrm>
          <a:prstGeom prst="rect">
            <a:avLst/>
          </a:prstGeom>
        </p:spPr>
        <p:txBody>
          <a:bodyPr lIns="0" tIns="0" rIns="0" bIns="0" rtlCol="0" anchor="t">
            <a:spAutoFit/>
          </a:bodyPr>
          <a:lstStyle/>
          <a:p>
            <a:pPr algn="ctr">
              <a:lnSpc>
                <a:spcPts val="6300"/>
              </a:lnSpc>
            </a:pPr>
            <a:r>
              <a:rPr lang="en-US" sz="4500" dirty="0" err="1">
                <a:solidFill>
                  <a:srgbClr val="2C3045"/>
                </a:solidFill>
                <a:latin typeface="Noto Sans" panose="020B0502040504020204"/>
                <a:ea typeface="Noto Sans" panose="020B0502040504020204"/>
                <a:cs typeface="Noto Sans" panose="020B0502040504020204"/>
                <a:sym typeface="Noto Sans" panose="020B0502040504020204"/>
              </a:rPr>
              <a:t>Mã</a:t>
            </a:r>
            <a:r>
              <a:rPr lang="en-US" sz="4500" dirty="0">
                <a:solidFill>
                  <a:srgbClr val="2C3045"/>
                </a:solidFill>
                <a:latin typeface="Noto Sans" panose="020B0502040504020204"/>
                <a:ea typeface="Noto Sans" panose="020B0502040504020204"/>
                <a:cs typeface="Noto Sans" panose="020B0502040504020204"/>
                <a:sym typeface="Noto Sans" panose="020B0502040504020204"/>
              </a:rPr>
              <a:t> QR:</a:t>
            </a:r>
          </a:p>
        </p:txBody>
      </p:sp>
      <p:sp>
        <p:nvSpPr>
          <p:cNvPr id="33" name="TextBox 33"/>
          <p:cNvSpPr txBox="1"/>
          <p:nvPr/>
        </p:nvSpPr>
        <p:spPr>
          <a:xfrm>
            <a:off x="6601580" y="5280587"/>
            <a:ext cx="10586486" cy="2370777"/>
          </a:xfrm>
          <a:prstGeom prst="rect">
            <a:avLst/>
          </a:prstGeom>
        </p:spPr>
        <p:txBody>
          <a:bodyPr wrap="square" lIns="0" tIns="0" rIns="0" bIns="0" rtlCol="0" anchor="t">
            <a:spAutoFit/>
          </a:bodyPr>
          <a:lstStyle/>
          <a:p>
            <a:pPr algn="just">
              <a:lnSpc>
                <a:spcPts val="6300"/>
              </a:lnSpc>
            </a:pPr>
            <a:r>
              <a:rPr lang="vi-VN" sz="4500" dirty="0">
                <a:solidFill>
                  <a:srgbClr val="2C3045"/>
                </a:solidFill>
                <a:latin typeface="Noto Sans" panose="020B0502040504020204"/>
                <a:ea typeface="Noto Sans" panose="020B0502040504020204"/>
                <a:cs typeface="Noto Sans" panose="020B0502040504020204"/>
                <a:sym typeface="Noto Sans" panose="020B0502040504020204"/>
              </a:rPr>
              <a:t>Link bài tập</a:t>
            </a:r>
            <a:r>
              <a:rPr lang="en-US" sz="4500" dirty="0">
                <a:solidFill>
                  <a:srgbClr val="2C3045"/>
                </a:solidFill>
                <a:latin typeface="Noto Sans" panose="020B0502040504020204"/>
                <a:ea typeface="Noto Sans" panose="020B0502040504020204"/>
                <a:cs typeface="Noto Sans" panose="020B0502040504020204"/>
                <a:sym typeface="Noto Sans" panose="020B0502040504020204"/>
              </a:rPr>
              <a:t>:</a:t>
            </a:r>
          </a:p>
          <a:p>
            <a:pPr algn="just">
              <a:lnSpc>
                <a:spcPts val="6300"/>
              </a:lnSpc>
            </a:pPr>
            <a:r>
              <a:rPr lang="en-US" sz="4500" dirty="0">
                <a:solidFill>
                  <a:srgbClr val="2C3045"/>
                </a:solidFill>
                <a:latin typeface="Noto Sans" panose="020B0502040504020204"/>
                <a:ea typeface="Noto Sans" panose="020B0502040504020204"/>
                <a:cs typeface="Noto Sans" panose="020B0502040504020204"/>
                <a:sym typeface="Noto Sans" panose="020B0502040504020204"/>
                <a:hlinkClick r:id="rId13"/>
              </a:rPr>
              <a:t>https://quizizz.com/join?gc=57579564</a:t>
            </a:r>
            <a:endParaRPr lang="en-US" sz="4500" dirty="0">
              <a:solidFill>
                <a:srgbClr val="2C3045"/>
              </a:solidFill>
              <a:latin typeface="Noto Sans" panose="020B0502040504020204"/>
              <a:ea typeface="Noto Sans" panose="020B0502040504020204"/>
              <a:cs typeface="Noto Sans" panose="020B0502040504020204"/>
              <a:sym typeface="Noto Sans" panose="020B0502040504020204"/>
            </a:endParaRPr>
          </a:p>
          <a:p>
            <a:pPr algn="just">
              <a:lnSpc>
                <a:spcPts val="6300"/>
              </a:lnSpc>
            </a:pPr>
            <a:endParaRPr lang="en-US" sz="4500" dirty="0">
              <a:solidFill>
                <a:srgbClr val="2C3045"/>
              </a:solidFill>
              <a:latin typeface="Noto Sans" panose="020B0502040504020204"/>
              <a:ea typeface="Noto Sans" panose="020B0502040504020204"/>
              <a:cs typeface="Noto Sans" panose="020B0502040504020204"/>
              <a:sym typeface="Noto Sans" panose="020B0502040504020204"/>
            </a:endParaRPr>
          </a:p>
        </p:txBody>
      </p:sp>
      <p:sp>
        <p:nvSpPr>
          <p:cNvPr id="34" name="TextBox 33">
            <a:extLst>
              <a:ext uri="{FF2B5EF4-FFF2-40B4-BE49-F238E27FC236}">
                <a16:creationId xmlns:a16="http://schemas.microsoft.com/office/drawing/2014/main" id="{31A46970-385F-2BD4-41E5-887EC1852781}"/>
              </a:ext>
            </a:extLst>
          </p:cNvPr>
          <p:cNvSpPr txBox="1"/>
          <p:nvPr/>
        </p:nvSpPr>
        <p:spPr>
          <a:xfrm>
            <a:off x="6249418" y="2764742"/>
            <a:ext cx="10224982" cy="1446550"/>
          </a:xfrm>
          <a:prstGeom prst="rect">
            <a:avLst/>
          </a:prstGeom>
          <a:noFill/>
        </p:spPr>
        <p:txBody>
          <a:bodyPr wrap="square" rtlCol="0">
            <a:spAutoFit/>
          </a:bodyPr>
          <a:lstStyle/>
          <a:p>
            <a:r>
              <a:rPr lang="vi-VN" sz="4400" dirty="0">
                <a:hlinkClick r:id="rId14"/>
              </a:rPr>
              <a:t> </a:t>
            </a:r>
          </a:p>
          <a:p>
            <a:endParaRPr lang="vi-VN" sz="4400" dirty="0"/>
          </a:p>
        </p:txBody>
      </p:sp>
      <p:sp>
        <p:nvSpPr>
          <p:cNvPr id="35" name="TextBox 34">
            <a:extLst>
              <a:ext uri="{FF2B5EF4-FFF2-40B4-BE49-F238E27FC236}">
                <a16:creationId xmlns:a16="http://schemas.microsoft.com/office/drawing/2014/main" id="{9F50C816-46E6-F200-7412-A0052EA43A15}"/>
              </a:ext>
            </a:extLst>
          </p:cNvPr>
          <p:cNvSpPr txBox="1"/>
          <p:nvPr/>
        </p:nvSpPr>
        <p:spPr>
          <a:xfrm>
            <a:off x="6601580" y="3139655"/>
            <a:ext cx="10049195" cy="2431435"/>
          </a:xfrm>
          <a:prstGeom prst="rect">
            <a:avLst/>
          </a:prstGeom>
          <a:noFill/>
        </p:spPr>
        <p:txBody>
          <a:bodyPr wrap="square" rtlCol="0">
            <a:spAutoFit/>
          </a:bodyPr>
          <a:lstStyle/>
          <a:p>
            <a:r>
              <a:rPr lang="en-US" sz="4400" dirty="0"/>
              <a:t>Link </a:t>
            </a:r>
            <a:r>
              <a:rPr lang="vi-VN" sz="4400" dirty="0"/>
              <a:t>sơ đồ tư duy:</a:t>
            </a:r>
          </a:p>
          <a:p>
            <a:r>
              <a:rPr lang="vi-VN" sz="4000" u="sng" dirty="0">
                <a:solidFill>
                  <a:srgbClr val="0000FF"/>
                </a:solidFill>
                <a:effectLst/>
                <a:latin typeface="Times New Roman" panose="02020603050405020304" pitchFamily="18" charset="0"/>
                <a:ea typeface="SimSun" panose="02010600030101010101" pitchFamily="2" charset="-122"/>
                <a:hlinkClick r:id="rId14"/>
              </a:rPr>
              <a:t>https://miro.com/app/board/uXjVIuJ8J9g=/?share_link_id=27104341470</a:t>
            </a:r>
            <a:endParaRPr lang="vi-VN" sz="4000" dirty="0">
              <a:solidFill>
                <a:srgbClr val="003300"/>
              </a:solidFill>
              <a:effectLst/>
              <a:latin typeface="Times New Roman" panose="02020603050405020304" pitchFamily="18" charset="0"/>
            </a:endParaRPr>
          </a:p>
          <a:p>
            <a:endParaRPr lang="vi-VN" sz="2800" dirty="0"/>
          </a:p>
        </p:txBody>
      </p:sp>
      <p:pic>
        <p:nvPicPr>
          <p:cNvPr id="37" name="Picture 36">
            <a:extLst>
              <a:ext uri="{FF2B5EF4-FFF2-40B4-BE49-F238E27FC236}">
                <a16:creationId xmlns:a16="http://schemas.microsoft.com/office/drawing/2014/main" id="{BF422A1B-66FD-9CCB-F5F4-ADFC5EDAC83D}"/>
              </a:ext>
            </a:extLst>
          </p:cNvPr>
          <p:cNvPicPr>
            <a:picLocks noChangeAspect="1"/>
          </p:cNvPicPr>
          <p:nvPr/>
        </p:nvPicPr>
        <p:blipFill>
          <a:blip r:embed="rId15"/>
          <a:stretch>
            <a:fillRect/>
          </a:stretch>
        </p:blipFill>
        <p:spPr>
          <a:xfrm>
            <a:off x="10507455" y="7011553"/>
            <a:ext cx="2600887" cy="2624792"/>
          </a:xfrm>
          <a:prstGeom prst="rect">
            <a:avLst/>
          </a:prstGeom>
        </p:spPr>
      </p:pic>
    </p:spTree>
    <p:custDataLst>
      <p:tags r:id="rId1"/>
    </p:custData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9" y="806909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4297334" y="4949812"/>
            <a:ext cx="1599582" cy="3537292"/>
          </a:xfrm>
          <a:custGeom>
            <a:avLst/>
            <a:gdLst/>
            <a:ahLst/>
            <a:cxnLst/>
            <a:rect l="l" t="t" r="r" b="b"/>
            <a:pathLst>
              <a:path w="1599582" h="3537292">
                <a:moveTo>
                  <a:pt x="0" y="0"/>
                </a:moveTo>
                <a:lnTo>
                  <a:pt x="1599582" y="0"/>
                </a:lnTo>
                <a:lnTo>
                  <a:pt x="1599582" y="3537292"/>
                </a:lnTo>
                <a:lnTo>
                  <a:pt x="0" y="3537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2391084" y="4815212"/>
            <a:ext cx="1599582" cy="3537292"/>
          </a:xfrm>
          <a:custGeom>
            <a:avLst/>
            <a:gdLst/>
            <a:ahLst/>
            <a:cxnLst/>
            <a:rect l="l" t="t" r="r" b="b"/>
            <a:pathLst>
              <a:path w="1599582" h="3537292">
                <a:moveTo>
                  <a:pt x="0" y="0"/>
                </a:moveTo>
                <a:lnTo>
                  <a:pt x="1599582" y="0"/>
                </a:lnTo>
                <a:lnTo>
                  <a:pt x="1599582" y="3537292"/>
                </a:lnTo>
                <a:lnTo>
                  <a:pt x="0" y="3537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3102000" y="904528"/>
            <a:ext cx="12084000" cy="8727822"/>
          </a:xfrm>
          <a:custGeom>
            <a:avLst/>
            <a:gdLst/>
            <a:ahLst/>
            <a:cxnLst/>
            <a:rect l="l" t="t" r="r" b="b"/>
            <a:pathLst>
              <a:path w="12084000" h="8727822">
                <a:moveTo>
                  <a:pt x="0" y="0"/>
                </a:moveTo>
                <a:lnTo>
                  <a:pt x="12084000" y="0"/>
                </a:lnTo>
                <a:lnTo>
                  <a:pt x="12084000" y="8727822"/>
                </a:lnTo>
                <a:lnTo>
                  <a:pt x="0" y="87278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a:off x="15739714" y="510792"/>
            <a:ext cx="1938874" cy="1939720"/>
          </a:xfrm>
          <a:custGeom>
            <a:avLst/>
            <a:gdLst/>
            <a:ahLst/>
            <a:cxnLst/>
            <a:rect l="l" t="t" r="r" b="b"/>
            <a:pathLst>
              <a:path w="1938874" h="1939720">
                <a:moveTo>
                  <a:pt x="0" y="0"/>
                </a:moveTo>
                <a:lnTo>
                  <a:pt x="1938874" y="0"/>
                </a:lnTo>
                <a:lnTo>
                  <a:pt x="1938874" y="1939720"/>
                </a:lnTo>
                <a:lnTo>
                  <a:pt x="0" y="1939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1" name="TextBox 31"/>
          <p:cNvSpPr txBox="1"/>
          <p:nvPr/>
        </p:nvSpPr>
        <p:spPr>
          <a:xfrm>
            <a:off x="4883231" y="4118815"/>
            <a:ext cx="8978848" cy="1661993"/>
          </a:xfrm>
          <a:prstGeom prst="rect">
            <a:avLst/>
          </a:prstGeom>
        </p:spPr>
        <p:txBody>
          <a:bodyPr wrap="square" lIns="0" tIns="0" rIns="0" bIns="0" rtlCol="0" anchor="t">
            <a:spAutoFit/>
          </a:bodyPr>
          <a:lstStyle/>
          <a:p>
            <a:pPr algn="ctr"/>
            <a:r>
              <a:rPr lang="vi-VN" sz="5400" b="1" dirty="0">
                <a:solidFill>
                  <a:srgbClr val="2C3045"/>
                </a:solidFill>
                <a:ea typeface="Didact Gothic" panose="00000500000000000000"/>
                <a:cs typeface="Didact Gothic" panose="00000500000000000000"/>
                <a:sym typeface="Didact Gothic" panose="00000500000000000000"/>
              </a:rPr>
              <a:t>Bài học đến đây là kết thúc chúc các em học tập tốt !</a:t>
            </a:r>
            <a:endParaRPr lang="en-US" sz="5400" b="1" dirty="0">
              <a:solidFill>
                <a:srgbClr val="2C3045"/>
              </a:solidFill>
              <a:ea typeface="Didact Gothic" panose="00000500000000000000"/>
              <a:cs typeface="Didact Gothic" panose="00000500000000000000"/>
              <a:sym typeface="Didact Gothic" panose="00000500000000000000"/>
            </a:endParaRPr>
          </a:p>
        </p:txBody>
      </p:sp>
      <p:sp>
        <p:nvSpPr>
          <p:cNvPr id="34" name="Freeform 34"/>
          <p:cNvSpPr/>
          <p:nvPr/>
        </p:nvSpPr>
        <p:spPr>
          <a:xfrm>
            <a:off x="1414826" y="1216670"/>
            <a:ext cx="4551942" cy="8659606"/>
          </a:xfrm>
          <a:custGeom>
            <a:avLst/>
            <a:gdLst/>
            <a:ahLst/>
            <a:cxnLst/>
            <a:rect l="l" t="t" r="r" b="b"/>
            <a:pathLst>
              <a:path w="4551942" h="8659606">
                <a:moveTo>
                  <a:pt x="0" y="0"/>
                </a:moveTo>
                <a:lnTo>
                  <a:pt x="4551942" y="0"/>
                </a:lnTo>
                <a:lnTo>
                  <a:pt x="4551942" y="8659606"/>
                </a:lnTo>
                <a:lnTo>
                  <a:pt x="0" y="86596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1">
                                            <p:txEl>
                                              <p:pRg st="0" end="0"/>
                                            </p:txEl>
                                          </p:spTgt>
                                        </p:tgtEl>
                                        <p:attrNameLst>
                                          <p:attrName>r</p:attrName>
                                        </p:attrNameLst>
                                      </p:cBhvr>
                                    </p:animRot>
                                    <p:animRot by="-240000">
                                      <p:cBhvr>
                                        <p:cTn id="7" dur="300" fill="hold">
                                          <p:stCondLst>
                                            <p:cond delay="300"/>
                                          </p:stCondLst>
                                        </p:cTn>
                                        <p:tgtEl>
                                          <p:spTgt spid="31">
                                            <p:txEl>
                                              <p:pRg st="0" end="0"/>
                                            </p:txEl>
                                          </p:spTgt>
                                        </p:tgtEl>
                                        <p:attrNameLst>
                                          <p:attrName>r</p:attrName>
                                        </p:attrNameLst>
                                      </p:cBhvr>
                                    </p:animRot>
                                    <p:animRot by="240000">
                                      <p:cBhvr>
                                        <p:cTn id="8" dur="300" fill="hold">
                                          <p:stCondLst>
                                            <p:cond delay="600"/>
                                          </p:stCondLst>
                                        </p:cTn>
                                        <p:tgtEl>
                                          <p:spTgt spid="31">
                                            <p:txEl>
                                              <p:pRg st="0" end="0"/>
                                            </p:txEl>
                                          </p:spTgt>
                                        </p:tgtEl>
                                        <p:attrNameLst>
                                          <p:attrName>r</p:attrName>
                                        </p:attrNameLst>
                                      </p:cBhvr>
                                    </p:animRot>
                                    <p:animRot by="-240000">
                                      <p:cBhvr>
                                        <p:cTn id="9" dur="300" fill="hold">
                                          <p:stCondLst>
                                            <p:cond delay="900"/>
                                          </p:stCondLst>
                                        </p:cTn>
                                        <p:tgtEl>
                                          <p:spTgt spid="31">
                                            <p:txEl>
                                              <p:pRg st="0" end="0"/>
                                            </p:txEl>
                                          </p:spTgt>
                                        </p:tgtEl>
                                        <p:attrNameLst>
                                          <p:attrName>r</p:attrName>
                                        </p:attrNameLst>
                                      </p:cBhvr>
                                    </p:animRot>
                                    <p:animRot by="120000">
                                      <p:cBhvr>
                                        <p:cTn id="10" dur="300" fill="hold">
                                          <p:stCondLst>
                                            <p:cond delay="1200"/>
                                          </p:stCondLst>
                                        </p:cTn>
                                        <p:tgtEl>
                                          <p:spTgt spid="3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7" name="AutoShape 17"/>
          <p:cNvSpPr/>
          <p:nvPr/>
        </p:nvSpPr>
        <p:spPr>
          <a:xfrm rot="5396369">
            <a:off x="3069" y="113164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8" name="AutoShape 18"/>
          <p:cNvSpPr/>
          <p:nvPr/>
        </p:nvSpPr>
        <p:spPr>
          <a:xfrm rot="5396369">
            <a:off x="3069" y="2287882"/>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19" name="AutoShape 19"/>
          <p:cNvSpPr/>
          <p:nvPr/>
        </p:nvSpPr>
        <p:spPr>
          <a:xfrm rot="5396369">
            <a:off x="3069" y="344412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0" name="AutoShape 20"/>
          <p:cNvSpPr/>
          <p:nvPr/>
        </p:nvSpPr>
        <p:spPr>
          <a:xfrm rot="5396369">
            <a:off x="3069" y="4600366"/>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1" name="AutoShape 21"/>
          <p:cNvSpPr/>
          <p:nvPr/>
        </p:nvSpPr>
        <p:spPr>
          <a:xfrm rot="5396369">
            <a:off x="3069" y="575660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2" name="AutoShape 22"/>
          <p:cNvSpPr/>
          <p:nvPr/>
        </p:nvSpPr>
        <p:spPr>
          <a:xfrm rot="5396369">
            <a:off x="3069" y="6912849"/>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3" name="AutoShape 23"/>
          <p:cNvSpPr/>
          <p:nvPr/>
        </p:nvSpPr>
        <p:spPr>
          <a:xfrm rot="5396369">
            <a:off x="3068" y="8069091"/>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4" name="AutoShape 24"/>
          <p:cNvSpPr/>
          <p:nvPr/>
        </p:nvSpPr>
        <p:spPr>
          <a:xfrm rot="5396369">
            <a:off x="3069" y="9225335"/>
            <a:ext cx="1828181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2763062" y="45102"/>
            <a:ext cx="14580889" cy="10531232"/>
          </a:xfrm>
          <a:custGeom>
            <a:avLst/>
            <a:gdLst/>
            <a:ahLst/>
            <a:cxnLst/>
            <a:rect l="l" t="t" r="r" b="b"/>
            <a:pathLst>
              <a:path w="14580889" h="10531232">
                <a:moveTo>
                  <a:pt x="0" y="0"/>
                </a:moveTo>
                <a:lnTo>
                  <a:pt x="14580889" y="0"/>
                </a:lnTo>
                <a:lnTo>
                  <a:pt x="14580889" y="10531232"/>
                </a:lnTo>
                <a:lnTo>
                  <a:pt x="0" y="10531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r>
              <a:rPr lang="vi-VN" sz="1800" dirty="0"/>
              <a:t>(</a:t>
            </a:r>
          </a:p>
        </p:txBody>
      </p:sp>
      <p:sp>
        <p:nvSpPr>
          <p:cNvPr id="26" name="Freeform 26"/>
          <p:cNvSpPr/>
          <p:nvPr/>
        </p:nvSpPr>
        <p:spPr>
          <a:xfrm>
            <a:off x="-549837" y="1367603"/>
            <a:ext cx="4001068" cy="8909706"/>
          </a:xfrm>
          <a:custGeom>
            <a:avLst/>
            <a:gdLst/>
            <a:ahLst/>
            <a:cxnLst/>
            <a:rect l="l" t="t" r="r" b="b"/>
            <a:pathLst>
              <a:path w="4001068" h="8909706">
                <a:moveTo>
                  <a:pt x="0" y="0"/>
                </a:moveTo>
                <a:lnTo>
                  <a:pt x="4001068" y="0"/>
                </a:lnTo>
                <a:lnTo>
                  <a:pt x="4001068" y="8909706"/>
                </a:lnTo>
                <a:lnTo>
                  <a:pt x="0" y="8909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7022937" y="89193"/>
            <a:ext cx="1253918" cy="1883568"/>
          </a:xfrm>
          <a:custGeom>
            <a:avLst/>
            <a:gdLst/>
            <a:ahLst/>
            <a:cxnLst/>
            <a:rect l="l" t="t" r="r" b="b"/>
            <a:pathLst>
              <a:path w="1253918" h="1883568">
                <a:moveTo>
                  <a:pt x="0" y="0"/>
                </a:moveTo>
                <a:lnTo>
                  <a:pt x="1253918" y="0"/>
                </a:lnTo>
                <a:lnTo>
                  <a:pt x="1253918" y="1883568"/>
                </a:lnTo>
                <a:lnTo>
                  <a:pt x="0" y="18835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TextBox 27"/>
          <p:cNvSpPr txBox="1"/>
          <p:nvPr/>
        </p:nvSpPr>
        <p:spPr>
          <a:xfrm>
            <a:off x="3788883" y="1372596"/>
            <a:ext cx="12258231" cy="923330"/>
          </a:xfrm>
          <a:prstGeom prst="rect">
            <a:avLst/>
          </a:prstGeom>
          <a:noFill/>
        </p:spPr>
        <p:txBody>
          <a:bodyPr wrap="square" rtlCol="0">
            <a:spAutoFit/>
          </a:bodyPr>
          <a:lstStyle/>
          <a:p>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1.Phương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trình</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trạng</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thái</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khí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lí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tưởng</a:t>
            </a:r>
            <a:endPar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endParaRPr>
          </a:p>
        </p:txBody>
      </p:sp>
      <p:sp>
        <p:nvSpPr>
          <p:cNvPr id="29" name="Rectangle 28"/>
          <p:cNvSpPr/>
          <p:nvPr/>
        </p:nvSpPr>
        <p:spPr>
          <a:xfrm>
            <a:off x="3819533" y="3474914"/>
            <a:ext cx="2673859" cy="106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dirty="0"/>
          </a:p>
        </p:txBody>
      </p:sp>
      <mc:AlternateContent xmlns:mc="http://schemas.openxmlformats.org/markup-compatibility/2006" xmlns:a14="http://schemas.microsoft.com/office/drawing/2010/main">
        <mc:Choice Requires="a14">
          <p:sp>
            <p:nvSpPr>
              <p:cNvPr id="30" name="Rectangle 29"/>
              <p:cNvSpPr/>
              <p:nvPr/>
            </p:nvSpPr>
            <p:spPr>
              <a:xfrm>
                <a:off x="8389474" y="3420734"/>
                <a:ext cx="2677087" cy="10667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b="0" i="1" smtClean="0">
                              <a:latin typeface="Cambria Math" panose="02040503050406030204" pitchFamily="18" charset="0"/>
                            </a:rPr>
                            <m:t>𝑝</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m:t>
                      </m:r>
                      <m:sSubSup>
                        <m:sSubSupPr>
                          <m:ctrlPr>
                            <a:rPr lang="en-US" sz="4400" b="0" i="1" smtClean="0">
                              <a:latin typeface="Cambria Math" panose="02040503050406030204" pitchFamily="18" charset="0"/>
                            </a:rPr>
                          </m:ctrlPr>
                        </m:sSubSupPr>
                        <m:e>
                          <m:r>
                            <a:rPr lang="en-US" sz="4400" b="0" i="1" smtClean="0">
                              <a:latin typeface="Cambria Math" panose="02040503050406030204" pitchFamily="18" charset="0"/>
                            </a:rPr>
                            <m:t>𝑉</m:t>
                          </m:r>
                        </m:e>
                        <m:sub>
                          <m:r>
                            <a:rPr lang="en-US" sz="4400" b="0" i="1" smtClean="0">
                              <a:latin typeface="Cambria Math" panose="02040503050406030204" pitchFamily="18" charset="0"/>
                            </a:rPr>
                            <m:t>1</m:t>
                          </m:r>
                        </m:sub>
                        <m:sup>
                          <m:r>
                            <a:rPr lang="en-US" sz="4400" b="0" i="1" smtClean="0">
                              <a:latin typeface="Cambria Math" panose="02040503050406030204" pitchFamily="18" charset="0"/>
                            </a:rPr>
                            <m:t>′</m:t>
                          </m:r>
                        </m:sup>
                      </m:sSubSup>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𝑇</m:t>
                          </m:r>
                        </m:e>
                        <m:sub>
                          <m:r>
                            <a:rPr lang="en-US" sz="4400" b="0" i="1" smtClean="0">
                              <a:latin typeface="Cambria Math" panose="02040503050406030204" pitchFamily="18" charset="0"/>
                            </a:rPr>
                            <m:t>1</m:t>
                          </m:r>
                        </m:sub>
                      </m:sSub>
                    </m:oMath>
                  </m:oMathPara>
                </a14:m>
                <a:endParaRPr lang="vi-VN" sz="4400" dirty="0"/>
              </a:p>
            </p:txBody>
          </p:sp>
        </mc:Choice>
        <mc:Fallback xmlns="">
          <p:sp>
            <p:nvSpPr>
              <p:cNvPr id="30" name="Rectangle 29"/>
              <p:cNvSpPr>
                <a:spLocks noRot="1" noChangeAspect="1" noMove="1" noResize="1" noEditPoints="1" noAdjustHandles="1" noChangeArrowheads="1" noChangeShapeType="1" noTextEdit="1"/>
              </p:cNvSpPr>
              <p:nvPr/>
            </p:nvSpPr>
            <p:spPr>
              <a:xfrm>
                <a:off x="8389474" y="3420734"/>
                <a:ext cx="2677087" cy="1066799"/>
              </a:xfrm>
              <a:prstGeom prst="rect">
                <a:avLst/>
              </a:prstGeom>
              <a:blipFill rotWithShape="1">
                <a:blip r:embed="rId10"/>
                <a:stretch>
                  <a:fillRect l="-493" t="-1249" r="-459" b="-1132"/>
                </a:stretch>
              </a:blipFill>
            </p:spPr>
            <p:style>
              <a:lnRef idx="2">
                <a:schemeClr val="dk1"/>
              </a:lnRef>
              <a:fillRef idx="1">
                <a:schemeClr val="lt1"/>
              </a:fillRef>
              <a:effectRef idx="0">
                <a:schemeClr val="dk1"/>
              </a:effectRef>
              <a:fontRef idx="minor">
                <a:schemeClr val="dk1"/>
              </a:fontRef>
            </p:style>
            <p:txBody>
              <a:bodyPr/>
              <a:lstStyle/>
              <a:p>
                <a:r>
                  <a:rPr lang="en-US" altLang="en-US">
                    <a:noFill/>
                  </a:rPr>
                  <a:t> </a:t>
                </a:r>
              </a:p>
            </p:txBody>
          </p:sp>
        </mc:Fallback>
      </mc:AlternateContent>
      <p:sp>
        <p:nvSpPr>
          <p:cNvPr id="31" name="Rectangle 30"/>
          <p:cNvSpPr/>
          <p:nvPr/>
        </p:nvSpPr>
        <p:spPr>
          <a:xfrm>
            <a:off x="13327871" y="3553298"/>
            <a:ext cx="2444868" cy="10111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33" name="TextBox 32"/>
              <p:cNvSpPr txBox="1"/>
              <p:nvPr/>
            </p:nvSpPr>
            <p:spPr>
              <a:xfrm>
                <a:off x="3742490" y="3584092"/>
                <a:ext cx="2748913"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b="0" i="1" smtClean="0">
                              <a:latin typeface="Cambria Math" panose="02040503050406030204" pitchFamily="18" charset="0"/>
                            </a:rPr>
                            <m:t>𝑝</m:t>
                          </m:r>
                        </m:e>
                        <m:sub>
                          <m:r>
                            <a:rPr lang="en-US" sz="4400" b="0" i="1" smtClean="0">
                              <a:latin typeface="Cambria Math" panose="02040503050406030204" pitchFamily="18" charset="0"/>
                            </a:rPr>
                            <m:t>1</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𝑉</m:t>
                          </m:r>
                        </m:e>
                        <m:sub>
                          <m:r>
                            <a:rPr lang="en-US" sz="4400" b="0" i="1" smtClean="0">
                              <a:latin typeface="Cambria Math" panose="02040503050406030204" pitchFamily="18" charset="0"/>
                            </a:rPr>
                            <m:t>1</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𝑇</m:t>
                          </m:r>
                        </m:e>
                        <m:sub>
                          <m:r>
                            <a:rPr lang="en-US" sz="4400" b="0" i="1" smtClean="0">
                              <a:latin typeface="Cambria Math" panose="02040503050406030204" pitchFamily="18" charset="0"/>
                            </a:rPr>
                            <m:t>1</m:t>
                          </m:r>
                        </m:sub>
                      </m:sSub>
                    </m:oMath>
                  </m:oMathPara>
                </a14:m>
                <a:endParaRPr lang="vi-VN" sz="44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742490" y="3584092"/>
                <a:ext cx="2748913" cy="769441"/>
              </a:xfrm>
              <a:prstGeom prst="rect">
                <a:avLst/>
              </a:prstGeom>
              <a:blipFill rotWithShape="1">
                <a:blip r:embed="rId11"/>
                <a:stretch>
                  <a:fillRect l="-16" t="-20" r="16" b="7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3049484" y="3640785"/>
                <a:ext cx="304800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vi-VN" sz="4400" i="1" smtClean="0">
                              <a:latin typeface="Cambria Math" panose="02040503050406030204" pitchFamily="18" charset="0"/>
                            </a:rPr>
                          </m:ctrlPr>
                        </m:sSubPr>
                        <m:e>
                          <m:r>
                            <a:rPr lang="vi-VN" sz="4400" b="0" i="1" smtClean="0">
                              <a:latin typeface="Cambria Math" panose="02040503050406030204" pitchFamily="18" charset="0"/>
                            </a:rPr>
                            <m:t>𝑝</m:t>
                          </m:r>
                        </m:e>
                        <m:sub>
                          <m:r>
                            <a:rPr lang="vi-VN" sz="4400" b="0" i="1" smtClean="0">
                              <a:latin typeface="Cambria Math" panose="02040503050406030204" pitchFamily="18" charset="0"/>
                            </a:rPr>
                            <m:t>2</m:t>
                          </m:r>
                        </m:sub>
                      </m:sSub>
                      <m:r>
                        <a:rPr lang="vi-VN" sz="4400" b="0" i="1" smtClean="0">
                          <a:latin typeface="Cambria Math" panose="02040503050406030204" pitchFamily="18" charset="0"/>
                        </a:rPr>
                        <m:t>,</m:t>
                      </m:r>
                      <m:sSub>
                        <m:sSubPr>
                          <m:ctrlPr>
                            <a:rPr lang="vi-VN" sz="4400" b="0" i="1" smtClean="0">
                              <a:latin typeface="Cambria Math" panose="02040503050406030204" pitchFamily="18" charset="0"/>
                            </a:rPr>
                          </m:ctrlPr>
                        </m:sSubPr>
                        <m:e>
                          <m:r>
                            <a:rPr lang="vi-VN" sz="4400" b="0" i="1" smtClean="0">
                              <a:latin typeface="Cambria Math" panose="02040503050406030204" pitchFamily="18" charset="0"/>
                            </a:rPr>
                            <m:t>𝑉</m:t>
                          </m:r>
                        </m:e>
                        <m:sub>
                          <m:r>
                            <a:rPr lang="vi-VN" sz="4400" b="0" i="1" smtClean="0">
                              <a:latin typeface="Cambria Math" panose="02040503050406030204" pitchFamily="18" charset="0"/>
                            </a:rPr>
                            <m:t>2</m:t>
                          </m:r>
                        </m:sub>
                      </m:sSub>
                      <m:r>
                        <a:rPr lang="vi-VN" sz="4400" b="0" i="1" smtClean="0">
                          <a:latin typeface="Cambria Math" panose="02040503050406030204" pitchFamily="18" charset="0"/>
                        </a:rPr>
                        <m:t>,</m:t>
                      </m:r>
                      <m:sSub>
                        <m:sSubPr>
                          <m:ctrlPr>
                            <a:rPr lang="vi-VN" sz="4400" b="0" i="1" smtClean="0">
                              <a:latin typeface="Cambria Math" panose="02040503050406030204" pitchFamily="18" charset="0"/>
                            </a:rPr>
                          </m:ctrlPr>
                        </m:sSubPr>
                        <m:e>
                          <m:r>
                            <a:rPr lang="vi-VN" sz="4400" b="0" i="1" smtClean="0">
                              <a:latin typeface="Cambria Math" panose="02040503050406030204" pitchFamily="18" charset="0"/>
                            </a:rPr>
                            <m:t>𝑇</m:t>
                          </m:r>
                        </m:e>
                        <m:sub>
                          <m:r>
                            <a:rPr lang="vi-VN" sz="4400" b="0" i="1" smtClean="0">
                              <a:latin typeface="Cambria Math" panose="02040503050406030204" pitchFamily="18" charset="0"/>
                            </a:rPr>
                            <m:t>2</m:t>
                          </m:r>
                        </m:sub>
                      </m:sSub>
                    </m:oMath>
                  </m:oMathPara>
                </a14:m>
                <a:endParaRPr lang="vi-VN" sz="4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13049484" y="3640785"/>
                <a:ext cx="3048000" cy="769441"/>
              </a:xfrm>
              <a:prstGeom prst="rect">
                <a:avLst/>
              </a:prstGeom>
              <a:blipFill rotWithShape="1">
                <a:blip r:embed="rId12"/>
                <a:stretch>
                  <a:fillRect l="-8" t="-43" r="8" b="20"/>
                </a:stretch>
              </a:blipFill>
            </p:spPr>
            <p:txBody>
              <a:bodyPr/>
              <a:lstStyle/>
              <a:p>
                <a:r>
                  <a:rPr lang="en-US" altLang="en-US">
                    <a:noFill/>
                  </a:rPr>
                  <a:t> </a:t>
                </a:r>
              </a:p>
            </p:txBody>
          </p:sp>
        </mc:Fallback>
      </mc:AlternateContent>
      <p:cxnSp>
        <p:nvCxnSpPr>
          <p:cNvPr id="40" name="Straight Arrow Connector 39"/>
          <p:cNvCxnSpPr/>
          <p:nvPr/>
        </p:nvCxnSpPr>
        <p:spPr>
          <a:xfrm>
            <a:off x="6718814" y="4027650"/>
            <a:ext cx="1549555" cy="7814"/>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a:off x="11373099" y="4051040"/>
            <a:ext cx="1537192" cy="7814"/>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43" name="TextBox 42"/>
          <p:cNvSpPr txBox="1"/>
          <p:nvPr/>
        </p:nvSpPr>
        <p:spPr>
          <a:xfrm>
            <a:off x="5529249" y="2761692"/>
            <a:ext cx="1249192" cy="707886"/>
          </a:xfrm>
          <a:prstGeom prst="rect">
            <a:avLst/>
          </a:prstGeom>
          <a:noFill/>
        </p:spPr>
        <p:txBody>
          <a:bodyPr wrap="square" rtlCol="0">
            <a:spAutoFit/>
          </a:bodyPr>
          <a:lstStyle/>
          <a:p>
            <a:r>
              <a:rPr lang="vi-VN" sz="4000" dirty="0"/>
              <a:t>(1)</a:t>
            </a:r>
          </a:p>
        </p:txBody>
      </p:sp>
      <mc:AlternateContent xmlns:mc="http://schemas.openxmlformats.org/markup-compatibility/2006" xmlns:a14="http://schemas.microsoft.com/office/drawing/2010/main">
        <mc:Choice Requires="a14">
          <p:sp>
            <p:nvSpPr>
              <p:cNvPr id="44" name="TextBox 43"/>
              <p:cNvSpPr txBox="1"/>
              <p:nvPr/>
            </p:nvSpPr>
            <p:spPr>
              <a:xfrm>
                <a:off x="8700463" y="2789725"/>
                <a:ext cx="97124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1</m:t>
                        </m:r>
                      </m:e>
                      <m:sup>
                        <m:r>
                          <a:rPr lang="en-US" sz="4000" b="0" i="1" smtClean="0">
                            <a:latin typeface="Cambria Math" panose="02040503050406030204" pitchFamily="18" charset="0"/>
                            <a:cs typeface="Arial" panose="020B0604020202020204" pitchFamily="34" charset="0"/>
                          </a:rPr>
                          <m:t>′</m:t>
                        </m:r>
                      </m:sup>
                    </m:sSup>
                  </m:oMath>
                </a14:m>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8700463" y="2789725"/>
                <a:ext cx="971241" cy="707886"/>
              </a:xfrm>
              <a:prstGeom prst="rect">
                <a:avLst/>
              </a:prstGeom>
              <a:blipFill rotWithShape="1">
                <a:blip r:embed="rId13"/>
                <a:stretch>
                  <a:fillRect l="-34" t="-24" r="2" b="4"/>
                </a:stretch>
              </a:blipFill>
            </p:spPr>
            <p:txBody>
              <a:bodyPr/>
              <a:lstStyle/>
              <a:p>
                <a:r>
                  <a:rPr lang="en-US" altLang="en-US">
                    <a:noFill/>
                  </a:rPr>
                  <a:t> </a:t>
                </a:r>
              </a:p>
            </p:txBody>
          </p:sp>
        </mc:Fallback>
      </mc:AlternateContent>
      <p:sp>
        <p:nvSpPr>
          <p:cNvPr id="45" name="TextBox 44"/>
          <p:cNvSpPr txBox="1"/>
          <p:nvPr/>
        </p:nvSpPr>
        <p:spPr>
          <a:xfrm>
            <a:off x="14045458" y="2784583"/>
            <a:ext cx="142765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a:t>
            </a:r>
            <a:endParaRPr lang="vi-VN" sz="4000" dirty="0">
              <a:latin typeface="Arial" panose="020B0604020202020204" pitchFamily="34" charset="0"/>
              <a:cs typeface="Arial" panose="020B0604020202020204" pitchFamily="34" charset="0"/>
            </a:endParaRPr>
          </a:p>
        </p:txBody>
      </p:sp>
      <p:sp>
        <p:nvSpPr>
          <p:cNvPr id="41" name="TextBox 40"/>
          <p:cNvSpPr txBox="1"/>
          <p:nvPr/>
        </p:nvSpPr>
        <p:spPr>
          <a:xfrm>
            <a:off x="6644348" y="3452218"/>
            <a:ext cx="1688823" cy="461665"/>
          </a:xfrm>
          <a:prstGeom prst="rect">
            <a:avLst/>
          </a:prstGeom>
          <a:noFill/>
        </p:spPr>
        <p:txBody>
          <a:bodyPr wrap="square" rtlCol="0">
            <a:spAutoFit/>
          </a:bodyPr>
          <a:lstStyle/>
          <a:p>
            <a:r>
              <a:rPr lang="vi-VN" sz="2400" dirty="0"/>
              <a:t>Đẳng nhiệt</a:t>
            </a:r>
          </a:p>
        </p:txBody>
      </p:sp>
      <p:sp>
        <p:nvSpPr>
          <p:cNvPr id="46" name="TextBox 45"/>
          <p:cNvSpPr txBox="1"/>
          <p:nvPr/>
        </p:nvSpPr>
        <p:spPr>
          <a:xfrm>
            <a:off x="11452704" y="3492468"/>
            <a:ext cx="2799001" cy="461665"/>
          </a:xfrm>
          <a:prstGeom prst="rect">
            <a:avLst/>
          </a:prstGeom>
          <a:noFill/>
        </p:spPr>
        <p:txBody>
          <a:bodyPr wrap="square" rtlCol="0">
            <a:spAutoFit/>
          </a:bodyPr>
          <a:lstStyle/>
          <a:p>
            <a:r>
              <a:rPr lang="vi-VN" sz="2400" dirty="0"/>
              <a:t>Đẳng áp</a:t>
            </a:r>
          </a:p>
        </p:txBody>
      </p:sp>
      <mc:AlternateContent xmlns:mc="http://schemas.openxmlformats.org/markup-compatibility/2006" xmlns:a14="http://schemas.microsoft.com/office/drawing/2010/main">
        <mc:Choice Requires="a14">
          <p:sp>
            <p:nvSpPr>
              <p:cNvPr id="47" name="TextBox 46"/>
              <p:cNvSpPr txBox="1"/>
              <p:nvPr/>
            </p:nvSpPr>
            <p:spPr>
              <a:xfrm>
                <a:off x="3925820" y="5576714"/>
                <a:ext cx="5502384" cy="1539396"/>
              </a:xfrm>
              <a:prstGeom prst="rect">
                <a:avLst/>
              </a:prstGeom>
              <a:noFill/>
            </p:spPr>
            <p:txBody>
              <a:bodyPr wrap="square" rtlCol="0">
                <a:spAutoFit/>
              </a:bodyPr>
              <a:lstStyle/>
              <a:p>
                <a:r>
                  <a:rPr lang="vi-VN" sz="2800" dirty="0"/>
                  <a:t>Quá trình đẳng nhiệt (1) -&gt; (</a:t>
                </a:r>
                <a14:m>
                  <m:oMath xmlns:m="http://schemas.openxmlformats.org/officeDocument/2006/math">
                    <m:sSup>
                      <m:sSupPr>
                        <m:ctrlPr>
                          <a:rPr lang="vi-VN" sz="2800" i="1" smtClean="0">
                            <a:latin typeface="Cambria Math" panose="02040503050406030204" pitchFamily="18" charset="0"/>
                          </a:rPr>
                        </m:ctrlPr>
                      </m:sSupPr>
                      <m:e>
                        <m:r>
                          <a:rPr lang="vi-VN" sz="2800" i="1">
                            <a:latin typeface="Cambria Math" panose="02040503050406030204" pitchFamily="18" charset="0"/>
                          </a:rPr>
                          <m:t>1</m:t>
                        </m:r>
                      </m:e>
                      <m:sup>
                        <m:r>
                          <a:rPr lang="vi-VN" sz="2800" b="0" i="1" smtClean="0">
                            <a:latin typeface="Cambria Math" panose="02040503050406030204" pitchFamily="18" charset="0"/>
                          </a:rPr>
                          <m:t>′</m:t>
                        </m:r>
                      </m:sup>
                    </m:sSup>
                    <m:r>
                      <a:rPr lang="vi-VN" sz="2800" b="0" i="1" smtClean="0">
                        <a:latin typeface="Cambria Math" panose="02040503050406030204" pitchFamily="18" charset="0"/>
                      </a:rPr>
                      <m:t>)</m:t>
                    </m:r>
                  </m:oMath>
                </a14:m>
                <a:endParaRPr lang="vi-VN" sz="2800" b="0" dirty="0"/>
              </a:p>
              <a:p>
                <a:r>
                  <a:rPr lang="vi-VN" sz="2800" dirty="0"/>
                  <a:t>Theo định luật Boyle:</a:t>
                </a:r>
              </a:p>
              <a:p>
                <a:pPr algn="ctr"/>
                <a14:m>
                  <m:oMath xmlns:m="http://schemas.openxmlformats.org/officeDocument/2006/math">
                    <m:sSub>
                      <m:sSubPr>
                        <m:ctrlPr>
                          <a:rPr lang="vi-VN" sz="3200" i="1" smtClean="0">
                            <a:latin typeface="Cambria Math" panose="02040503050406030204" pitchFamily="18" charset="0"/>
                          </a:rPr>
                        </m:ctrlPr>
                      </m:sSubPr>
                      <m:e>
                        <m:r>
                          <m:rPr>
                            <m:sty m:val="p"/>
                          </m:rPr>
                          <a:rPr lang="vi-VN" sz="3200" i="1">
                            <a:latin typeface="Cambria Math" panose="02040503050406030204" pitchFamily="18" charset="0"/>
                          </a:rPr>
                          <m:t>p</m:t>
                        </m:r>
                      </m:e>
                      <m:sub>
                        <m:r>
                          <a:rPr lang="vi-VN" sz="3200" i="1">
                            <a:latin typeface="Cambria Math" panose="02040503050406030204" pitchFamily="18" charset="0"/>
                          </a:rPr>
                          <m:t>1</m:t>
                        </m:r>
                      </m:sub>
                    </m:sSub>
                    <m:sSub>
                      <m:sSubPr>
                        <m:ctrlPr>
                          <a:rPr lang="vi-VN" sz="3200" i="1" smtClean="0">
                            <a:latin typeface="Cambria Math" panose="02040503050406030204" pitchFamily="18" charset="0"/>
                          </a:rPr>
                        </m:ctrlPr>
                      </m:sSubPr>
                      <m:e>
                        <m:r>
                          <m:rPr>
                            <m:sty m:val="p"/>
                          </m:rPr>
                          <a:rPr lang="vi-VN" sz="3200" i="1">
                            <a:latin typeface="Cambria Math" panose="02040503050406030204" pitchFamily="18" charset="0"/>
                          </a:rPr>
                          <m:t>V</m:t>
                        </m:r>
                      </m:e>
                      <m:sub>
                        <m:r>
                          <a:rPr lang="vi-VN" sz="3200" i="1">
                            <a:latin typeface="Cambria Math" panose="02040503050406030204" pitchFamily="18" charset="0"/>
                          </a:rPr>
                          <m:t>1</m:t>
                        </m:r>
                      </m:sub>
                    </m:sSub>
                  </m:oMath>
                </a14:m>
                <a:r>
                  <a:rPr lang="vi-VN" sz="3200" dirty="0"/>
                  <a:t>= </a:t>
                </a:r>
                <a14:m>
                  <m:oMath xmlns:m="http://schemas.openxmlformats.org/officeDocument/2006/math">
                    <m:sSub>
                      <m:sSubPr>
                        <m:ctrlPr>
                          <a:rPr lang="vi-VN" sz="3200" i="1" smtClean="0">
                            <a:latin typeface="Cambria Math" panose="02040503050406030204" pitchFamily="18" charset="0"/>
                          </a:rPr>
                        </m:ctrlPr>
                      </m:sSubPr>
                      <m:e>
                        <m:r>
                          <m:rPr>
                            <m:sty m:val="p"/>
                          </m:rPr>
                          <a:rPr lang="vi-VN" sz="3200" i="1">
                            <a:latin typeface="Cambria Math" panose="02040503050406030204" pitchFamily="18" charset="0"/>
                          </a:rPr>
                          <m:t>p</m:t>
                        </m:r>
                      </m:e>
                      <m:sub>
                        <m:r>
                          <a:rPr lang="vi-VN" sz="3200" i="1">
                            <a:latin typeface="Cambria Math" panose="02040503050406030204" pitchFamily="18" charset="0"/>
                          </a:rPr>
                          <m:t>2</m:t>
                        </m:r>
                      </m:sub>
                    </m:sSub>
                    <m:sSubSup>
                      <m:sSubSupPr>
                        <m:ctrlPr>
                          <a:rPr lang="vi-VN" sz="3200" i="1" smtClean="0">
                            <a:latin typeface="Cambria Math" panose="02040503050406030204" pitchFamily="18" charset="0"/>
                          </a:rPr>
                        </m:ctrlPr>
                      </m:sSubSupPr>
                      <m:e>
                        <m:r>
                          <m:rPr>
                            <m:sty m:val="p"/>
                          </m:rPr>
                          <a:rPr lang="vi-VN" sz="3200" i="1">
                            <a:latin typeface="Cambria Math" panose="02040503050406030204" pitchFamily="18" charset="0"/>
                          </a:rPr>
                          <m:t>V</m:t>
                        </m:r>
                      </m:e>
                      <m:sub>
                        <m:r>
                          <a:rPr lang="vi-VN" sz="3200" i="1">
                            <a:latin typeface="Cambria Math" panose="02040503050406030204" pitchFamily="18" charset="0"/>
                          </a:rPr>
                          <m:t>1</m:t>
                        </m:r>
                      </m:sub>
                      <m:sup>
                        <m:r>
                          <a:rPr lang="vi-VN" sz="3200" b="0" i="1" smtClean="0">
                            <a:latin typeface="Cambria Math" panose="02040503050406030204" pitchFamily="18" charset="0"/>
                          </a:rPr>
                          <m:t>′</m:t>
                        </m:r>
                      </m:sup>
                    </m:sSubSup>
                  </m:oMath>
                </a14:m>
                <a:endParaRPr lang="vi-VN" sz="3200" dirty="0"/>
              </a:p>
            </p:txBody>
          </p:sp>
        </mc:Choice>
        <mc:Fallback xmlns="">
          <p:sp>
            <p:nvSpPr>
              <p:cNvPr id="47" name="TextBox 46"/>
              <p:cNvSpPr txBox="1">
                <a:spLocks noRot="1" noChangeAspect="1" noMove="1" noResize="1" noEditPoints="1" noAdjustHandles="1" noChangeArrowheads="1" noChangeShapeType="1" noTextEdit="1"/>
              </p:cNvSpPr>
              <p:nvPr/>
            </p:nvSpPr>
            <p:spPr>
              <a:xfrm>
                <a:off x="3925820" y="5576714"/>
                <a:ext cx="5502384" cy="1539396"/>
              </a:xfrm>
              <a:prstGeom prst="rect">
                <a:avLst/>
              </a:prstGeom>
              <a:blipFill rotWithShape="1">
                <a:blip r:embed="rId14"/>
                <a:stretch>
                  <a:fillRect l="-5" t="-9" r="7" b="1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rot="10800000" flipH="1" flipV="1">
                <a:off x="10881045" y="5511500"/>
                <a:ext cx="5070332" cy="1685911"/>
              </a:xfrm>
              <a:prstGeom prst="rect">
                <a:avLst/>
              </a:prstGeom>
              <a:noFill/>
            </p:spPr>
            <p:txBody>
              <a:bodyPr wrap="square" rtlCol="0">
                <a:spAutoFit/>
              </a:bodyPr>
              <a:lstStyle/>
              <a:p>
                <a:pPr algn="just"/>
                <a:r>
                  <a:rPr lang="vi-VN" sz="2800" dirty="0"/>
                  <a:t>Quá trình đẳng áp (</a:t>
                </a:r>
                <a14:m>
                  <m:oMath xmlns:m="http://schemas.openxmlformats.org/officeDocument/2006/math">
                    <m:sSup>
                      <m:sSupPr>
                        <m:ctrlPr>
                          <a:rPr lang="vi-VN" sz="2800" i="1" smtClean="0">
                            <a:latin typeface="Cambria Math" panose="02040503050406030204" pitchFamily="18" charset="0"/>
                          </a:rPr>
                        </m:ctrlPr>
                      </m:sSupPr>
                      <m:e>
                        <m:r>
                          <a:rPr lang="vi-VN" sz="2800" i="0">
                            <a:latin typeface="Cambria Math" panose="02040503050406030204" pitchFamily="18" charset="0"/>
                          </a:rPr>
                          <m:t>1</m:t>
                        </m:r>
                      </m:e>
                      <m:sup>
                        <m:r>
                          <a:rPr lang="vi-VN" sz="2800" b="0" i="0" smtClean="0">
                            <a:latin typeface="Cambria Math" panose="02040503050406030204" pitchFamily="18" charset="0"/>
                          </a:rPr>
                          <m:t>′</m:t>
                        </m:r>
                      </m:sup>
                    </m:sSup>
                    <m:r>
                      <a:rPr lang="vi-VN" sz="2800" b="0" i="0" smtClean="0">
                        <a:latin typeface="Cambria Math" panose="02040503050406030204" pitchFamily="18" charset="0"/>
                      </a:rPr>
                      <m:t>) →</m:t>
                    </m:r>
                  </m:oMath>
                </a14:m>
                <a:r>
                  <a:rPr lang="vi-VN" sz="2800" dirty="0"/>
                  <a:t> (2)</a:t>
                </a:r>
              </a:p>
              <a:p>
                <a:pPr algn="just"/>
                <a:r>
                  <a:rPr lang="vi-VN" sz="2800" dirty="0"/>
                  <a:t>Theo định luật Charles</a:t>
                </a:r>
              </a:p>
              <a:p>
                <a:pPr algn="ctr"/>
                <a14:m>
                  <m:oMath xmlns:m="http://schemas.openxmlformats.org/officeDocument/2006/math">
                    <m:f>
                      <m:fPr>
                        <m:ctrlPr>
                          <a:rPr lang="vi-VN" sz="2800" i="1" smtClean="0">
                            <a:latin typeface="Cambria Math" panose="02040503050406030204" pitchFamily="18" charset="0"/>
                          </a:rPr>
                        </m:ctrlPr>
                      </m:fPr>
                      <m:num>
                        <m:sSubSup>
                          <m:sSubSupPr>
                            <m:ctrlPr>
                              <a:rPr lang="vi-VN" sz="2800" i="1" smtClean="0">
                                <a:latin typeface="Cambria Math" panose="02040503050406030204" pitchFamily="18" charset="0"/>
                              </a:rPr>
                            </m:ctrlPr>
                          </m:sSubSupPr>
                          <m:e>
                            <m:r>
                              <m:rPr>
                                <m:sty m:val="p"/>
                              </m:rPr>
                              <a:rPr lang="vi-VN" sz="2800" i="0">
                                <a:latin typeface="Cambria Math" panose="02040503050406030204" pitchFamily="18" charset="0"/>
                              </a:rPr>
                              <m:t>V</m:t>
                            </m:r>
                          </m:e>
                          <m:sub>
                            <m:r>
                              <a:rPr lang="vi-VN" sz="2800" i="0">
                                <a:latin typeface="Cambria Math" panose="02040503050406030204" pitchFamily="18" charset="0"/>
                              </a:rPr>
                              <m:t>1</m:t>
                            </m:r>
                          </m:sub>
                          <m:sup>
                            <m:r>
                              <a:rPr lang="vi-VN" sz="2800" b="0" i="0" smtClean="0">
                                <a:latin typeface="Cambria Math" panose="02040503050406030204" pitchFamily="18" charset="0"/>
                              </a:rPr>
                              <m:t>′</m:t>
                            </m:r>
                          </m:sup>
                        </m:sSubSup>
                      </m:num>
                      <m:den>
                        <m:sSub>
                          <m:sSubPr>
                            <m:ctrlPr>
                              <a:rPr lang="vi-VN" sz="2800" i="1" smtClean="0">
                                <a:latin typeface="Cambria Math" panose="02040503050406030204" pitchFamily="18" charset="0"/>
                              </a:rPr>
                            </m:ctrlPr>
                          </m:sSubPr>
                          <m:e>
                            <m:r>
                              <m:rPr>
                                <m:sty m:val="p"/>
                              </m:rPr>
                              <a:rPr lang="vi-VN" sz="2800" i="0">
                                <a:latin typeface="Cambria Math" panose="02040503050406030204" pitchFamily="18" charset="0"/>
                              </a:rPr>
                              <m:t>T</m:t>
                            </m:r>
                          </m:e>
                          <m:sub>
                            <m:r>
                              <a:rPr lang="vi-VN" sz="2800" i="0">
                                <a:latin typeface="Cambria Math" panose="02040503050406030204" pitchFamily="18" charset="0"/>
                              </a:rPr>
                              <m:t>1</m:t>
                            </m:r>
                          </m:sub>
                        </m:sSub>
                      </m:den>
                    </m:f>
                  </m:oMath>
                </a14:m>
                <a:r>
                  <a:rPr lang="vi-VN" sz="2800" dirty="0"/>
                  <a:t> = </a:t>
                </a:r>
                <a14:m>
                  <m:oMath xmlns:m="http://schemas.openxmlformats.org/officeDocument/2006/math">
                    <m:f>
                      <m:fPr>
                        <m:ctrlPr>
                          <a:rPr lang="vi-VN" sz="2800" i="1" smtClean="0">
                            <a:latin typeface="Cambria Math" panose="02040503050406030204" pitchFamily="18" charset="0"/>
                          </a:rPr>
                        </m:ctrlPr>
                      </m:fPr>
                      <m:num>
                        <m:sSub>
                          <m:sSubPr>
                            <m:ctrlPr>
                              <a:rPr lang="vi-VN" sz="2800" i="1" smtClean="0">
                                <a:latin typeface="Cambria Math" panose="02040503050406030204" pitchFamily="18" charset="0"/>
                              </a:rPr>
                            </m:ctrlPr>
                          </m:sSubPr>
                          <m:e>
                            <m:r>
                              <m:rPr>
                                <m:sty m:val="p"/>
                              </m:rPr>
                              <a:rPr lang="vi-VN" sz="2800" i="0">
                                <a:latin typeface="Cambria Math" panose="02040503050406030204" pitchFamily="18" charset="0"/>
                              </a:rPr>
                              <m:t>V</m:t>
                            </m:r>
                          </m:e>
                          <m:sub>
                            <m:r>
                              <a:rPr lang="vi-VN" sz="2800" i="0">
                                <a:latin typeface="Cambria Math" panose="02040503050406030204" pitchFamily="18" charset="0"/>
                              </a:rPr>
                              <m:t>2</m:t>
                            </m:r>
                          </m:sub>
                        </m:sSub>
                      </m:num>
                      <m:den>
                        <m:sSub>
                          <m:sSubPr>
                            <m:ctrlPr>
                              <a:rPr lang="vi-VN" sz="2800" i="1" smtClean="0">
                                <a:latin typeface="Cambria Math" panose="02040503050406030204" pitchFamily="18" charset="0"/>
                              </a:rPr>
                            </m:ctrlPr>
                          </m:sSubPr>
                          <m:e>
                            <m:r>
                              <m:rPr>
                                <m:sty m:val="p"/>
                              </m:rPr>
                              <a:rPr lang="vi-VN" sz="2800" i="0">
                                <a:latin typeface="Cambria Math" panose="02040503050406030204" pitchFamily="18" charset="0"/>
                              </a:rPr>
                              <m:t>T</m:t>
                            </m:r>
                          </m:e>
                          <m:sub>
                            <m:r>
                              <a:rPr lang="vi-VN" sz="2800" i="0">
                                <a:latin typeface="Cambria Math" panose="02040503050406030204" pitchFamily="18" charset="0"/>
                              </a:rPr>
                              <m:t>2</m:t>
                            </m:r>
                          </m:sub>
                        </m:sSub>
                      </m:den>
                    </m:f>
                  </m:oMath>
                </a14:m>
                <a:endParaRPr lang="vi-VN" sz="2800" dirty="0"/>
              </a:p>
            </p:txBody>
          </p:sp>
        </mc:Choice>
        <mc:Fallback xmlns="">
          <p:sp>
            <p:nvSpPr>
              <p:cNvPr id="48" name="TextBox 47"/>
              <p:cNvSpPr txBox="1">
                <a:spLocks noRot="1" noChangeAspect="1" noMove="1" noResize="1" noEditPoints="1" noAdjustHandles="1" noChangeArrowheads="1" noChangeShapeType="1" noTextEdit="1"/>
              </p:cNvSpPr>
              <p:nvPr/>
            </p:nvSpPr>
            <p:spPr>
              <a:xfrm rot="10800000" flipH="1" flipV="1">
                <a:off x="10881045" y="5511500"/>
                <a:ext cx="5070332" cy="1685911"/>
              </a:xfrm>
              <a:prstGeom prst="rect">
                <a:avLst/>
              </a:prstGeom>
              <a:blipFill rotWithShape="1">
                <a:blip r:embed="rId15"/>
                <a:stretch>
                  <a:fillRect l="-6" t="-20" r="3" b="1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296519" y="7470685"/>
                <a:ext cx="5801818" cy="1525739"/>
              </a:xfrm>
              <a:prstGeom prst="rect">
                <a:avLst/>
              </a:prstGeom>
              <a:noFill/>
            </p:spPr>
            <p:txBody>
              <a:bodyPr wrap="square" rtlCol="0">
                <a:spAutoFit/>
              </a:bodyPr>
              <a:lstStyle/>
              <a:p>
                <a:r>
                  <a:rPr lang="vi-VN" sz="2800" dirty="0"/>
                  <a:t>Từ hai phương trình trên ta có:</a:t>
                </a:r>
              </a:p>
              <a:p>
                <a:pPr/>
                <a14:m>
                  <m:oMathPara xmlns:m="http://schemas.openxmlformats.org/officeDocument/2006/math">
                    <m:oMathParaPr>
                      <m:jc m:val="centerGroup"/>
                    </m:oMathParaPr>
                    <m:oMath xmlns:m="http://schemas.openxmlformats.org/officeDocument/2006/math">
                      <m:f>
                        <m:fPr>
                          <m:ctrlPr>
                            <a:rPr lang="vi-VN" sz="3200" i="1" smtClean="0">
                              <a:solidFill>
                                <a:srgbClr val="FF0000"/>
                              </a:solidFill>
                              <a:latin typeface="Cambria Math" panose="02040503050406030204" pitchFamily="18" charset="0"/>
                            </a:rPr>
                          </m:ctrlPr>
                        </m:fPr>
                        <m:num>
                          <m:sSub>
                            <m:sSubPr>
                              <m:ctrlPr>
                                <a:rPr lang="vi-VN" sz="3200" i="1" smtClean="0">
                                  <a:solidFill>
                                    <a:srgbClr val="FF0000"/>
                                  </a:solidFill>
                                  <a:latin typeface="Cambria Math" panose="02040503050406030204" pitchFamily="18" charset="0"/>
                                </a:rPr>
                              </m:ctrlPr>
                            </m:sSubPr>
                            <m:e>
                              <m:r>
                                <m:rPr>
                                  <m:sty m:val="p"/>
                                </m:rPr>
                                <a:rPr lang="vi-VN" sz="3200" i="1">
                                  <a:solidFill>
                                    <a:srgbClr val="FF0000"/>
                                  </a:solidFill>
                                  <a:latin typeface="Cambria Math" panose="02040503050406030204" pitchFamily="18" charset="0"/>
                                </a:rPr>
                                <m:t>p</m:t>
                              </m:r>
                            </m:e>
                            <m:sub>
                              <m:r>
                                <a:rPr lang="vi-VN" sz="3200" i="1">
                                  <a:solidFill>
                                    <a:srgbClr val="FF0000"/>
                                  </a:solidFill>
                                  <a:latin typeface="Cambria Math" panose="02040503050406030204" pitchFamily="18" charset="0"/>
                                </a:rPr>
                                <m:t>1</m:t>
                              </m:r>
                            </m:sub>
                          </m:sSub>
                          <m:sSub>
                            <m:sSubPr>
                              <m:ctrlPr>
                                <a:rPr lang="vi-VN" sz="3200" i="1" smtClean="0">
                                  <a:solidFill>
                                    <a:srgbClr val="FF0000"/>
                                  </a:solidFill>
                                  <a:latin typeface="Cambria Math" panose="02040503050406030204" pitchFamily="18" charset="0"/>
                                </a:rPr>
                              </m:ctrlPr>
                            </m:sSubPr>
                            <m:e>
                              <m:r>
                                <m:rPr>
                                  <m:sty m:val="p"/>
                                </m:rPr>
                                <a:rPr lang="vi-VN" sz="3200" i="1">
                                  <a:solidFill>
                                    <a:srgbClr val="FF0000"/>
                                  </a:solidFill>
                                  <a:latin typeface="Cambria Math" panose="02040503050406030204" pitchFamily="18" charset="0"/>
                                </a:rPr>
                                <m:t>V</m:t>
                              </m:r>
                            </m:e>
                            <m:sub>
                              <m:r>
                                <a:rPr lang="vi-VN" sz="3200" i="1">
                                  <a:solidFill>
                                    <a:srgbClr val="FF0000"/>
                                  </a:solidFill>
                                  <a:latin typeface="Cambria Math" panose="02040503050406030204" pitchFamily="18" charset="0"/>
                                </a:rPr>
                                <m:t>1</m:t>
                              </m:r>
                            </m:sub>
                          </m:sSub>
                        </m:num>
                        <m:den>
                          <m:sSub>
                            <m:sSubPr>
                              <m:ctrlPr>
                                <a:rPr lang="vi-VN" sz="3200" i="1" smtClean="0">
                                  <a:solidFill>
                                    <a:srgbClr val="FF0000"/>
                                  </a:solidFill>
                                  <a:latin typeface="Cambria Math" panose="02040503050406030204" pitchFamily="18" charset="0"/>
                                </a:rPr>
                              </m:ctrlPr>
                            </m:sSubPr>
                            <m:e>
                              <m:r>
                                <m:rPr>
                                  <m:sty m:val="p"/>
                                </m:rPr>
                                <a:rPr lang="vi-VN" sz="3200" i="1">
                                  <a:solidFill>
                                    <a:srgbClr val="FF0000"/>
                                  </a:solidFill>
                                  <a:latin typeface="Cambria Math" panose="02040503050406030204" pitchFamily="18" charset="0"/>
                                </a:rPr>
                                <m:t>T</m:t>
                              </m:r>
                            </m:e>
                            <m:sub>
                              <m:r>
                                <a:rPr lang="vi-VN" sz="3200" i="1">
                                  <a:solidFill>
                                    <a:srgbClr val="FF0000"/>
                                  </a:solidFill>
                                  <a:latin typeface="Cambria Math" panose="02040503050406030204" pitchFamily="18" charset="0"/>
                                </a:rPr>
                                <m:t>1</m:t>
                              </m:r>
                            </m:sub>
                          </m:sSub>
                        </m:den>
                      </m:f>
                      <m:r>
                        <a:rPr lang="vi-VN" sz="3200" b="0" i="0" smtClean="0">
                          <a:solidFill>
                            <a:srgbClr val="FF0000"/>
                          </a:solidFill>
                          <a:latin typeface="Cambria Math" panose="02040503050406030204" pitchFamily="18" charset="0"/>
                        </a:rPr>
                        <m:t>= </m:t>
                      </m:r>
                      <m:f>
                        <m:fPr>
                          <m:ctrlPr>
                            <a:rPr lang="vi-VN" sz="3200" b="0" i="1" smtClean="0">
                              <a:solidFill>
                                <a:srgbClr val="FF0000"/>
                              </a:solidFill>
                              <a:latin typeface="Cambria Math" panose="02040503050406030204" pitchFamily="18" charset="0"/>
                            </a:rPr>
                          </m:ctrlPr>
                        </m:fPr>
                        <m:num>
                          <m:sSub>
                            <m:sSubPr>
                              <m:ctrlPr>
                                <a:rPr lang="vi-VN" sz="3200" b="0" i="1" smtClean="0">
                                  <a:solidFill>
                                    <a:srgbClr val="FF0000"/>
                                  </a:solidFill>
                                  <a:latin typeface="Cambria Math" panose="02040503050406030204" pitchFamily="18" charset="0"/>
                                </a:rPr>
                              </m:ctrlPr>
                            </m:sSubPr>
                            <m:e>
                              <m:r>
                                <m:rPr>
                                  <m:sty m:val="p"/>
                                </m:rPr>
                                <a:rPr lang="vi-VN" sz="3200" i="1">
                                  <a:solidFill>
                                    <a:srgbClr val="FF0000"/>
                                  </a:solidFill>
                                  <a:latin typeface="Cambria Math" panose="02040503050406030204" pitchFamily="18" charset="0"/>
                                </a:rPr>
                                <m:t>p</m:t>
                              </m:r>
                            </m:e>
                            <m:sub>
                              <m:r>
                                <a:rPr lang="vi-VN" sz="3200" i="1">
                                  <a:solidFill>
                                    <a:srgbClr val="FF0000"/>
                                  </a:solidFill>
                                  <a:latin typeface="Cambria Math" panose="02040503050406030204" pitchFamily="18" charset="0"/>
                                </a:rPr>
                                <m:t>2</m:t>
                              </m:r>
                            </m:sub>
                          </m:sSub>
                          <m:sSub>
                            <m:sSubPr>
                              <m:ctrlPr>
                                <a:rPr lang="vi-VN" sz="3200" b="0" i="1" smtClean="0">
                                  <a:solidFill>
                                    <a:srgbClr val="FF0000"/>
                                  </a:solidFill>
                                  <a:latin typeface="Cambria Math" panose="02040503050406030204" pitchFamily="18" charset="0"/>
                                </a:rPr>
                              </m:ctrlPr>
                            </m:sSubPr>
                            <m:e>
                              <m:r>
                                <m:rPr>
                                  <m:sty m:val="p"/>
                                </m:rPr>
                                <a:rPr lang="vi-VN" sz="3200" i="1">
                                  <a:solidFill>
                                    <a:srgbClr val="FF0000"/>
                                  </a:solidFill>
                                  <a:latin typeface="Cambria Math" panose="02040503050406030204" pitchFamily="18" charset="0"/>
                                </a:rPr>
                                <m:t>V</m:t>
                              </m:r>
                            </m:e>
                            <m:sub>
                              <m:r>
                                <a:rPr lang="vi-VN" sz="3200" i="1">
                                  <a:solidFill>
                                    <a:srgbClr val="FF0000"/>
                                  </a:solidFill>
                                  <a:latin typeface="Cambria Math" panose="02040503050406030204" pitchFamily="18" charset="0"/>
                                </a:rPr>
                                <m:t>2</m:t>
                              </m:r>
                            </m:sub>
                          </m:sSub>
                        </m:num>
                        <m:den>
                          <m:sSub>
                            <m:sSubPr>
                              <m:ctrlPr>
                                <a:rPr lang="vi-VN" sz="3200" b="0" i="1" smtClean="0">
                                  <a:solidFill>
                                    <a:srgbClr val="FF0000"/>
                                  </a:solidFill>
                                  <a:latin typeface="Cambria Math" panose="02040503050406030204" pitchFamily="18" charset="0"/>
                                </a:rPr>
                              </m:ctrlPr>
                            </m:sSubPr>
                            <m:e>
                              <m:r>
                                <m:rPr>
                                  <m:sty m:val="p"/>
                                </m:rPr>
                                <a:rPr lang="vi-VN" sz="3200" i="1">
                                  <a:solidFill>
                                    <a:srgbClr val="FF0000"/>
                                  </a:solidFill>
                                  <a:latin typeface="Cambria Math" panose="02040503050406030204" pitchFamily="18" charset="0"/>
                                </a:rPr>
                                <m:t>T</m:t>
                              </m:r>
                            </m:e>
                            <m:sub>
                              <m:r>
                                <a:rPr lang="vi-VN" sz="3200" i="1">
                                  <a:solidFill>
                                    <a:srgbClr val="FF0000"/>
                                  </a:solidFill>
                                  <a:latin typeface="Cambria Math" panose="02040503050406030204" pitchFamily="18" charset="0"/>
                                </a:rPr>
                                <m:t>2</m:t>
                              </m:r>
                            </m:sub>
                          </m:sSub>
                        </m:den>
                      </m:f>
                    </m:oMath>
                  </m:oMathPara>
                </a14:m>
                <a:endParaRPr lang="vi-VN" sz="3200" dirty="0"/>
              </a:p>
            </p:txBody>
          </p:sp>
        </mc:Choice>
        <mc:Fallback xmlns="">
          <p:sp>
            <p:nvSpPr>
              <p:cNvPr id="49" name="TextBox 48"/>
              <p:cNvSpPr txBox="1">
                <a:spLocks noRot="1" noChangeAspect="1" noMove="1" noResize="1" noEditPoints="1" noAdjustHandles="1" noChangeArrowheads="1" noChangeShapeType="1" noTextEdit="1"/>
              </p:cNvSpPr>
              <p:nvPr/>
            </p:nvSpPr>
            <p:spPr>
              <a:xfrm>
                <a:off x="7296519" y="7470685"/>
                <a:ext cx="5801818" cy="1525739"/>
              </a:xfrm>
              <a:prstGeom prst="rect">
                <a:avLst/>
              </a:prstGeom>
              <a:blipFill rotWithShape="1">
                <a:blip r:embed="rId16"/>
                <a:stretch>
                  <a:fillRect l="-6" t="-36" r="3" b="25"/>
                </a:stretch>
              </a:blipFill>
            </p:spPr>
            <p:txBody>
              <a:bodyPr/>
              <a:lstStyle/>
              <a:p>
                <a:r>
                  <a:rPr lang="en-US" altLang="en-US">
                    <a:noFill/>
                  </a:rPr>
                  <a:t> </a:t>
                </a:r>
              </a:p>
            </p:txBody>
          </p:sp>
        </mc:Fallback>
      </mc:AlternateContent>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739922" y="1104900"/>
            <a:ext cx="17523225" cy="8905642"/>
          </a:xfrm>
          <a:custGeom>
            <a:avLst/>
            <a:gdLst/>
            <a:ahLst/>
            <a:cxnLst/>
            <a:rect l="l" t="t" r="r" b="b"/>
            <a:pathLst>
              <a:path w="17523225" h="8905642">
                <a:moveTo>
                  <a:pt x="0" y="0"/>
                </a:moveTo>
                <a:lnTo>
                  <a:pt x="17523225" y="0"/>
                </a:lnTo>
                <a:lnTo>
                  <a:pt x="17523225" y="8905642"/>
                </a:lnTo>
                <a:lnTo>
                  <a:pt x="0" y="8905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7" name="Freeform 27"/>
          <p:cNvSpPr/>
          <p:nvPr/>
        </p:nvSpPr>
        <p:spPr>
          <a:xfrm>
            <a:off x="217510" y="781977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 name="TextBox 1"/>
          <p:cNvSpPr txBox="1"/>
          <p:nvPr/>
        </p:nvSpPr>
        <p:spPr>
          <a:xfrm>
            <a:off x="2438400" y="1104900"/>
            <a:ext cx="12192000" cy="1200329"/>
          </a:xfrm>
          <a:prstGeom prst="rect">
            <a:avLst/>
          </a:prstGeom>
          <a:noFill/>
        </p:spPr>
        <p:txBody>
          <a:bodyPr wrap="square" rtlCol="0">
            <a:spAutoFit/>
          </a:bodyPr>
          <a:lstStyle/>
          <a:p>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1.Phương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trình</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trạng</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thái</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khí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lí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tưởng</a:t>
            </a:r>
            <a:endPar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endParaRPr>
          </a:p>
          <a:p>
            <a:endParaRPr lang="vi-VN" dirty="0"/>
          </a:p>
        </p:txBody>
      </p:sp>
      <mc:AlternateContent xmlns:mc="http://schemas.openxmlformats.org/markup-compatibility/2006" xmlns:a14="http://schemas.microsoft.com/office/drawing/2010/main">
        <mc:Choice Requires="a14">
          <p:sp>
            <p:nvSpPr>
              <p:cNvPr id="3" name="TextBox 2"/>
              <p:cNvSpPr txBox="1"/>
              <p:nvPr/>
            </p:nvSpPr>
            <p:spPr>
              <a:xfrm>
                <a:off x="3124200" y="2628900"/>
                <a:ext cx="12801600" cy="2861945"/>
              </a:xfrm>
              <a:prstGeom prst="rect">
                <a:avLst/>
              </a:prstGeom>
              <a:noFill/>
            </p:spPr>
            <p:txBody>
              <a:bodyPr wrap="square" rtlCol="0">
                <a:spAutoFit/>
              </a:bodyPr>
              <a:lstStyle/>
              <a:p>
                <a:r>
                  <a:rPr lang="vi-VN" sz="4000" dirty="0">
                    <a:solidFill>
                      <a:schemeClr val="tx1"/>
                    </a:solidFill>
                    <a:latin typeface="Arial" panose="020B0604020202020204" pitchFamily="34" charset="0"/>
                    <a:cs typeface="Arial" panose="020B0604020202020204" pitchFamily="34" charset="0"/>
                  </a:rPr>
                  <a:t>Phương trình trạng thái khí lí tưởng</a:t>
                </a:r>
              </a:p>
              <a:p>
                <a:pPr/>
                <a14:m>
                  <m:oMathPara xmlns:m="http://schemas.openxmlformats.org/officeDocument/2006/math">
                    <m:oMathParaPr>
                      <m:jc m:val="centerGroup"/>
                    </m:oMathParaPr>
                    <m:oMath xmlns:m="http://schemas.openxmlformats.org/officeDocument/2006/math">
                      <m:r>
                        <a:rPr lang="vi-VN" sz="4800" b="0" i="0" smtClean="0">
                          <a:solidFill>
                            <a:srgbClr val="FF0000"/>
                          </a:solidFill>
                          <a:latin typeface="Cambria Math" panose="02040503050406030204" pitchFamily="18" charset="0"/>
                        </a:rPr>
                        <m:t>         </m:t>
                      </m:r>
                    </m:oMath>
                  </m:oMathPara>
                </a14:m>
                <a:endParaRPr lang="vi-VN" sz="4800" b="0" i="0" dirty="0">
                  <a:solidFill>
                    <a:srgbClr val="FF0000"/>
                  </a:solidFill>
                  <a:latin typeface="Cambria Math" panose="02040503050406030204" pitchFamily="18" charset="0"/>
                </a:endParaRPr>
              </a:p>
              <a:p>
                <a:r>
                  <a:rPr lang="vi-VN" sz="4800" b="0" dirty="0">
                    <a:solidFill>
                      <a:srgbClr val="FF0000"/>
                    </a:solidFill>
                  </a:rPr>
                  <a:t>         </a:t>
                </a:r>
                <a14:m>
                  <m:oMath xmlns:m="http://schemas.openxmlformats.org/officeDocument/2006/math">
                    <m:r>
                      <a:rPr lang="vi-VN" sz="4800" b="0" i="0" smtClean="0">
                        <a:solidFill>
                          <a:srgbClr val="FF0000"/>
                        </a:solidFill>
                        <a:latin typeface="Cambria Math" panose="02040503050406030204" pitchFamily="18" charset="0"/>
                      </a:rPr>
                      <m:t>    </m:t>
                    </m:r>
                    <m:f>
                      <m:fPr>
                        <m:ctrlPr>
                          <a:rPr lang="vi-VN" sz="4800" i="1" smtClean="0">
                            <a:solidFill>
                              <a:srgbClr val="FF0000"/>
                            </a:solidFill>
                            <a:latin typeface="Cambria Math" panose="02040503050406030204" pitchFamily="18" charset="0"/>
                          </a:rPr>
                        </m:ctrlPr>
                      </m:fPr>
                      <m:num>
                        <m:sSub>
                          <m:sSubPr>
                            <m:ctrlPr>
                              <a:rPr lang="vi-VN" sz="4800" i="1" smtClean="0">
                                <a:solidFill>
                                  <a:srgbClr val="FF0000"/>
                                </a:solidFill>
                                <a:latin typeface="Cambria Math" panose="02040503050406030204" pitchFamily="18" charset="0"/>
                              </a:rPr>
                            </m:ctrlPr>
                          </m:sSubPr>
                          <m:e>
                            <m:r>
                              <m:rPr>
                                <m:sty m:val="p"/>
                              </m:rPr>
                              <a:rPr lang="vi-VN" sz="4800" i="0" smtClean="0">
                                <a:solidFill>
                                  <a:srgbClr val="FF0000"/>
                                </a:solidFill>
                                <a:latin typeface="Cambria Math" panose="02040503050406030204" pitchFamily="18" charset="0"/>
                              </a:rPr>
                              <m:t>p</m:t>
                            </m:r>
                          </m:e>
                          <m:sub>
                            <m:r>
                              <a:rPr lang="vi-VN" sz="4800" i="0" smtClean="0">
                                <a:solidFill>
                                  <a:srgbClr val="FF0000"/>
                                </a:solidFill>
                                <a:latin typeface="Cambria Math" panose="02040503050406030204" pitchFamily="18" charset="0"/>
                              </a:rPr>
                              <m:t>1</m:t>
                            </m:r>
                          </m:sub>
                        </m:sSub>
                        <m:sSub>
                          <m:sSubPr>
                            <m:ctrlPr>
                              <a:rPr lang="vi-VN" sz="4800" i="1" smtClean="0">
                                <a:solidFill>
                                  <a:srgbClr val="FF0000"/>
                                </a:solidFill>
                                <a:latin typeface="Cambria Math" panose="02040503050406030204" pitchFamily="18" charset="0"/>
                              </a:rPr>
                            </m:ctrlPr>
                          </m:sSubPr>
                          <m:e>
                            <m:r>
                              <m:rPr>
                                <m:sty m:val="p"/>
                              </m:rPr>
                              <a:rPr lang="vi-VN" sz="4800" i="0" smtClean="0">
                                <a:solidFill>
                                  <a:srgbClr val="FF0000"/>
                                </a:solidFill>
                                <a:latin typeface="Cambria Math" panose="02040503050406030204" pitchFamily="18" charset="0"/>
                              </a:rPr>
                              <m:t>V</m:t>
                            </m:r>
                          </m:e>
                          <m:sub>
                            <m:r>
                              <a:rPr lang="vi-VN" sz="4800" i="0" smtClean="0">
                                <a:solidFill>
                                  <a:srgbClr val="FF0000"/>
                                </a:solidFill>
                                <a:latin typeface="Cambria Math" panose="02040503050406030204" pitchFamily="18" charset="0"/>
                              </a:rPr>
                              <m:t>1</m:t>
                            </m:r>
                          </m:sub>
                        </m:sSub>
                      </m:num>
                      <m:den>
                        <m:sSub>
                          <m:sSubPr>
                            <m:ctrlPr>
                              <a:rPr lang="vi-VN" sz="4800" i="1" smtClean="0">
                                <a:solidFill>
                                  <a:srgbClr val="FF0000"/>
                                </a:solidFill>
                                <a:latin typeface="Cambria Math" panose="02040503050406030204" pitchFamily="18" charset="0"/>
                              </a:rPr>
                            </m:ctrlPr>
                          </m:sSubPr>
                          <m:e>
                            <m:r>
                              <m:rPr>
                                <m:sty m:val="p"/>
                              </m:rPr>
                              <a:rPr lang="vi-VN" sz="4800" i="0" smtClean="0">
                                <a:solidFill>
                                  <a:srgbClr val="FF0000"/>
                                </a:solidFill>
                                <a:latin typeface="Cambria Math" panose="02040503050406030204" pitchFamily="18" charset="0"/>
                              </a:rPr>
                              <m:t>T</m:t>
                            </m:r>
                          </m:e>
                          <m:sub>
                            <m:r>
                              <a:rPr lang="vi-VN" sz="4800" i="0" smtClean="0">
                                <a:solidFill>
                                  <a:srgbClr val="FF0000"/>
                                </a:solidFill>
                                <a:latin typeface="Cambria Math" panose="02040503050406030204" pitchFamily="18" charset="0"/>
                              </a:rPr>
                              <m:t>1</m:t>
                            </m:r>
                          </m:sub>
                        </m:sSub>
                      </m:den>
                    </m:f>
                    <m:r>
                      <a:rPr lang="vi-VN" sz="4800" b="0" i="0" smtClean="0">
                        <a:solidFill>
                          <a:srgbClr val="FF0000"/>
                        </a:solidFill>
                        <a:latin typeface="Cambria Math" panose="02040503050406030204" pitchFamily="18" charset="0"/>
                      </a:rPr>
                      <m:t>= </m:t>
                    </m:r>
                    <m:f>
                      <m:fPr>
                        <m:ctrlPr>
                          <a:rPr lang="vi-VN" sz="4800" b="0" i="1" smtClean="0">
                            <a:solidFill>
                              <a:srgbClr val="FF0000"/>
                            </a:solidFill>
                            <a:latin typeface="Cambria Math" panose="02040503050406030204" pitchFamily="18" charset="0"/>
                          </a:rPr>
                        </m:ctrlPr>
                      </m:fPr>
                      <m:num>
                        <m:sSub>
                          <m:sSubPr>
                            <m:ctrlPr>
                              <a:rPr lang="vi-VN" sz="4800" b="0" i="1" smtClean="0">
                                <a:solidFill>
                                  <a:srgbClr val="FF0000"/>
                                </a:solidFill>
                                <a:latin typeface="Cambria Math" panose="02040503050406030204" pitchFamily="18" charset="0"/>
                              </a:rPr>
                            </m:ctrlPr>
                          </m:sSubPr>
                          <m:e>
                            <m:r>
                              <m:rPr>
                                <m:sty m:val="p"/>
                              </m:rPr>
                              <a:rPr lang="vi-VN" sz="4800" i="0" smtClean="0">
                                <a:solidFill>
                                  <a:srgbClr val="FF0000"/>
                                </a:solidFill>
                                <a:latin typeface="Cambria Math" panose="02040503050406030204" pitchFamily="18" charset="0"/>
                              </a:rPr>
                              <m:t>p</m:t>
                            </m:r>
                          </m:e>
                          <m:sub>
                            <m:r>
                              <a:rPr lang="vi-VN" sz="4800" i="0" smtClean="0">
                                <a:solidFill>
                                  <a:srgbClr val="FF0000"/>
                                </a:solidFill>
                                <a:latin typeface="Cambria Math" panose="02040503050406030204" pitchFamily="18" charset="0"/>
                              </a:rPr>
                              <m:t>2</m:t>
                            </m:r>
                          </m:sub>
                        </m:sSub>
                        <m:sSub>
                          <m:sSubPr>
                            <m:ctrlPr>
                              <a:rPr lang="vi-VN" sz="4800" b="0" i="1" smtClean="0">
                                <a:solidFill>
                                  <a:srgbClr val="FF0000"/>
                                </a:solidFill>
                                <a:latin typeface="Cambria Math" panose="02040503050406030204" pitchFamily="18" charset="0"/>
                              </a:rPr>
                            </m:ctrlPr>
                          </m:sSubPr>
                          <m:e>
                            <m:r>
                              <m:rPr>
                                <m:sty m:val="p"/>
                              </m:rPr>
                              <a:rPr lang="vi-VN" sz="4800" i="0" smtClean="0">
                                <a:solidFill>
                                  <a:srgbClr val="FF0000"/>
                                </a:solidFill>
                                <a:latin typeface="Cambria Math" panose="02040503050406030204" pitchFamily="18" charset="0"/>
                              </a:rPr>
                              <m:t>V</m:t>
                            </m:r>
                          </m:e>
                          <m:sub>
                            <m:r>
                              <a:rPr lang="vi-VN" sz="4800" i="0" smtClean="0">
                                <a:solidFill>
                                  <a:srgbClr val="FF0000"/>
                                </a:solidFill>
                                <a:latin typeface="Cambria Math" panose="02040503050406030204" pitchFamily="18" charset="0"/>
                              </a:rPr>
                              <m:t>2</m:t>
                            </m:r>
                          </m:sub>
                        </m:sSub>
                      </m:num>
                      <m:den>
                        <m:sSub>
                          <m:sSubPr>
                            <m:ctrlPr>
                              <a:rPr lang="vi-VN" sz="4800" b="0" i="1" smtClean="0">
                                <a:solidFill>
                                  <a:srgbClr val="FF0000"/>
                                </a:solidFill>
                                <a:latin typeface="Cambria Math" panose="02040503050406030204" pitchFamily="18" charset="0"/>
                              </a:rPr>
                            </m:ctrlPr>
                          </m:sSubPr>
                          <m:e>
                            <m:r>
                              <m:rPr>
                                <m:sty m:val="p"/>
                              </m:rPr>
                              <a:rPr lang="vi-VN" sz="4800" i="0" smtClean="0">
                                <a:solidFill>
                                  <a:srgbClr val="FF0000"/>
                                </a:solidFill>
                                <a:latin typeface="Cambria Math" panose="02040503050406030204" pitchFamily="18" charset="0"/>
                              </a:rPr>
                              <m:t>T</m:t>
                            </m:r>
                          </m:e>
                          <m:sub>
                            <m:r>
                              <a:rPr lang="vi-VN" sz="4800" i="0" smtClean="0">
                                <a:solidFill>
                                  <a:srgbClr val="FF0000"/>
                                </a:solidFill>
                                <a:latin typeface="Cambria Math" panose="02040503050406030204" pitchFamily="18" charset="0"/>
                              </a:rPr>
                              <m:t>2</m:t>
                            </m:r>
                          </m:sub>
                        </m:sSub>
                      </m:den>
                    </m:f>
                  </m:oMath>
                </a14:m>
                <a:r>
                  <a:rPr lang="vi-VN" sz="4800" dirty="0">
                    <a:solidFill>
                      <a:schemeClr val="tx1"/>
                    </a:solidFill>
                  </a:rPr>
                  <a:t> </a:t>
                </a:r>
              </a:p>
              <a:p>
                <a:endParaRPr lang="vi-VN" dirty="0"/>
              </a:p>
            </p:txBody>
          </p:sp>
        </mc:Choice>
        <mc:Fallback xmlns="">
          <p:sp>
            <p:nvSpPr>
              <p:cNvPr id="3" name="TextBox 2"/>
              <p:cNvSpPr txBox="1">
                <a:spLocks noRot="1" noChangeAspect="1" noMove="1" noResize="1" noEditPoints="1" noAdjustHandles="1" noChangeArrowheads="1" noChangeShapeType="1" noTextEdit="1"/>
              </p:cNvSpPr>
              <p:nvPr/>
            </p:nvSpPr>
            <p:spPr>
              <a:xfrm>
                <a:off x="3124200" y="2628900"/>
                <a:ext cx="12801600" cy="2861945"/>
              </a:xfrm>
              <a:prstGeom prst="rect">
                <a:avLst/>
              </a:prstGeom>
              <a:blipFill rotWithShape="1">
                <a:blip r:embed="rId8"/>
                <a:stretch>
                  <a:fillRect/>
                </a:stretch>
              </a:blipFill>
            </p:spPr>
            <p:txBody>
              <a:bodyPr/>
              <a:lstStyle/>
              <a:p>
                <a:r>
                  <a:rPr lang="en-US" altLang="en-US">
                    <a:noFill/>
                  </a:rPr>
                  <a:t> </a:t>
                </a:r>
              </a:p>
            </p:txBody>
          </p:sp>
        </mc:Fallback>
      </mc:AlternateContent>
      <p:cxnSp>
        <p:nvCxnSpPr>
          <p:cNvPr id="5" name="Straight Arrow Connector 4"/>
          <p:cNvCxnSpPr/>
          <p:nvPr/>
        </p:nvCxnSpPr>
        <p:spPr>
          <a:xfrm>
            <a:off x="8991600" y="4474559"/>
            <a:ext cx="1066800" cy="0"/>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10667999" y="3898439"/>
                <a:ext cx="5698899" cy="1152239"/>
              </a:xfrm>
              <a:prstGeom prst="rect">
                <a:avLst/>
              </a:prstGeom>
              <a:noFill/>
            </p:spPr>
            <p:txBody>
              <a:bodyPr wrap="square" rtlCol="0">
                <a:spAutoFit/>
              </a:bodyPr>
              <a:lstStyle/>
              <a:p>
                <a14:m>
                  <m:oMath xmlns:m="http://schemas.openxmlformats.org/officeDocument/2006/math">
                    <m:f>
                      <m:fPr>
                        <m:ctrlPr>
                          <a:rPr lang="vi-VN" sz="4800" i="1" smtClean="0">
                            <a:solidFill>
                              <a:srgbClr val="FF0000"/>
                            </a:solidFill>
                            <a:latin typeface="Cambria Math" panose="02040503050406030204" pitchFamily="18" charset="0"/>
                          </a:rPr>
                        </m:ctrlPr>
                      </m:fPr>
                      <m:num>
                        <m:r>
                          <m:rPr>
                            <m:sty m:val="p"/>
                          </m:rPr>
                          <a:rPr lang="vi-VN" sz="4800" i="0">
                            <a:solidFill>
                              <a:srgbClr val="FF0000"/>
                            </a:solidFill>
                            <a:latin typeface="Cambria Math" panose="02040503050406030204" pitchFamily="18" charset="0"/>
                          </a:rPr>
                          <m:t>pV</m:t>
                        </m:r>
                      </m:num>
                      <m:den>
                        <m:r>
                          <m:rPr>
                            <m:sty m:val="p"/>
                          </m:rPr>
                          <a:rPr lang="vi-VN" sz="4800" i="0">
                            <a:solidFill>
                              <a:srgbClr val="FF0000"/>
                            </a:solidFill>
                            <a:latin typeface="Cambria Math" panose="02040503050406030204" pitchFamily="18" charset="0"/>
                          </a:rPr>
                          <m:t>T</m:t>
                        </m:r>
                      </m:den>
                    </m:f>
                    <m:r>
                      <a:rPr lang="vi-VN" sz="4800" b="0" i="0" smtClean="0">
                        <a:solidFill>
                          <a:srgbClr val="FF0000"/>
                        </a:solidFill>
                        <a:latin typeface="Cambria Math" panose="02040503050406030204" pitchFamily="18" charset="0"/>
                      </a:rPr>
                      <m:t>= </m:t>
                    </m:r>
                    <m:r>
                      <m:rPr>
                        <m:sty m:val="p"/>
                      </m:rPr>
                      <a:rPr lang="vi-VN" sz="4800" i="1">
                        <a:solidFill>
                          <a:srgbClr val="FF0000"/>
                        </a:solidFill>
                        <a:latin typeface="Cambria Math" panose="02040503050406030204" pitchFamily="18" charset="0"/>
                      </a:rPr>
                      <m:t>h</m:t>
                    </m:r>
                    <m:r>
                      <a:rPr lang="vi-VN" sz="4800" i="1">
                        <a:solidFill>
                          <a:srgbClr val="FF0000"/>
                        </a:solidFill>
                        <a:latin typeface="Cambria Math" panose="02040503050406030204" pitchFamily="18" charset="0"/>
                      </a:rPr>
                      <m:t>ằ</m:t>
                    </m:r>
                    <m:r>
                      <m:rPr>
                        <m:sty m:val="p"/>
                      </m:rPr>
                      <a:rPr lang="vi-VN" sz="4800" i="1">
                        <a:solidFill>
                          <a:srgbClr val="FF0000"/>
                        </a:solidFill>
                        <a:latin typeface="Cambria Math" panose="02040503050406030204" pitchFamily="18" charset="0"/>
                      </a:rPr>
                      <m:t>ng</m:t>
                    </m:r>
                  </m:oMath>
                </a14:m>
                <a:r>
                  <a:rPr lang="vi-VN" sz="4800" dirty="0">
                    <a:solidFill>
                      <a:srgbClr val="FF0000"/>
                    </a:solidFill>
                  </a:rPr>
                  <a:t> số   </a:t>
                </a:r>
                <a:r>
                  <a:rPr lang="vi-VN" sz="4800" dirty="0"/>
                  <a:t>(1.5)</a:t>
                </a:r>
              </a:p>
            </p:txBody>
          </p:sp>
        </mc:Choice>
        <mc:Fallback xmlns="">
          <p:sp>
            <p:nvSpPr>
              <p:cNvPr id="6" name="TextBox 5"/>
              <p:cNvSpPr txBox="1">
                <a:spLocks noRot="1" noChangeAspect="1" noMove="1" noResize="1" noEditPoints="1" noAdjustHandles="1" noChangeArrowheads="1" noChangeShapeType="1" noTextEdit="1"/>
              </p:cNvSpPr>
              <p:nvPr/>
            </p:nvSpPr>
            <p:spPr>
              <a:xfrm>
                <a:off x="10667999" y="3898439"/>
                <a:ext cx="5698899" cy="1152239"/>
              </a:xfrm>
              <a:prstGeom prst="rect">
                <a:avLst/>
              </a:prstGeom>
              <a:blipFill rotWithShape="1">
                <a:blip r:embed="rId9"/>
                <a:stretch>
                  <a:fillRect l="-11" t="-15" r="7" b="45"/>
                </a:stretch>
              </a:blipFill>
            </p:spPr>
            <p:txBody>
              <a:bodyPr/>
              <a:lstStyle/>
              <a:p>
                <a:r>
                  <a:rPr lang="en-US" altLang="en-US">
                    <a:noFill/>
                  </a:rPr>
                  <a:t> </a:t>
                </a:r>
              </a:p>
            </p:txBody>
          </p:sp>
        </mc:Fallback>
      </mc:AlternateContent>
      <p:sp>
        <p:nvSpPr>
          <p:cNvPr id="8" name="Rectangle 1"/>
          <p:cNvSpPr>
            <a:spLocks noChangeArrowheads="1"/>
          </p:cNvSpPr>
          <p:nvPr/>
        </p:nvSpPr>
        <p:spPr bwMode="auto">
          <a:xfrm>
            <a:off x="3504974" y="6074155"/>
            <a:ext cx="12801600" cy="175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50000"/>
              </a:lnSpc>
              <a:spcBef>
                <a:spcPct val="0"/>
              </a:spcBef>
              <a:spcAft>
                <a:spcPct val="0"/>
              </a:spcAft>
              <a:buClrTx/>
              <a:buSzTx/>
              <a:buFontTx/>
              <a:buNone/>
            </a:pPr>
            <a:r>
              <a:rPr kumimoji="0" lang="vi-VN" altLang="vi-VN" sz="3600" b="0" i="0" u="none" strike="noStrike" cap="none" normalizeH="0" baseline="0" dirty="0">
                <a:ln>
                  <a:noFill/>
                </a:ln>
                <a:solidFill>
                  <a:srgbClr val="000000"/>
                </a:solidFill>
                <a:effectLst/>
                <a:latin typeface="Google Sans Text"/>
              </a:rPr>
              <a:t> </a:t>
            </a:r>
            <a:r>
              <a:rPr kumimoji="0" lang="vi-VN" altLang="vi-VN" sz="3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Quá trình chuyển trạng thái không phụ thuộc cách chuyển trạng thái mà chỉ phụ thuộc trạng thái đầu và trạng thái cuối</a:t>
            </a:r>
            <a:r>
              <a:rPr kumimoji="0" lang="vi-VN" altLang="vi-VN" sz="3600" b="0" i="0" u="none" strike="noStrike" cap="none" normalizeH="0" baseline="0" dirty="0">
                <a:ln>
                  <a:noFill/>
                </a:ln>
                <a:solidFill>
                  <a:srgbClr val="000000"/>
                </a:solidFill>
                <a:effectLst/>
                <a:latin typeface="Google Sans Text"/>
              </a:rPr>
              <a:t>.</a:t>
            </a:r>
            <a:endParaRPr kumimoji="0" lang="vi-VN" altLang="vi-VN" sz="36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A6DDD71E-3ED4-33A7-BB12-E9CC1863C265}"/>
              </a:ext>
            </a:extLst>
          </p:cNvPr>
          <p:cNvPicPr>
            <a:picLocks noChangeAspect="1"/>
          </p:cNvPicPr>
          <p:nvPr/>
        </p:nvPicPr>
        <p:blipFill>
          <a:blip r:embed="rId10"/>
          <a:stretch>
            <a:fillRect/>
          </a:stretch>
        </p:blipFill>
        <p:spPr>
          <a:xfrm>
            <a:off x="15621000" y="223806"/>
            <a:ext cx="2214899" cy="22148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435434" y="1222462"/>
            <a:ext cx="17523225" cy="8905642"/>
          </a:xfrm>
          <a:custGeom>
            <a:avLst/>
            <a:gdLst/>
            <a:ahLst/>
            <a:cxnLst/>
            <a:rect l="l" t="t" r="r" b="b"/>
            <a:pathLst>
              <a:path w="17523225" h="8905642">
                <a:moveTo>
                  <a:pt x="0" y="0"/>
                </a:moveTo>
                <a:lnTo>
                  <a:pt x="17523225" y="0"/>
                </a:lnTo>
                <a:lnTo>
                  <a:pt x="17523225" y="8905642"/>
                </a:lnTo>
                <a:lnTo>
                  <a:pt x="0" y="8905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endParaRPr>
          </a:p>
        </p:txBody>
      </p:sp>
      <p:sp>
        <p:nvSpPr>
          <p:cNvPr id="27" name="Freeform 27"/>
          <p:cNvSpPr/>
          <p:nvPr/>
        </p:nvSpPr>
        <p:spPr>
          <a:xfrm>
            <a:off x="435434" y="7186254"/>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31" name="Freeform 26"/>
          <p:cNvSpPr/>
          <p:nvPr/>
        </p:nvSpPr>
        <p:spPr>
          <a:xfrm>
            <a:off x="15882268" y="329340"/>
            <a:ext cx="1746650" cy="1816452"/>
          </a:xfrm>
          <a:custGeom>
            <a:avLst/>
            <a:gdLst/>
            <a:ahLst/>
            <a:cxnLst/>
            <a:rect l="l" t="t" r="r" b="b"/>
            <a:pathLst>
              <a:path w="1746650" h="1816452">
                <a:moveTo>
                  <a:pt x="0" y="0"/>
                </a:moveTo>
                <a:lnTo>
                  <a:pt x="1746650" y="0"/>
                </a:lnTo>
                <a:lnTo>
                  <a:pt x="1746650" y="1816452"/>
                </a:lnTo>
                <a:lnTo>
                  <a:pt x="0" y="181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mc:AlternateContent xmlns:mc="http://schemas.openxmlformats.org/markup-compatibility/2006" xmlns:a14="http://schemas.microsoft.com/office/drawing/2010/main">
        <mc:Choice Requires="a14">
          <p:sp>
            <p:nvSpPr>
              <p:cNvPr id="2" name="TextBox 1"/>
              <p:cNvSpPr txBox="1"/>
              <p:nvPr/>
            </p:nvSpPr>
            <p:spPr>
              <a:xfrm>
                <a:off x="2645234" y="2041378"/>
                <a:ext cx="13639800" cy="3037691"/>
              </a:xfrm>
              <a:prstGeom prst="rect">
                <a:avLst/>
              </a:prstGeom>
              <a:noFill/>
            </p:spPr>
            <p:txBody>
              <a:bodyPr wrap="square" rtlCol="0">
                <a:spAutoFit/>
              </a:bodyPr>
              <a:lstStyle/>
              <a:p>
                <a:endParaRPr lang="vi-VN" sz="5400" dirty="0"/>
              </a:p>
              <a:p>
                <a:pPr algn="just"/>
                <a:r>
                  <a:rPr lang="vi-VN" sz="4000" b="1" dirty="0"/>
                  <a:t>Câu hỏi: </a:t>
                </a:r>
                <a:r>
                  <a:rPr lang="vi-VN" sz="4000" dirty="0"/>
                  <a:t>Tại sao không gọi phương trình </a:t>
                </a:r>
                <a14:m>
                  <m:oMath xmlns:m="http://schemas.openxmlformats.org/officeDocument/2006/math">
                    <m:f>
                      <m:fPr>
                        <m:ctrlPr>
                          <a:rPr lang="vi-VN" sz="4000" i="1">
                            <a:latin typeface="Cambria Math" panose="02040503050406030204" pitchFamily="18" charset="0"/>
                          </a:rPr>
                        </m:ctrlPr>
                      </m:fPr>
                      <m:num>
                        <m:r>
                          <m:rPr>
                            <m:sty m:val="p"/>
                          </m:rPr>
                          <a:rPr lang="vi-VN" sz="4000" i="1">
                            <a:latin typeface="Cambria Math" panose="02040503050406030204" pitchFamily="18" charset="0"/>
                          </a:rPr>
                          <m:t>pV</m:t>
                        </m:r>
                      </m:num>
                      <m:den>
                        <m:r>
                          <m:rPr>
                            <m:sty m:val="p"/>
                          </m:rPr>
                          <a:rPr lang="vi-VN" sz="4000" i="1">
                            <a:latin typeface="Cambria Math" panose="02040503050406030204" pitchFamily="18" charset="0"/>
                          </a:rPr>
                          <m:t>T</m:t>
                        </m:r>
                      </m:den>
                    </m:f>
                    <m:r>
                      <a:rPr lang="vi-VN" sz="4000" i="1">
                        <a:latin typeface="Cambria Math" panose="02040503050406030204" pitchFamily="18" charset="0"/>
                      </a:rPr>
                      <m:t>= </m:t>
                    </m:r>
                    <m:r>
                      <m:rPr>
                        <m:sty m:val="p"/>
                      </m:rPr>
                      <a:rPr lang="vi-VN" sz="4000" i="1">
                        <a:latin typeface="Cambria Math" panose="02040503050406030204" pitchFamily="18" charset="0"/>
                      </a:rPr>
                      <m:t>h</m:t>
                    </m:r>
                    <m:r>
                      <a:rPr lang="vi-VN" sz="4000" i="1">
                        <a:latin typeface="Cambria Math" panose="02040503050406030204" pitchFamily="18" charset="0"/>
                      </a:rPr>
                      <m:t>ằ</m:t>
                    </m:r>
                    <m:r>
                      <m:rPr>
                        <m:sty m:val="p"/>
                      </m:rPr>
                      <a:rPr lang="vi-VN" sz="4000" i="1">
                        <a:latin typeface="Cambria Math" panose="02040503050406030204" pitchFamily="18" charset="0"/>
                      </a:rPr>
                      <m:t>ng</m:t>
                    </m:r>
                  </m:oMath>
                </a14:m>
                <a:r>
                  <a:rPr lang="vi-VN" sz="4000" dirty="0"/>
                  <a:t> số là phương trình của chất khí mà lại gọi là phương trình trạng thái của khí lí tưởng? </a:t>
                </a:r>
              </a:p>
            </p:txBody>
          </p:sp>
        </mc:Choice>
        <mc:Fallback xmlns="">
          <p:sp>
            <p:nvSpPr>
              <p:cNvPr id="2" name="TextBox 1"/>
              <p:cNvSpPr txBox="1">
                <a:spLocks noRot="1" noChangeAspect="1" noMove="1" noResize="1" noEditPoints="1" noAdjustHandles="1" noChangeArrowheads="1" noChangeShapeType="1" noTextEdit="1"/>
              </p:cNvSpPr>
              <p:nvPr/>
            </p:nvSpPr>
            <p:spPr>
              <a:xfrm>
                <a:off x="2645234" y="2041378"/>
                <a:ext cx="13639800" cy="3037691"/>
              </a:xfrm>
              <a:prstGeom prst="rect">
                <a:avLst/>
              </a:prstGeom>
              <a:blipFill rotWithShape="1">
                <a:blip r:embed="rId10"/>
                <a:stretch>
                  <a:fillRect l="-3" t="-16" r="3" b="11"/>
                </a:stretch>
              </a:blipFill>
            </p:spPr>
            <p:txBody>
              <a:bodyPr/>
              <a:lstStyle/>
              <a:p>
                <a:r>
                  <a:rPr lang="en-US" altLang="en-US">
                    <a:noFill/>
                  </a:rPr>
                  <a:t> </a:t>
                </a:r>
              </a:p>
            </p:txBody>
          </p:sp>
        </mc:Fallback>
      </mc:AlternateContent>
      <p:sp>
        <p:nvSpPr>
          <p:cNvPr id="5" name="TextBox 4"/>
          <p:cNvSpPr txBox="1"/>
          <p:nvPr/>
        </p:nvSpPr>
        <p:spPr>
          <a:xfrm>
            <a:off x="2223560" y="1222462"/>
            <a:ext cx="11968549" cy="923330"/>
          </a:xfrm>
          <a:prstGeom prst="rect">
            <a:avLst/>
          </a:prstGeom>
          <a:noFill/>
        </p:spPr>
        <p:txBody>
          <a:bodyPr wrap="square">
            <a:spAutoFit/>
          </a:bodyPr>
          <a:lstStyle/>
          <a:p>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1.Phương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trình</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trạng</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thái</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khí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lí</a:t>
            </a:r>
            <a:r>
              <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 </a:t>
            </a:r>
            <a:r>
              <a:rPr lang="en-US" sz="5400" dirty="0" err="1">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rPr>
              <a:t>tưởng</a:t>
            </a:r>
            <a:endParaRPr lang="en-US" sz="5400" dirty="0">
              <a:solidFill>
                <a:srgbClr val="000000"/>
              </a:solidFill>
              <a:latin typeface="Arial" panose="020B0604020202020204" pitchFamily="34" charset="0"/>
              <a:ea typeface="Open Sans" panose="020B0606030504020204"/>
              <a:cs typeface="Arial" panose="020B0604020202020204" pitchFamily="34" charset="0"/>
              <a:sym typeface="Open Sans" panose="020B0606030504020204"/>
            </a:endParaRPr>
          </a:p>
        </p:txBody>
      </p:sp>
      <p:pic>
        <p:nvPicPr>
          <p:cNvPr id="11" name="Picture 10"/>
          <p:cNvPicPr>
            <a:picLocks noChangeAspect="1"/>
          </p:cNvPicPr>
          <p:nvPr/>
        </p:nvPicPr>
        <p:blipFill>
          <a:blip r:embed="rId11"/>
          <a:stretch>
            <a:fillRect/>
          </a:stretch>
        </p:blipFill>
        <p:spPr>
          <a:xfrm>
            <a:off x="1296034" y="2534463"/>
            <a:ext cx="1345050" cy="1345051"/>
          </a:xfrm>
          <a:prstGeom prst="rect">
            <a:avLst/>
          </a:prstGeom>
        </p:spPr>
      </p:pic>
      <p:pic>
        <p:nvPicPr>
          <p:cNvPr id="15" name="Picture 14"/>
          <p:cNvPicPr>
            <a:picLocks noChangeAspect="1"/>
          </p:cNvPicPr>
          <p:nvPr/>
        </p:nvPicPr>
        <p:blipFill>
          <a:blip r:embed="rId12"/>
          <a:stretch>
            <a:fillRect/>
          </a:stretch>
        </p:blipFill>
        <p:spPr>
          <a:xfrm>
            <a:off x="14027552" y="6453326"/>
            <a:ext cx="2895600" cy="2895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16391232" y="120474"/>
            <a:ext cx="1402190" cy="2158044"/>
          </a:xfrm>
          <a:custGeom>
            <a:avLst/>
            <a:gdLst/>
            <a:ahLst/>
            <a:cxnLst/>
            <a:rect l="l" t="t" r="r" b="b"/>
            <a:pathLst>
              <a:path w="1402190" h="2158044">
                <a:moveTo>
                  <a:pt x="0" y="0"/>
                </a:moveTo>
                <a:lnTo>
                  <a:pt x="1402190" y="0"/>
                </a:lnTo>
                <a:lnTo>
                  <a:pt x="1402190" y="2158044"/>
                </a:lnTo>
                <a:lnTo>
                  <a:pt x="0" y="2158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6765447" y="6222844"/>
            <a:ext cx="2055950" cy="3702156"/>
          </a:xfrm>
          <a:custGeom>
            <a:avLst/>
            <a:gdLst/>
            <a:ahLst/>
            <a:cxnLst/>
            <a:rect l="l" t="t" r="r" b="b"/>
            <a:pathLst>
              <a:path w="2055950" h="3702156">
                <a:moveTo>
                  <a:pt x="0" y="0"/>
                </a:moveTo>
                <a:lnTo>
                  <a:pt x="2055950" y="0"/>
                </a:lnTo>
                <a:lnTo>
                  <a:pt x="2055950" y="3702156"/>
                </a:lnTo>
                <a:lnTo>
                  <a:pt x="0" y="37021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7964703" y="1776187"/>
            <a:ext cx="2205020" cy="2523628"/>
          </a:xfrm>
          <a:custGeom>
            <a:avLst/>
            <a:gdLst/>
            <a:ahLst/>
            <a:cxnLst/>
            <a:rect l="l" t="t" r="r" b="b"/>
            <a:pathLst>
              <a:path w="2205020" h="2523628">
                <a:moveTo>
                  <a:pt x="0" y="0"/>
                </a:moveTo>
                <a:lnTo>
                  <a:pt x="2205020" y="0"/>
                </a:lnTo>
                <a:lnTo>
                  <a:pt x="2205020" y="2523628"/>
                </a:lnTo>
                <a:lnTo>
                  <a:pt x="0" y="2523628"/>
                </a:lnTo>
                <a:lnTo>
                  <a:pt x="0" y="0"/>
                </a:lnTo>
                <a:close/>
              </a:path>
            </a:pathLst>
          </a:custGeom>
          <a:blipFill>
            <a:blip r:embed="rId10"/>
            <a:stretch>
              <a:fillRect/>
            </a:stretch>
          </a:blipFill>
        </p:spPr>
        <p:txBody>
          <a:bodyPr/>
          <a:lstStyle/>
          <a:p>
            <a:endParaRPr lang="vi-VN"/>
          </a:p>
        </p:txBody>
      </p:sp>
      <p:sp>
        <p:nvSpPr>
          <p:cNvPr id="29" name="Freeform 29"/>
          <p:cNvSpPr/>
          <p:nvPr/>
        </p:nvSpPr>
        <p:spPr>
          <a:xfrm>
            <a:off x="1446810" y="2278518"/>
            <a:ext cx="6171018" cy="6594142"/>
          </a:xfrm>
          <a:custGeom>
            <a:avLst/>
            <a:gdLst/>
            <a:ahLst/>
            <a:cxnLst/>
            <a:rect l="l" t="t" r="r" b="b"/>
            <a:pathLst>
              <a:path w="6171018" h="6594142">
                <a:moveTo>
                  <a:pt x="0" y="0"/>
                </a:moveTo>
                <a:lnTo>
                  <a:pt x="6171018" y="0"/>
                </a:lnTo>
                <a:lnTo>
                  <a:pt x="6171018" y="6594142"/>
                </a:lnTo>
                <a:lnTo>
                  <a:pt x="0" y="6594142"/>
                </a:lnTo>
                <a:lnTo>
                  <a:pt x="0" y="0"/>
                </a:lnTo>
                <a:close/>
              </a:path>
            </a:pathLst>
          </a:custGeom>
          <a:blipFill>
            <a:blip r:embed="rId11"/>
            <a:stretch>
              <a:fillRect/>
            </a:stretch>
          </a:blipFill>
        </p:spPr>
        <p:txBody>
          <a:bodyPr/>
          <a:lstStyle/>
          <a:p>
            <a:endParaRPr lang="vi-VN"/>
          </a:p>
        </p:txBody>
      </p:sp>
      <p:sp>
        <p:nvSpPr>
          <p:cNvPr id="30" name="Freeform 30"/>
          <p:cNvSpPr/>
          <p:nvPr/>
        </p:nvSpPr>
        <p:spPr>
          <a:xfrm>
            <a:off x="10422900" y="2278518"/>
            <a:ext cx="6171018" cy="6594142"/>
          </a:xfrm>
          <a:custGeom>
            <a:avLst/>
            <a:gdLst/>
            <a:ahLst/>
            <a:cxnLst/>
            <a:rect l="l" t="t" r="r" b="b"/>
            <a:pathLst>
              <a:path w="6171018" h="6594142">
                <a:moveTo>
                  <a:pt x="0" y="0"/>
                </a:moveTo>
                <a:lnTo>
                  <a:pt x="6171018" y="0"/>
                </a:lnTo>
                <a:lnTo>
                  <a:pt x="6171018" y="6594142"/>
                </a:lnTo>
                <a:lnTo>
                  <a:pt x="0" y="6594142"/>
                </a:lnTo>
                <a:lnTo>
                  <a:pt x="0" y="0"/>
                </a:lnTo>
                <a:close/>
              </a:path>
            </a:pathLst>
          </a:custGeom>
          <a:blipFill>
            <a:blip r:embed="rId11"/>
            <a:stretch>
              <a:fillRect/>
            </a:stretch>
          </a:blipFill>
        </p:spPr>
        <p:txBody>
          <a:bodyPr/>
          <a:lstStyle/>
          <a:p>
            <a:endParaRPr lang="vi-VN"/>
          </a:p>
        </p:txBody>
      </p:sp>
      <p:sp>
        <p:nvSpPr>
          <p:cNvPr id="31" name="TextBox 31"/>
          <p:cNvSpPr txBox="1"/>
          <p:nvPr/>
        </p:nvSpPr>
        <p:spPr>
          <a:xfrm>
            <a:off x="1865301" y="957037"/>
            <a:ext cx="11808619" cy="819150"/>
          </a:xfrm>
          <a:prstGeom prst="rect">
            <a:avLst/>
          </a:prstGeom>
        </p:spPr>
        <p:txBody>
          <a:bodyPr lIns="0" tIns="0" rIns="0" bIns="0" rtlCol="0" anchor="t">
            <a:spAutoFit/>
          </a:bodyPr>
          <a:lstStyle/>
          <a:p>
            <a:pPr algn="ctr">
              <a:lnSpc>
                <a:spcPts val="6480"/>
              </a:lnSpc>
              <a:spcBef>
                <a:spcPct val="0"/>
              </a:spcBef>
            </a:pPr>
            <a:r>
              <a:rPr lang="en-US" sz="5400">
                <a:solidFill>
                  <a:srgbClr val="000000"/>
                </a:solidFill>
                <a:latin typeface="Open Sans" panose="020B0606030504020204"/>
                <a:ea typeface="Open Sans" panose="020B0606030504020204"/>
                <a:cs typeface="Open Sans" panose="020B0606030504020204"/>
                <a:sym typeface="Open Sans" panose="020B0606030504020204"/>
              </a:rPr>
              <a:t>1.Phương trình trạng thái khí lí tưởng</a:t>
            </a:r>
          </a:p>
        </p:txBody>
      </p:sp>
      <p:sp>
        <p:nvSpPr>
          <p:cNvPr id="32" name="TextBox 32"/>
          <p:cNvSpPr txBox="1"/>
          <p:nvPr/>
        </p:nvSpPr>
        <p:spPr>
          <a:xfrm>
            <a:off x="1740851" y="3632044"/>
            <a:ext cx="5563884" cy="5181600"/>
          </a:xfrm>
          <a:prstGeom prst="rect">
            <a:avLst/>
          </a:prstGeom>
        </p:spPr>
        <p:txBody>
          <a:bodyPr lIns="0" tIns="0" rIns="0" bIns="0" rtlCol="0" anchor="t">
            <a:spAutoFit/>
          </a:bodyPr>
          <a:lstStyle/>
          <a:p>
            <a:pPr algn="just">
              <a:lnSpc>
                <a:spcPts val="5160"/>
              </a:lnSpc>
              <a:spcBef>
                <a:spcPct val="0"/>
              </a:spcBef>
            </a:pP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phân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có</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thể</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tích</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riêng</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a:t>
            </a:r>
          </a:p>
          <a:p>
            <a:pPr algn="just">
              <a:lnSpc>
                <a:spcPts val="5160"/>
              </a:lnSpc>
              <a:spcBef>
                <a:spcPct val="0"/>
              </a:spcBef>
            </a:pP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phân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tương</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với</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nhau</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cả</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khi</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ở xa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nhau</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a:t>
            </a:r>
          </a:p>
          <a:p>
            <a:pPr algn="just">
              <a:lnSpc>
                <a:spcPts val="5160"/>
              </a:lnSpc>
              <a:spcBef>
                <a:spcPct val="0"/>
              </a:spcBef>
            </a:pP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Tuân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theo</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gần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đúng</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định</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luật</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về</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chất</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a:t>
            </a:r>
          </a:p>
        </p:txBody>
      </p:sp>
      <p:sp>
        <p:nvSpPr>
          <p:cNvPr id="33" name="TextBox 33"/>
          <p:cNvSpPr txBox="1"/>
          <p:nvPr/>
        </p:nvSpPr>
        <p:spPr>
          <a:xfrm>
            <a:off x="10650330" y="3632044"/>
            <a:ext cx="5740902" cy="4533900"/>
          </a:xfrm>
          <a:prstGeom prst="rect">
            <a:avLst/>
          </a:prstGeom>
        </p:spPr>
        <p:txBody>
          <a:bodyPr lIns="0" tIns="0" rIns="0" bIns="0" rtlCol="0" anchor="t">
            <a:spAutoFit/>
          </a:bodyPr>
          <a:lstStyle/>
          <a:p>
            <a:pPr algn="just">
              <a:lnSpc>
                <a:spcPts val="5160"/>
              </a:lnSpc>
              <a:spcBef>
                <a:spcPct val="0"/>
              </a:spcBef>
            </a:pP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Phân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là</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chất</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điểm</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a:t>
            </a:r>
          </a:p>
          <a:p>
            <a:pPr algn="just">
              <a:lnSpc>
                <a:spcPts val="5160"/>
              </a:lnSpc>
              <a:spcBef>
                <a:spcPct val="0"/>
              </a:spcBef>
            </a:pP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phân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chỉ</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tương</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với</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nhau</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khi</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va</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chạm</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a:t>
            </a:r>
          </a:p>
          <a:p>
            <a:pPr algn="just">
              <a:lnSpc>
                <a:spcPts val="5160"/>
              </a:lnSpc>
              <a:spcBef>
                <a:spcPct val="0"/>
              </a:spcBef>
            </a:pP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Tuân</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theo</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đúng</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các</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định</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luật</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về</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chất</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3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300" dirty="0">
                <a:solidFill>
                  <a:srgbClr val="000000"/>
                </a:solidFill>
                <a:latin typeface="Noto Sans" panose="020B0502040504020204"/>
                <a:ea typeface="Noto Sans" panose="020B0502040504020204"/>
                <a:cs typeface="Noto Sans" panose="020B0502040504020204"/>
                <a:sym typeface="Noto Sans" panose="020B0502040504020204"/>
              </a:rPr>
              <a:t>.</a:t>
            </a:r>
          </a:p>
        </p:txBody>
      </p:sp>
      <p:sp>
        <p:nvSpPr>
          <p:cNvPr id="34" name="TextBox 34"/>
          <p:cNvSpPr txBox="1"/>
          <p:nvPr/>
        </p:nvSpPr>
        <p:spPr>
          <a:xfrm>
            <a:off x="3124200" y="2390140"/>
            <a:ext cx="3117215" cy="897255"/>
          </a:xfrm>
          <a:prstGeom prst="rect">
            <a:avLst/>
          </a:prstGeom>
        </p:spPr>
        <p:txBody>
          <a:bodyPr wrap="square" lIns="0" tIns="0" rIns="0" bIns="0" rtlCol="0" anchor="t">
            <a:spAutoFit/>
          </a:bodyPr>
          <a:lstStyle/>
          <a:p>
            <a:pPr algn="ctr">
              <a:lnSpc>
                <a:spcPts val="7000"/>
              </a:lnSpc>
            </a:pPr>
            <a:r>
              <a:rPr lang="en-US" sz="5000">
                <a:solidFill>
                  <a:srgbClr val="000000"/>
                </a:solidFill>
                <a:latin typeface="Noto Sans" panose="020B0502040504020204"/>
                <a:ea typeface="Noto Sans" panose="020B0502040504020204"/>
                <a:cs typeface="Noto Sans" panose="020B0502040504020204"/>
                <a:sym typeface="Noto Sans" panose="020B0502040504020204"/>
              </a:rPr>
              <a:t>Khí thực</a:t>
            </a:r>
          </a:p>
        </p:txBody>
      </p:sp>
      <p:sp>
        <p:nvSpPr>
          <p:cNvPr id="35" name="TextBox 35"/>
          <p:cNvSpPr txBox="1"/>
          <p:nvPr/>
        </p:nvSpPr>
        <p:spPr>
          <a:xfrm>
            <a:off x="11831362" y="2498507"/>
            <a:ext cx="3481465" cy="752476"/>
          </a:xfrm>
          <a:prstGeom prst="rect">
            <a:avLst/>
          </a:prstGeom>
        </p:spPr>
        <p:txBody>
          <a:bodyPr wrap="square" lIns="0" tIns="0" rIns="0" bIns="0" rtlCol="0" anchor="t">
            <a:spAutoFit/>
          </a:bodyPr>
          <a:lstStyle/>
          <a:p>
            <a:pPr algn="ctr">
              <a:lnSpc>
                <a:spcPts val="6300"/>
              </a:lnSpc>
            </a:pPr>
            <a:r>
              <a:rPr lang="en-US" sz="4500" dirty="0" err="1">
                <a:solidFill>
                  <a:srgbClr val="000000"/>
                </a:solidFill>
                <a:latin typeface="Noto Sans" panose="020B0502040504020204"/>
                <a:ea typeface="Noto Sans" panose="020B0502040504020204"/>
                <a:cs typeface="Noto Sans" panose="020B0502040504020204"/>
                <a:sym typeface="Noto Sans" panose="020B0502040504020204"/>
              </a:rPr>
              <a:t>Khí</a:t>
            </a:r>
            <a:r>
              <a:rPr lang="en-US" sz="45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500" dirty="0" err="1">
                <a:solidFill>
                  <a:srgbClr val="000000"/>
                </a:solidFill>
                <a:latin typeface="Noto Sans" panose="020B0502040504020204"/>
                <a:ea typeface="Noto Sans" panose="020B0502040504020204"/>
                <a:cs typeface="Noto Sans" panose="020B0502040504020204"/>
                <a:sym typeface="Noto Sans" panose="020B0502040504020204"/>
              </a:rPr>
              <a:t>lí</a:t>
            </a:r>
            <a:r>
              <a:rPr lang="en-US" sz="4500" dirty="0">
                <a:solidFill>
                  <a:srgbClr val="000000"/>
                </a:solidFill>
                <a:latin typeface="Noto Sans" panose="020B0502040504020204"/>
                <a:ea typeface="Noto Sans" panose="020B0502040504020204"/>
                <a:cs typeface="Noto Sans" panose="020B0502040504020204"/>
                <a:sym typeface="Noto Sans" panose="020B0502040504020204"/>
              </a:rPr>
              <a:t> </a:t>
            </a:r>
            <a:r>
              <a:rPr lang="en-US" sz="4500" dirty="0" err="1">
                <a:solidFill>
                  <a:srgbClr val="000000"/>
                </a:solidFill>
                <a:latin typeface="Noto Sans" panose="020B0502040504020204"/>
                <a:ea typeface="Noto Sans" panose="020B0502040504020204"/>
                <a:cs typeface="Noto Sans" panose="020B0502040504020204"/>
                <a:sym typeface="Noto Sans" panose="020B0502040504020204"/>
              </a:rPr>
              <a:t>tưởng</a:t>
            </a:r>
            <a:endParaRPr lang="en-US" sz="4500" dirty="0">
              <a:solidFill>
                <a:srgbClr val="000000"/>
              </a:solidFill>
              <a:latin typeface="Noto Sans" panose="020B0502040504020204"/>
              <a:ea typeface="Noto Sans" panose="020B0502040504020204"/>
              <a:cs typeface="Noto Sans" panose="020B0502040504020204"/>
              <a:sym typeface="Noto Sans" panose="020B0502040504020204"/>
            </a:endParaRPr>
          </a:p>
        </p:txBody>
      </p:sp>
    </p:spTree>
    <p:custDataLst>
      <p:tags r:id="rId1"/>
    </p:custData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a:off x="703521" y="876300"/>
            <a:ext cx="17523225" cy="8905642"/>
          </a:xfrm>
          <a:custGeom>
            <a:avLst/>
            <a:gdLst/>
            <a:ahLst/>
            <a:cxnLst/>
            <a:rect l="l" t="t" r="r" b="b"/>
            <a:pathLst>
              <a:path w="17523225" h="8905642">
                <a:moveTo>
                  <a:pt x="0" y="0"/>
                </a:moveTo>
                <a:lnTo>
                  <a:pt x="17523225" y="0"/>
                </a:lnTo>
                <a:lnTo>
                  <a:pt x="17523225" y="8905642"/>
                </a:lnTo>
                <a:lnTo>
                  <a:pt x="0" y="8905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7" name="Freeform 27"/>
          <p:cNvSpPr/>
          <p:nvPr/>
        </p:nvSpPr>
        <p:spPr>
          <a:xfrm>
            <a:off x="-12871" y="76150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31" name="Freeform 26"/>
          <p:cNvSpPr/>
          <p:nvPr/>
        </p:nvSpPr>
        <p:spPr>
          <a:xfrm>
            <a:off x="15882268" y="329340"/>
            <a:ext cx="1746650" cy="1816452"/>
          </a:xfrm>
          <a:custGeom>
            <a:avLst/>
            <a:gdLst/>
            <a:ahLst/>
            <a:cxnLst/>
            <a:rect l="l" t="t" r="r" b="b"/>
            <a:pathLst>
              <a:path w="1746650" h="1816452">
                <a:moveTo>
                  <a:pt x="0" y="0"/>
                </a:moveTo>
                <a:lnTo>
                  <a:pt x="1746650" y="0"/>
                </a:lnTo>
                <a:lnTo>
                  <a:pt x="1746650" y="1816452"/>
                </a:lnTo>
                <a:lnTo>
                  <a:pt x="0" y="181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mc:AlternateContent xmlns:mc="http://schemas.openxmlformats.org/markup-compatibility/2006" xmlns:a14="http://schemas.microsoft.com/office/drawing/2010/main">
        <mc:Choice Requires="a14">
          <p:sp>
            <p:nvSpPr>
              <p:cNvPr id="2" name="TextBox 1"/>
              <p:cNvSpPr txBox="1"/>
              <p:nvPr/>
            </p:nvSpPr>
            <p:spPr>
              <a:xfrm>
                <a:off x="2895600" y="1245186"/>
                <a:ext cx="13639800" cy="3096260"/>
              </a:xfrm>
              <a:prstGeom prst="rect">
                <a:avLst/>
              </a:prstGeom>
              <a:noFill/>
            </p:spPr>
            <p:txBody>
              <a:bodyPr wrap="square" rtlCol="0">
                <a:spAutoFit/>
              </a:bodyPr>
              <a:lstStyle/>
              <a:p>
                <a:pPr marL="914400" indent="-914400">
                  <a:buAutoNum type="arabicPeriod"/>
                </a:pPr>
                <a:r>
                  <a:rPr lang="vi-VN" sz="5400" dirty="0"/>
                  <a:t>Phương trình trạng thái khí lí tưởng</a:t>
                </a:r>
              </a:p>
              <a:p>
                <a:pPr indent="0">
                  <a:buNone/>
                </a:pPr>
                <a:endParaRPr lang="vi-VN" sz="3200" dirty="0"/>
              </a:p>
              <a:p>
                <a:pPr indent="0">
                  <a:buNone/>
                </a:pPr>
                <a:endParaRPr lang="vi-VN" sz="3200" dirty="0"/>
              </a:p>
              <a:p>
                <a:pPr indent="0">
                  <a:buNone/>
                </a:pPr>
                <a:r>
                  <a:rPr lang="vi-VN" sz="3200" dirty="0"/>
                  <a:t>Câu hỏi: Tại sao không gọi phương trình </a:t>
                </a:r>
                <a14:m>
                  <m:oMath xmlns:m="http://schemas.openxmlformats.org/officeDocument/2006/math">
                    <m:f>
                      <m:fPr>
                        <m:ctrlPr>
                          <a:rPr lang="vi-VN" sz="3200" i="1" smtClean="0">
                            <a:latin typeface="Cambria Math" panose="02040503050406030204" pitchFamily="18" charset="0"/>
                          </a:rPr>
                        </m:ctrlPr>
                      </m:fPr>
                      <m:num>
                        <m:r>
                          <m:rPr>
                            <m:sty m:val="p"/>
                          </m:rPr>
                          <a:rPr lang="vi-VN" sz="3200" i="1">
                            <a:latin typeface="Cambria Math" panose="02040503050406030204" pitchFamily="18" charset="0"/>
                          </a:rPr>
                          <m:t>pV</m:t>
                        </m:r>
                      </m:num>
                      <m:den>
                        <m:r>
                          <m:rPr>
                            <m:sty m:val="p"/>
                          </m:rPr>
                          <a:rPr lang="vi-VN" sz="3200" i="1">
                            <a:latin typeface="Cambria Math" panose="02040503050406030204" pitchFamily="18" charset="0"/>
                          </a:rPr>
                          <m:t>T</m:t>
                        </m:r>
                      </m:den>
                    </m:f>
                    <m:r>
                      <a:rPr lang="vi-VN" sz="3200" b="0" i="1" smtClean="0">
                        <a:latin typeface="Cambria Math" panose="02040503050406030204" pitchFamily="18" charset="0"/>
                      </a:rPr>
                      <m:t>= </m:t>
                    </m:r>
                    <m:r>
                      <m:rPr>
                        <m:sty m:val="p"/>
                      </m:rPr>
                      <a:rPr lang="vi-VN" sz="3200" i="1">
                        <a:latin typeface="Cambria Math" panose="02040503050406030204" pitchFamily="18" charset="0"/>
                      </a:rPr>
                      <m:t>h</m:t>
                    </m:r>
                    <m:r>
                      <a:rPr lang="vi-VN" sz="3200" i="1">
                        <a:latin typeface="Cambria Math" panose="02040503050406030204" pitchFamily="18" charset="0"/>
                      </a:rPr>
                      <m:t>ằ</m:t>
                    </m:r>
                    <m:r>
                      <m:rPr>
                        <m:sty m:val="p"/>
                      </m:rPr>
                      <a:rPr lang="vi-VN" sz="3200" i="1">
                        <a:latin typeface="Cambria Math" panose="02040503050406030204" pitchFamily="18" charset="0"/>
                      </a:rPr>
                      <m:t>ng</m:t>
                    </m:r>
                  </m:oMath>
                </a14:m>
                <a:r>
                  <a:rPr lang="vi-VN" sz="3200" dirty="0">
                    <a:sym typeface="+mn-ea"/>
                  </a:rPr>
                  <a:t> số </a:t>
                </a:r>
                <a:r>
                  <a:rPr lang="vi-VN" sz="3200" dirty="0"/>
                  <a:t>là phương trình của chất khí mà lại gọi là phương trình trạng thái của khí lí tưởng? </a:t>
                </a:r>
              </a:p>
            </p:txBody>
          </p:sp>
        </mc:Choice>
        <mc:Fallback xmlns="">
          <p:sp>
            <p:nvSpPr>
              <p:cNvPr id="2" name="TextBox 1"/>
              <p:cNvSpPr txBox="1">
                <a:spLocks noRot="1" noChangeAspect="1" noMove="1" noResize="1" noEditPoints="1" noAdjustHandles="1" noChangeArrowheads="1" noChangeShapeType="1" noTextEdit="1"/>
              </p:cNvSpPr>
              <p:nvPr/>
            </p:nvSpPr>
            <p:spPr>
              <a:xfrm>
                <a:off x="2895600" y="1245186"/>
                <a:ext cx="13639800" cy="3096260"/>
              </a:xfrm>
              <a:prstGeom prst="rect">
                <a:avLst/>
              </a:prstGeom>
              <a:blipFill rotWithShape="1">
                <a:blip r:embed="rId10"/>
                <a:stretch>
                  <a:fillRect t="-19" b="1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048000" y="4914816"/>
                <a:ext cx="13182600" cy="2265680"/>
              </a:xfrm>
              <a:prstGeom prst="rect">
                <a:avLst/>
              </a:prstGeom>
              <a:noFill/>
            </p:spPr>
            <p:txBody>
              <a:bodyPr wrap="square" rtlCol="0">
                <a:spAutoFit/>
              </a:bodyPr>
              <a:lstStyle/>
              <a:p>
                <a:r>
                  <a:rPr lang="vi-VN" sz="3200" dirty="0"/>
                  <a:t>Trả lời: Lý do không gọi phương trình  </a:t>
                </a:r>
                <a14:m>
                  <m:oMath xmlns:m="http://schemas.openxmlformats.org/officeDocument/2006/math">
                    <m:f>
                      <m:fPr>
                        <m:ctrlPr>
                          <a:rPr lang="vi-VN" sz="3200" i="1" smtClean="0">
                            <a:latin typeface="Cambria Math" panose="02040503050406030204" pitchFamily="18" charset="0"/>
                          </a:rPr>
                        </m:ctrlPr>
                      </m:fPr>
                      <m:num>
                        <m:r>
                          <m:rPr>
                            <m:sty m:val="p"/>
                          </m:rPr>
                          <a:rPr lang="vi-VN" sz="3200" i="1">
                            <a:latin typeface="Cambria Math" panose="02040503050406030204" pitchFamily="18" charset="0"/>
                          </a:rPr>
                          <m:t>pV</m:t>
                        </m:r>
                      </m:num>
                      <m:den>
                        <m:r>
                          <m:rPr>
                            <m:sty m:val="p"/>
                          </m:rPr>
                          <a:rPr lang="vi-VN" sz="3200" i="1">
                            <a:latin typeface="Cambria Math" panose="02040503050406030204" pitchFamily="18" charset="0"/>
                          </a:rPr>
                          <m:t>T</m:t>
                        </m:r>
                      </m:den>
                    </m:f>
                    <m:r>
                      <a:rPr lang="vi-VN" sz="3200" b="0" i="1" smtClean="0">
                        <a:latin typeface="Cambria Math" panose="02040503050406030204" pitchFamily="18" charset="0"/>
                      </a:rPr>
                      <m:t>= </m:t>
                    </m:r>
                    <m:r>
                      <m:rPr>
                        <m:sty m:val="p"/>
                      </m:rPr>
                      <a:rPr lang="vi-VN" sz="3200" i="1">
                        <a:latin typeface="Cambria Math" panose="02040503050406030204" pitchFamily="18" charset="0"/>
                      </a:rPr>
                      <m:t>h</m:t>
                    </m:r>
                    <m:r>
                      <a:rPr lang="vi-VN" sz="3200" i="1">
                        <a:latin typeface="Cambria Math" panose="02040503050406030204" pitchFamily="18" charset="0"/>
                      </a:rPr>
                      <m:t>ằ</m:t>
                    </m:r>
                    <m:r>
                      <m:rPr>
                        <m:sty m:val="p"/>
                      </m:rPr>
                      <a:rPr lang="vi-VN" sz="3200" i="1">
                        <a:latin typeface="Cambria Math" panose="02040503050406030204" pitchFamily="18" charset="0"/>
                      </a:rPr>
                      <m:t>ng</m:t>
                    </m:r>
                  </m:oMath>
                </a14:m>
                <a:r>
                  <a:rPr lang="vi-VN" sz="3200" dirty="0"/>
                  <a:t> số  là phương trình trạng thái chất khí bởi phương trình chỉ áp dụng cho khí lí tưởng</a:t>
                </a:r>
              </a:p>
              <a:p>
                <a:endParaRPr lang="vi-VN" sz="3200" dirty="0"/>
              </a:p>
              <a:p>
                <a:pPr marL="571500" indent="-571500">
                  <a:buFont typeface="Wingdings" panose="05000000000000000000" pitchFamily="2" charset="2"/>
                  <a:buChar char="q"/>
                </a:pPr>
                <a:r>
                  <a:rPr lang="vi-VN" sz="3200" dirty="0"/>
                  <a:t>Ở nhiệt độ và áp suất thông thường, khí thực gần giống khí lí tưởng.</a:t>
                </a:r>
              </a:p>
            </p:txBody>
          </p:sp>
        </mc:Choice>
        <mc:Fallback xmlns="">
          <p:sp>
            <p:nvSpPr>
              <p:cNvPr id="3" name="TextBox 2"/>
              <p:cNvSpPr txBox="1">
                <a:spLocks noRot="1" noChangeAspect="1" noMove="1" noResize="1" noEditPoints="1" noAdjustHandles="1" noChangeArrowheads="1" noChangeShapeType="1" noTextEdit="1"/>
              </p:cNvSpPr>
              <p:nvPr/>
            </p:nvSpPr>
            <p:spPr>
              <a:xfrm>
                <a:off x="3048000" y="4914816"/>
                <a:ext cx="13182600" cy="2265680"/>
              </a:xfrm>
              <a:prstGeom prst="rect">
                <a:avLst/>
              </a:prstGeom>
              <a:blipFill rotWithShape="1">
                <a:blip r:embed="rId11"/>
                <a:stretch>
                  <a:fillRect t="-24" b="24"/>
                </a:stretch>
              </a:blipFill>
            </p:spPr>
            <p:txBody>
              <a:bodyPr/>
              <a:lstStyle/>
              <a:p>
                <a:r>
                  <a:rPr lang="en-US" altLang="en-US">
                    <a:noFill/>
                  </a:rPr>
                  <a:t> </a:t>
                </a:r>
              </a:p>
            </p:txBody>
          </p:sp>
        </mc:Fallback>
      </mc:AlternateContent>
      <p:sp>
        <p:nvSpPr>
          <p:cNvPr id="4" name="Rectangle: Rounded Corners 3"/>
          <p:cNvSpPr/>
          <p:nvPr/>
        </p:nvSpPr>
        <p:spPr>
          <a:xfrm>
            <a:off x="5372100" y="7807549"/>
            <a:ext cx="10510168" cy="1291444"/>
          </a:xfrm>
          <a:prstGeom prst="roundRect">
            <a:avLst/>
          </a:prstGeom>
          <a:solidFill>
            <a:schemeClr val="tx2">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Arrow: Right 4"/>
          <p:cNvSpPr/>
          <p:nvPr/>
        </p:nvSpPr>
        <p:spPr>
          <a:xfrm>
            <a:off x="3200400" y="8060966"/>
            <a:ext cx="1447800" cy="835610"/>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6" name="TextBox 5"/>
              <p:cNvSpPr txBox="1"/>
              <p:nvPr/>
            </p:nvSpPr>
            <p:spPr>
              <a:xfrm>
                <a:off x="5600700" y="7794481"/>
                <a:ext cx="10515600" cy="1291444"/>
              </a:xfrm>
              <a:prstGeom prst="rect">
                <a:avLst/>
              </a:prstGeom>
              <a:noFill/>
            </p:spPr>
            <p:txBody>
              <a:bodyPr wrap="square" rtlCol="0">
                <a:spAutoFit/>
              </a:bodyPr>
              <a:lstStyle/>
              <a:p>
                <a:r>
                  <a:rPr lang="vi-VN" sz="3200" dirty="0"/>
                  <a:t>Phương trình </a:t>
                </a:r>
                <a14:m>
                  <m:oMath xmlns:m="http://schemas.openxmlformats.org/officeDocument/2006/math">
                    <m:f>
                      <m:fPr>
                        <m:ctrlPr>
                          <a:rPr lang="vi-VN" sz="3200" i="1" smtClean="0">
                            <a:latin typeface="Cambria Math" panose="02040503050406030204" pitchFamily="18" charset="0"/>
                          </a:rPr>
                        </m:ctrlPr>
                      </m:fPr>
                      <m:num>
                        <m:r>
                          <m:rPr>
                            <m:sty m:val="p"/>
                          </m:rPr>
                          <a:rPr lang="vi-VN" sz="3200" i="1">
                            <a:latin typeface="Cambria Math" panose="02040503050406030204" pitchFamily="18" charset="0"/>
                          </a:rPr>
                          <m:t>pV</m:t>
                        </m:r>
                      </m:num>
                      <m:den>
                        <m:r>
                          <m:rPr>
                            <m:sty m:val="p"/>
                          </m:rPr>
                          <a:rPr lang="vi-VN" sz="3200" i="1">
                            <a:latin typeface="Cambria Math" panose="02040503050406030204" pitchFamily="18" charset="0"/>
                          </a:rPr>
                          <m:t>T</m:t>
                        </m:r>
                      </m:den>
                    </m:f>
                    <m:r>
                      <a:rPr lang="vi-VN" sz="3200" b="0" i="1" smtClean="0">
                        <a:latin typeface="Cambria Math" panose="02040503050406030204" pitchFamily="18" charset="0"/>
                      </a:rPr>
                      <m:t>= </m:t>
                    </m:r>
                    <m:r>
                      <m:rPr>
                        <m:sty m:val="p"/>
                      </m:rPr>
                      <a:rPr lang="vi-VN" sz="3200" i="1">
                        <a:latin typeface="Cambria Math" panose="02040503050406030204" pitchFamily="18" charset="0"/>
                      </a:rPr>
                      <m:t>h</m:t>
                    </m:r>
                    <m:r>
                      <a:rPr lang="vi-VN" sz="3200" i="1">
                        <a:latin typeface="Cambria Math" panose="02040503050406030204" pitchFamily="18" charset="0"/>
                      </a:rPr>
                      <m:t>ằ</m:t>
                    </m:r>
                    <m:r>
                      <m:rPr>
                        <m:sty m:val="p"/>
                      </m:rPr>
                      <a:rPr lang="vi-VN" sz="3200" i="1">
                        <a:latin typeface="Cambria Math" panose="02040503050406030204" pitchFamily="18" charset="0"/>
                      </a:rPr>
                      <m:t>ng</m:t>
                    </m:r>
                  </m:oMath>
                </a14:m>
                <a:r>
                  <a:rPr lang="vi-VN" sz="3200" dirty="0"/>
                  <a:t> số là phương trình trạng thái gần đúng của chất khí</a:t>
                </a:r>
              </a:p>
            </p:txBody>
          </p:sp>
        </mc:Choice>
        <mc:Fallback xmlns="">
          <p:sp>
            <p:nvSpPr>
              <p:cNvPr id="6" name="TextBox 5"/>
              <p:cNvSpPr txBox="1">
                <a:spLocks noRot="1" noChangeAspect="1" noMove="1" noResize="1" noEditPoints="1" noAdjustHandles="1" noChangeArrowheads="1" noChangeShapeType="1" noTextEdit="1"/>
              </p:cNvSpPr>
              <p:nvPr/>
            </p:nvSpPr>
            <p:spPr>
              <a:xfrm>
                <a:off x="5600700" y="7794481"/>
                <a:ext cx="10515600" cy="1291444"/>
              </a:xfrm>
              <a:prstGeom prst="rect">
                <a:avLst/>
              </a:prstGeom>
              <a:blipFill rotWithShape="1">
                <a:blip r:embed="rId12"/>
                <a:stretch>
                  <a:fillRect t="-38" b="27"/>
                </a:stretch>
              </a:blipFill>
            </p:spPr>
            <p:txBody>
              <a:bodyPr/>
              <a:lstStyle/>
              <a:p>
                <a:r>
                  <a:rPr lang="en-US" altLang="en-US">
                    <a:noFill/>
                  </a:rPr>
                  <a:t> </a:t>
                </a:r>
              </a:p>
            </p:txBody>
          </p:sp>
        </mc:Fallback>
      </mc:AlternateContent>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3699">
            <a:off x="-408769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3" name="AutoShape 3"/>
          <p:cNvSpPr/>
          <p:nvPr/>
        </p:nvSpPr>
        <p:spPr>
          <a:xfrm rot="5393699">
            <a:off x="-2946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4" name="AutoShape 4"/>
          <p:cNvSpPr/>
          <p:nvPr/>
        </p:nvSpPr>
        <p:spPr>
          <a:xfrm rot="5393699">
            <a:off x="-180578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5" name="AutoShape 5"/>
          <p:cNvSpPr/>
          <p:nvPr/>
        </p:nvSpPr>
        <p:spPr>
          <a:xfrm rot="5393699">
            <a:off x="-664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6" name="AutoShape 6"/>
          <p:cNvSpPr/>
          <p:nvPr/>
        </p:nvSpPr>
        <p:spPr>
          <a:xfrm rot="5393699">
            <a:off x="47611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7" name="AutoShape 7"/>
          <p:cNvSpPr/>
          <p:nvPr/>
        </p:nvSpPr>
        <p:spPr>
          <a:xfrm rot="5393699">
            <a:off x="161707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8" name="AutoShape 8"/>
          <p:cNvSpPr/>
          <p:nvPr/>
        </p:nvSpPr>
        <p:spPr>
          <a:xfrm rot="5393699">
            <a:off x="275802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9" name="AutoShape 9"/>
          <p:cNvSpPr/>
          <p:nvPr/>
        </p:nvSpPr>
        <p:spPr>
          <a:xfrm rot="5393699">
            <a:off x="389897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0" name="AutoShape 10"/>
          <p:cNvSpPr/>
          <p:nvPr/>
        </p:nvSpPr>
        <p:spPr>
          <a:xfrm rot="5393699">
            <a:off x="503993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1" name="AutoShape 11"/>
          <p:cNvSpPr/>
          <p:nvPr/>
        </p:nvSpPr>
        <p:spPr>
          <a:xfrm rot="5393699">
            <a:off x="6180884"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2" name="AutoShape 12"/>
          <p:cNvSpPr/>
          <p:nvPr/>
        </p:nvSpPr>
        <p:spPr>
          <a:xfrm rot="5393699">
            <a:off x="732183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3" name="AutoShape 13"/>
          <p:cNvSpPr/>
          <p:nvPr/>
        </p:nvSpPr>
        <p:spPr>
          <a:xfrm rot="5393699">
            <a:off x="8462790"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4" name="AutoShape 14"/>
          <p:cNvSpPr/>
          <p:nvPr/>
        </p:nvSpPr>
        <p:spPr>
          <a:xfrm rot="5393699">
            <a:off x="9603742"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5" name="AutoShape 15"/>
          <p:cNvSpPr/>
          <p:nvPr/>
        </p:nvSpPr>
        <p:spPr>
          <a:xfrm rot="5393699">
            <a:off x="10744696"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16" name="AutoShape 16"/>
          <p:cNvSpPr/>
          <p:nvPr/>
        </p:nvSpPr>
        <p:spPr>
          <a:xfrm rot="5393699">
            <a:off x="11885648" y="5162893"/>
            <a:ext cx="10394309" cy="0"/>
          </a:xfrm>
          <a:prstGeom prst="line">
            <a:avLst/>
          </a:prstGeom>
          <a:ln w="9525" cap="rnd">
            <a:solidFill>
              <a:srgbClr val="FFFFFF"/>
            </a:solidFill>
            <a:prstDash val="solid"/>
            <a:headEnd type="none" w="sm" len="sm"/>
            <a:tailEnd type="none" w="sm" len="sm"/>
          </a:ln>
        </p:spPr>
        <p:txBody>
          <a:bodyPr/>
          <a:lstStyle/>
          <a:p>
            <a:endParaRPr lang="vi-VN"/>
          </a:p>
        </p:txBody>
      </p:sp>
      <p:sp>
        <p:nvSpPr>
          <p:cNvPr id="25" name="Freeform 25"/>
          <p:cNvSpPr/>
          <p:nvPr/>
        </p:nvSpPr>
        <p:spPr>
          <a:xfrm>
            <a:off x="16063526" y="318100"/>
            <a:ext cx="2205650" cy="2941850"/>
          </a:xfrm>
          <a:custGeom>
            <a:avLst/>
            <a:gdLst/>
            <a:ahLst/>
            <a:cxnLst/>
            <a:rect l="l" t="t" r="r" b="b"/>
            <a:pathLst>
              <a:path w="2205650" h="2941850">
                <a:moveTo>
                  <a:pt x="0" y="0"/>
                </a:moveTo>
                <a:lnTo>
                  <a:pt x="2205650" y="0"/>
                </a:lnTo>
                <a:lnTo>
                  <a:pt x="2205650" y="2941850"/>
                </a:lnTo>
                <a:lnTo>
                  <a:pt x="0" y="2941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86100" y="718200"/>
            <a:ext cx="18115800" cy="9206800"/>
          </a:xfrm>
          <a:custGeom>
            <a:avLst/>
            <a:gdLst/>
            <a:ahLst/>
            <a:cxnLst/>
            <a:rect l="l" t="t" r="r" b="b"/>
            <a:pathLst>
              <a:path w="18115800" h="9206800">
                <a:moveTo>
                  <a:pt x="0" y="0"/>
                </a:moveTo>
                <a:lnTo>
                  <a:pt x="18115800" y="0"/>
                </a:lnTo>
                <a:lnTo>
                  <a:pt x="18115800" y="9206800"/>
                </a:lnTo>
                <a:lnTo>
                  <a:pt x="0" y="920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1287600" y="1079000"/>
            <a:ext cx="2283950" cy="2040900"/>
          </a:xfrm>
          <a:custGeom>
            <a:avLst/>
            <a:gdLst/>
            <a:ahLst/>
            <a:cxnLst/>
            <a:rect l="l" t="t" r="r" b="b"/>
            <a:pathLst>
              <a:path w="2283950" h="2040900">
                <a:moveTo>
                  <a:pt x="0" y="0"/>
                </a:moveTo>
                <a:lnTo>
                  <a:pt x="2283950" y="0"/>
                </a:lnTo>
                <a:lnTo>
                  <a:pt x="2283950" y="2040900"/>
                </a:lnTo>
                <a:lnTo>
                  <a:pt x="0" y="204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1969940" y="3367550"/>
            <a:ext cx="10119908" cy="3344896"/>
          </a:xfrm>
          <a:custGeom>
            <a:avLst/>
            <a:gdLst/>
            <a:ahLst/>
            <a:cxnLst/>
            <a:rect l="l" t="t" r="r" b="b"/>
            <a:pathLst>
              <a:path w="10119908" h="3344896">
                <a:moveTo>
                  <a:pt x="0" y="0"/>
                </a:moveTo>
                <a:lnTo>
                  <a:pt x="10119908" y="0"/>
                </a:lnTo>
                <a:lnTo>
                  <a:pt x="10119908" y="3344896"/>
                </a:lnTo>
                <a:lnTo>
                  <a:pt x="0" y="3344896"/>
                </a:lnTo>
                <a:lnTo>
                  <a:pt x="0" y="0"/>
                </a:lnTo>
                <a:close/>
              </a:path>
            </a:pathLst>
          </a:custGeom>
          <a:blipFill>
            <a:blip r:embed="rId10"/>
            <a:stretch>
              <a:fillRect/>
            </a:stretch>
          </a:blipFill>
        </p:spPr>
        <p:txBody>
          <a:bodyPr/>
          <a:lstStyle/>
          <a:p>
            <a:endParaRPr lang="vi-VN"/>
          </a:p>
        </p:txBody>
      </p:sp>
      <p:sp>
        <p:nvSpPr>
          <p:cNvPr id="29" name="Freeform 29"/>
          <p:cNvSpPr/>
          <p:nvPr/>
        </p:nvSpPr>
        <p:spPr>
          <a:xfrm>
            <a:off x="11411375" y="5039998"/>
            <a:ext cx="4922272" cy="4239976"/>
          </a:xfrm>
          <a:custGeom>
            <a:avLst/>
            <a:gdLst/>
            <a:ahLst/>
            <a:cxnLst/>
            <a:rect l="l" t="t" r="r" b="b"/>
            <a:pathLst>
              <a:path w="4922272" h="4239976">
                <a:moveTo>
                  <a:pt x="0" y="0"/>
                </a:moveTo>
                <a:lnTo>
                  <a:pt x="4922272" y="0"/>
                </a:lnTo>
                <a:lnTo>
                  <a:pt x="4922272" y="4239976"/>
                </a:lnTo>
                <a:lnTo>
                  <a:pt x="0" y="4239976"/>
                </a:lnTo>
                <a:lnTo>
                  <a:pt x="0" y="0"/>
                </a:lnTo>
                <a:close/>
              </a:path>
            </a:pathLst>
          </a:custGeom>
          <a:blipFill>
            <a:blip r:embed="rId11"/>
            <a:stretch>
              <a:fillRect/>
            </a:stretch>
          </a:blipFill>
        </p:spPr>
        <p:txBody>
          <a:bodyPr/>
          <a:lstStyle/>
          <a:p>
            <a:endParaRPr lang="vi-VN"/>
          </a:p>
        </p:txBody>
      </p:sp>
      <p:sp>
        <p:nvSpPr>
          <p:cNvPr id="30" name="TextBox 30"/>
          <p:cNvSpPr txBox="1"/>
          <p:nvPr/>
        </p:nvSpPr>
        <p:spPr>
          <a:xfrm>
            <a:off x="3845247" y="1028700"/>
            <a:ext cx="11808619" cy="819150"/>
          </a:xfrm>
          <a:prstGeom prst="rect">
            <a:avLst/>
          </a:prstGeom>
        </p:spPr>
        <p:txBody>
          <a:bodyPr lIns="0" tIns="0" rIns="0" bIns="0" rtlCol="0" anchor="t">
            <a:spAutoFit/>
          </a:bodyPr>
          <a:lstStyle/>
          <a:p>
            <a:pPr algn="ctr">
              <a:lnSpc>
                <a:spcPts val="6480"/>
              </a:lnSpc>
              <a:spcBef>
                <a:spcPct val="0"/>
              </a:spcBef>
            </a:pPr>
            <a:r>
              <a:rPr lang="en-US" sz="5400">
                <a:solidFill>
                  <a:srgbClr val="000000"/>
                </a:solidFill>
                <a:latin typeface="Open Sans" panose="020B0606030504020204"/>
                <a:ea typeface="Open Sans" panose="020B0606030504020204"/>
                <a:cs typeface="Open Sans" panose="020B0606030504020204"/>
                <a:sym typeface="Open Sans" panose="020B0606030504020204"/>
              </a:rPr>
              <a:t>1.Phương trình trạng thái khí lí tưởng</a:t>
            </a:r>
          </a:p>
        </p:txBody>
      </p:sp>
      <p:sp>
        <p:nvSpPr>
          <p:cNvPr id="31" name="TextBox 31"/>
          <p:cNvSpPr txBox="1"/>
          <p:nvPr/>
        </p:nvSpPr>
        <p:spPr>
          <a:xfrm>
            <a:off x="6630534" y="2004200"/>
            <a:ext cx="5459313" cy="854076"/>
          </a:xfrm>
          <a:prstGeom prst="rect">
            <a:avLst/>
          </a:prstGeom>
        </p:spPr>
        <p:txBody>
          <a:bodyPr lIns="0" tIns="0" rIns="0" bIns="0" rtlCol="0" anchor="t">
            <a:spAutoFit/>
          </a:bodyPr>
          <a:lstStyle/>
          <a:p>
            <a:pPr algn="ctr">
              <a:lnSpc>
                <a:spcPts val="7000"/>
              </a:lnSpc>
            </a:pPr>
            <a:r>
              <a:rPr lang="en-US" sz="5000">
                <a:solidFill>
                  <a:srgbClr val="000000"/>
                </a:solidFill>
                <a:latin typeface="Noto Sans" panose="020B0502040504020204"/>
                <a:ea typeface="Noto Sans" panose="020B0502040504020204"/>
                <a:cs typeface="Noto Sans" panose="020B0502040504020204"/>
                <a:sym typeface="Noto Sans" panose="020B0502040504020204"/>
              </a:rPr>
              <a:t>Phiếu học tập số 2</a:t>
            </a:r>
          </a:p>
        </p:txBody>
      </p:sp>
      <p:sp>
        <p:nvSpPr>
          <p:cNvPr id="17" name="ISPRING_QUIZ_SHAPE0">
            <a:extLst>
              <a:ext uri="{FF2B5EF4-FFF2-40B4-BE49-F238E27FC236}">
                <a16:creationId xmlns:a16="http://schemas.microsoft.com/office/drawing/2014/main" id="{5BF5DD79-A356-2558-5888-ED66894701C6}"/>
              </a:ext>
            </a:extLst>
          </p:cNvPr>
          <p:cNvSpPr/>
          <p:nvPr/>
        </p:nvSpPr>
        <p:spPr>
          <a:xfrm>
            <a:off x="0" y="0"/>
            <a:ext cx="18288000" cy="10287000"/>
          </a:xfrm>
          <a:prstGeom prst="rect">
            <a:avLst/>
          </a:prstGeom>
          <a:solidFill>
            <a:srgbClr val="FFFFFF"/>
          </a:solidFill>
          <a:ln w="25400" cap="flat" cmpd="sng" algn="ctr">
            <a:noFill/>
            <a:prstDash val="solid"/>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ISPRING_QUIZ_SHAPE1">
            <a:extLst>
              <a:ext uri="{FF2B5EF4-FFF2-40B4-BE49-F238E27FC236}">
                <a16:creationId xmlns:a16="http://schemas.microsoft.com/office/drawing/2014/main" id="{281D0F7B-889D-3A76-F98A-98D604DEF011}"/>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a:xfrm>
            <a:off x="3218180" y="2777490"/>
            <a:ext cx="11849100" cy="6667500"/>
          </a:xfrm>
          <a:prstGeom prst="rect">
            <a:avLst/>
          </a:prstGeom>
          <a:effectLst>
            <a:outerShdw blurRad="114300" dist="38100" dir="5400000" rotWithShape="0">
              <a:scrgbClr r="0" g="0" b="0">
                <a:alpha val="20000"/>
              </a:scrgbClr>
            </a:outerShdw>
          </a:effectLst>
        </p:spPr>
      </p:pic>
      <p:sp>
        <p:nvSpPr>
          <p:cNvPr id="20" name="ISPRING_QUIZ_SHAPE2">
            <a:extLst>
              <a:ext uri="{FF2B5EF4-FFF2-40B4-BE49-F238E27FC236}">
                <a16:creationId xmlns:a16="http://schemas.microsoft.com/office/drawing/2014/main" id="{9620DEC3-CB9F-D422-426F-01D98F302D36}"/>
              </a:ext>
            </a:extLst>
          </p:cNvPr>
          <p:cNvSpPr txBox="1"/>
          <p:nvPr/>
        </p:nvSpPr>
        <p:spPr>
          <a:xfrm>
            <a:off x="1097280" y="617220"/>
            <a:ext cx="16093439" cy="553998"/>
          </a:xfrm>
          <a:prstGeom prst="rect">
            <a:avLst/>
          </a:prstGeom>
          <a:noFill/>
          <a:effectLst>
            <a:innerShdw>
              <a:scrgbClr r="0" g="0" b="0">
                <a:alpha val="0"/>
              </a:scrgbClr>
            </a:innerShdw>
          </a:effectLst>
        </p:spPr>
        <p:txBody>
          <a:bodyPr vert="horz" rtlCol="0">
            <a:spAutoFit/>
          </a:bodyPr>
          <a:lstStyle/>
          <a:p>
            <a:pPr algn="ctr"/>
            <a:r>
              <a:rPr lang="vi-VN" sz="3000">
                <a:solidFill>
                  <a:srgbClr val="343944"/>
                </a:solidFill>
                <a:effectLst/>
                <a:latin typeface="Segoe UI" panose="020B0502040204020203" pitchFamily="34" charset="0"/>
              </a:rPr>
              <a:t>   Quiz</a:t>
            </a:r>
          </a:p>
        </p:txBody>
      </p:sp>
      <p:pic>
        <p:nvPicPr>
          <p:cNvPr id="22" name="ISPRING_QUIZ_SHAPE3">
            <a:extLst>
              <a:ext uri="{FF2B5EF4-FFF2-40B4-BE49-F238E27FC236}">
                <a16:creationId xmlns:a16="http://schemas.microsoft.com/office/drawing/2014/main" id="{57407781-8D86-8388-1411-00E9F207C9E3}"/>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a:xfrm>
            <a:off x="8405854" y="688340"/>
            <a:ext cx="406400" cy="406400"/>
          </a:xfrm>
          <a:prstGeom prst="rect">
            <a:avLst/>
          </a:prstGeom>
          <a:effectLst>
            <a:innerShdw>
              <a:scrgbClr r="0" g="0" b="0">
                <a:alpha val="0"/>
              </a:scrgbClr>
            </a:innerShdw>
          </a:effectLst>
        </p:spPr>
      </p:pic>
      <p:sp>
        <p:nvSpPr>
          <p:cNvPr id="23" name="ISPRING_QUIZ_SHAPE4">
            <a:extLst>
              <a:ext uri="{FF2B5EF4-FFF2-40B4-BE49-F238E27FC236}">
                <a16:creationId xmlns:a16="http://schemas.microsoft.com/office/drawing/2014/main" id="{784C44AB-1321-9CC0-C2D2-5D8E287D5893}"/>
              </a:ext>
            </a:extLst>
          </p:cNvPr>
          <p:cNvSpPr txBox="1"/>
          <p:nvPr/>
        </p:nvSpPr>
        <p:spPr>
          <a:xfrm>
            <a:off x="1097280" y="1645920"/>
            <a:ext cx="16093439"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endParaRPr lang="vi-VN" sz="2200">
              <a:solidFill>
                <a:srgbClr val="343944"/>
              </a:solidFill>
              <a:effectLst/>
              <a:latin typeface="Segoe UI" panose="020B0502040204020203" pitchFamily="34" charset="0"/>
            </a:endParaRPr>
          </a:p>
        </p:txBody>
      </p:sp>
    </p:spTree>
    <p:custDataLst>
      <p:tags r:id="rId1"/>
    </p:custData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UUID" val="{27A9FD01-2A5D-4B7C-A247-A17D46877E78}"/>
  <p:tag name="ISPRING_RESOURCE_FOLDER" val="C:\Users\VU LAN CHI\Downloads\phương tiện dạy  -  Repaired\"/>
  <p:tag name="ISPRING_PRESENTATION_PATH" val="C:\Users\VU LAN CHI\Downloads\phương tiện dạy  -  Repaired.pptx"/>
  <p:tag name="ISPRING_PROJECT_VERSION" val="9.3"/>
  <p:tag name="ISPRING_PROJECT_FOLDER_UPDATED" val="1"/>
  <p:tag name="ISPRING_SCREEN_RECS_UPDATED" val="C:\Users\VU LAN CHI\Downloads\phương tiện dạy  -  Repaired\"/>
  <p:tag name="ISPRING_FIRST_PUBLISH" val="1"/>
  <p:tag name="ISPRING_PRESENTATION_INFO_2" val="&lt;?xml version=&quot;1.0&quot; encoding=&quot;UTF-8&quot; standalone=&quot;no&quot; ?&gt;&#10;&lt;presentation2&gt;&#10;&#10;  &lt;slides&gt;&#10;    &lt;slide id=&quot;{CFD66E91-84D0-4DC1-811E-87C62410A432}&quot; pptId=&quot;256&quot;/&gt;&#10;    &lt;slide id=&quot;{E9550248-7569-43D2-9629-B5125934B82A}&quot; pptId=&quot;305&quot;/&gt;&#10;    &lt;slide id=&quot;{04FA34A4-AB53-4098-BC12-55C2D31FF2C8}&quot; pptId=&quot;259&quot;/&gt;&#10;    &lt;slide id=&quot;{8373381D-2804-429F-8467-A8755B86287D}&quot; pptId=&quot;300&quot;/&gt;&#10;    &lt;slide id=&quot;{C41C7CEC-9508-4D9A-AAA0-0CDF1C9D9E7B}&quot; pptId=&quot;260&quot;/&gt;&#10;    &lt;slide id=&quot;{D84EEADC-82CD-4EBE-A04D-9D053AAA49C8}&quot; pptId=&quot;301&quot;/&gt;&#10;    &lt;slide id=&quot;{0FE8D01B-9146-4660-B461-C75ED1522AE2}&quot; pptId=&quot;267&quot;/&gt;&#10;    &lt;slide id=&quot;{CEC4886F-42DD-454A-A10C-469EE92F3AC0}&quot; pptId=&quot;302&quot;/&gt;&#10;    &lt;slide id=&quot;{BAC0B04A-AAE9-4C93-948C-251D118DBED0}&quot; pptId=&quot;298&quot;/&gt;&#10;    &lt;slide id=&quot;{B6737535-70E7-49B9-B2C4-04EF5E63BFB9}&quot; pptId=&quot;269&quot;/&gt;&#10;    &lt;slide id=&quot;{21B164B7-8771-4AF8-B0A7-5920E99977E3}&quot; pptId=&quot;270&quot;/&gt;&#10;    &lt;slide id=&quot;{E2E015FA-910C-47B4-85E4-9CA2F21520DF}&quot; pptId=&quot;272&quot;/&gt;&#10;    &lt;slide id=&quot;{C510D083-145C-4F55-B984-7598765F9352}&quot; pptId=&quot;265&quot;/&gt;&#10;    &lt;slide id=&quot;{B90F67D4-9361-4C0B-A4D1-BADF94E73DCF}&quot; pptId=&quot;266&quot;/&gt;&#10;    &lt;slide id=&quot;{1988EE37-CB47-4DBF-B550-216C3DCEFD32}&quot; pptId=&quot;271&quot;/&gt;&#10;    &lt;slide id=&quot;{1220D712-134F-454D-A2A6-A5C7831EE8D5}&quot; pptId=&quot;273&quot;/&gt;&#10;    &lt;slide id=&quot;{E2627116-92E6-49A5-B3E1-E221C2904719}&quot; pptId=&quot;274&quot;/&gt;&#10;    &lt;slide id=&quot;{CEEC18CA-9E3B-4FE0-A163-287333E9CFE2}&quot; pptId=&quot;275&quot;/&gt;&#10;    &lt;slide id=&quot;{04C5D3BF-4CAD-4CDC-9BBA-79925D6ABDA5}&quot; pptId=&quot;276&quot;/&gt;&#10;    &lt;slide id=&quot;{ACB570AF-CA74-40EF-8FBD-46811769A11F}&quot; pptId=&quot;277&quot;/&gt;&#10;    &lt;slide id=&quot;{EBD9D1D8-B81B-4DA6-AC71-A58E687E6719}&quot; pptId=&quot;278&quot;/&gt;&#10;    &lt;slide id=&quot;{5B4C54E3-96D9-4FD8-A444-22DC546A91D7}&quot; pptId=&quot;279&quot;/&gt;&#10;    &lt;slide id=&quot;{F8A22DB3-1BF6-41AC-B1E3-FC65108ACE29}&quot; pptId=&quot;280&quot;/&gt;&#10;    &lt;slide id=&quot;{F5C7AC4E-AFDB-4C8A-8B26-4660D8D8C059}&quot; pptId=&quot;281&quot;/&gt;&#10;    &lt;slide id=&quot;{9F4B7516-A3FB-4470-83BF-EE90CD3EC8BC}&quot; pptId=&quot;282&quot;/&gt;&#10;    &lt;slide id=&quot;{1FBC095C-CA45-4153-8D16-74F7CB6BAF17}&quot; pptId=&quot;261&quot;/&gt;&#10;    &lt;slide id=&quot;{4DF53D15-4AFC-4908-8E9C-B1D2054F39BC}&quot; pptId=&quot;303&quot;/&gt;&#10;    &lt;slide id=&quot;{B779A250-F33A-4EF5-8921-B76D332E6FD4}&quot; pptId=&quot;304&quot;/&gt;&#10;    &lt;slide id=&quot;{1A151053-A990-4C30-923E-25D555B494EC}&quot; pptId=&quot;283&quot;/&gt;&#10;    &lt;slide id=&quot;{206EA92D-4AFA-4414-96AA-EED12DF170C2}&quot; pptId=&quot;284&quot;/&gt;&#10;    &lt;slide id=&quot;{DEC99658-6856-4806-B8C6-63410364111F}&quot; pptId=&quot;285&quot;/&gt;&#10;    &lt;slide id=&quot;{930F2C66-8E35-43A6-8BC8-B87F17BDE717}&quot; pptId=&quot;299&quot;/&gt;&#10;    &lt;slide id=&quot;{405CD1CB-77BD-40F4-9586-0D1BB211813B}&quot; pptId=&quot;290&quot;/&gt;&#10;    &lt;slide id=&quot;{5BBA2448-DB9F-4A6C-A495-14CAD6A80514}&quot; pptId=&quot;291&quot;/&gt;&#10;  &lt;/slides&gt;&#10;&#10;  &lt;narration&gt;&#10;    &lt;audioTracks&gt;&#10;      &lt;audioTrack muted=&quot;false&quot; name=&quot;Audio 1&quot; resource=&quot;04fa4074&quot; slideId=&quot;&quot; startTime=&quot;0&quot; volume=&quot;1&quot;&gt;&#10;        &lt;audio channels=&quot;1&quot; format=&quot;s16&quot; sampleRate=&quot;44100&quot;/&gt;&#10;      &lt;/audioTrack&gt;&#10;      &lt;audioTrack muted=&quot;false&quot; name=&quot;Audio 4&quot; resource=&quot;7cc940c2&quot; slideId=&quot;{CFD66E91-84D0-4DC1-811E-87C62410A432}&quot; startTime=&quot;0&quot; volume=&quot;1&quot;&gt;&#10;        &lt;audio channels=&quot;1&quot; format=&quot;s16&quot; sampleRate=&quot;44100&quot;/&gt;&#10;      &lt;/audioTrack&gt;&#10;      &lt;audioTrack muted=&quot;false&quot; name=&quot;Audio 5&quot; resource=&quot;0b7f5dab&quot; slideId=&quot;{E9550248-7569-43D2-9629-B5125934B82A}&quot; startTime=&quot;0&quot; volume=&quot;1&quot;&gt;&#10;        &lt;audio channels=&quot;1&quot; format=&quot;s16&quot; sampleRate=&quot;44100&quot;/&gt;&#10;      &lt;/audioTrack&gt;&#10;      &lt;audioTrack muted=&quot;false&quot; name=&quot;Audio 7&quot; resource=&quot;53cdbd7f&quot; slideId=&quot;{8373381D-2804-429F-8467-A8755B86287D}&quot; startTime=&quot;0&quot; volume=&quot;1&quot;&gt;&#10;        &lt;audio channels=&quot;1&quot; format=&quot;s16&quot; sampleRate=&quot;44100&quot;/&gt;&#10;      &lt;/audioTrack&gt;&#10;      &lt;audioTrack muted=&quot;false&quot; name=&quot;Audio 8&quot; resource=&quot;6379ba87&quot; slideId=&quot;{C41C7CEC-9508-4D9A-AAA0-0CDF1C9D9E7B}&quot; startTime=&quot;0&quot; volume=&quot;1&quot;&gt;&#10;        &lt;audio channels=&quot;1&quot; format=&quot;s16&quot; sampleRate=&quot;44100&quot;/&gt;&#10;      &lt;/audioTrack&gt;&#10;      &lt;audioTrack muted=&quot;false&quot; name=&quot;Audio 11&quot; resource=&quot;4d258e80&quot; slideId=&quot;{CEC4886F-42DD-454A-A10C-469EE92F3AC0}&quot; startTime=&quot;0&quot; volume=&quot;1&quot;&gt;&#10;        &lt;audio channels=&quot;1&quot; format=&quot;s16&quot; sampleRate=&quot;44100&quot;/&gt;&#10;      &lt;/audioTrack&gt;&#10;      &lt;audioTrack muted=&quot;false&quot; name=&quot;Audio 14&quot; resource=&quot;8bb68916&quot; slideId=&quot;{21B164B7-8771-4AF8-B0A7-5920E99977E3}&quot; startTime=&quot;0&quot; volume=&quot;1&quot;&gt;&#10;        &lt;audio channels=&quot;1&quot; format=&quot;s16&quot; sampleRate=&quot;44100&quot;/&gt;&#10;      &lt;/audioTrack&gt;&#10;      &lt;audioTrack muted=&quot;false&quot; name=&quot;Audio 15&quot; resource=&quot;da9f747f&quot; slideId=&quot;{E2E015FA-910C-47B4-85E4-9CA2F21520DF}&quot; startTime=&quot;0&quot; volume=&quot;1&quot;&gt;&#10;        &lt;audio channels=&quot;1&quot; format=&quot;s16&quot; sampleRate=&quot;44100&quot;/&gt;&#10;      &lt;/audioTrack&gt;&#10;      &lt;audioTrack muted=&quot;false&quot; name=&quot;Audio 16&quot; resource=&quot;4bb6ca12&quot; slideId=&quot;{C510D083-145C-4F55-B984-7598765F9352}&quot; startTime=&quot;0&quot; volume=&quot;1&quot;&gt;&#10;        &lt;audio channels=&quot;1&quot; format=&quot;s16&quot; sampleRate=&quot;44100&quot;/&gt;&#10;      &lt;/audioTrack&gt;&#10;      &lt;audioTrack muted=&quot;false&quot; name=&quot;Audio 17&quot; resource=&quot;65603c81&quot; slideId=&quot;{B90F67D4-9361-4C0B-A4D1-BADF94E73DCF}&quot; startTime=&quot;0&quot; volume=&quot;1&quot;&gt;&#10;        &lt;audio channels=&quot;1&quot; format=&quot;s16&quot; sampleRate=&quot;44100&quot;/&gt;&#10;      &lt;/audioTrack&gt;&#10;      &lt;audioTrack muted=&quot;false&quot; name=&quot;Audio 18&quot; resource=&quot;a7cb303c&quot; slideId=&quot;{1988EE37-CB47-4DBF-B550-216C3DCEFD32}&quot; startTime=&quot;0&quot; volume=&quot;1&quot;&gt;&#10;        &lt;audio channels=&quot;1&quot; format=&quot;s16&quot; sampleRate=&quot;44100&quot;/&gt;&#10;      &lt;/audioTrack&gt;&#10;      &lt;audioTrack muted=&quot;false&quot; name=&quot;Audio 22&quot; resource=&quot;8b9fd91c&quot; slideId=&quot;{ACB570AF-CA74-40EF-8FBD-46811769A11F}&quot; startTime=&quot;0&quot; volume=&quot;1&quot;&gt;&#10;        &lt;audio channels=&quot;1&quot; format=&quot;s16&quot; sampleRate=&quot;44100&quot;/&gt;&#10;      &lt;/audioTrack&gt;&#10;      &lt;audioTrack muted=&quot;false&quot; name=&quot;Audio 23&quot; resource=&quot;27c5dca2&quot; slideId=&quot;{EBD9D1D8-B81B-4DA6-AC71-A58E687E6719}&quot; startTime=&quot;0&quot; volume=&quot;1&quot;&gt;&#10;        &lt;audio channels=&quot;1&quot; format=&quot;s16&quot; sampleRate=&quot;44100&quot;/&gt;&#10;      &lt;/audioTrack&gt;&#10;      &lt;audioTrack muted=&quot;false&quot; name=&quot;Audio 24&quot; resource=&quot;8a35fa5e&quot; slideId=&quot;{5B4C54E3-96D9-4FD8-A444-22DC546A91D7}&quot; startTime=&quot;0&quot; volume=&quot;1&quot;&gt;&#10;        &lt;audio channels=&quot;1&quot; format=&quot;s16&quot; sampleRate=&quot;44100&quot;/&gt;&#10;      &lt;/audioTrack&gt;&#10;      &lt;audioTrack muted=&quot;false&quot; name=&quot;Audio 26&quot; resource=&quot;3a232bee&quot; slideId=&quot;{F5C7AC4E-AFDB-4C8A-8B26-4660D8D8C059}&quot; startTime=&quot;0&quot; volume=&quot;1&quot;&gt;&#10;        &lt;audio channels=&quot;1&quot; format=&quot;s16&quot; sampleRate=&quot;44100&quot;/&gt;&#10;      &lt;/audioTrack&gt;&#10;      &lt;audioTrack muted=&quot;false&quot; name=&quot;Audio 27&quot; resource=&quot;9f597298&quot; slideId=&quot;{9F4B7516-A3FB-4470-83BF-EE90CD3EC8BC}&quot; startTime=&quot;0&quot; volume=&quot;1&quot;&gt;&#10;        &lt;audio channels=&quot;1&quot; format=&quot;s16&quot; sampleRate=&quot;44100&quot;/&gt;&#10;      &lt;/audioTrack&gt;&#10;      &lt;audioTrack muted=&quot;false&quot; name=&quot;Audio 28&quot; resource=&quot;7edc419a&quot; slideId=&quot;{1FBC095C-CA45-4153-8D16-74F7CB6BAF17}&quot; startTime=&quot;0&quot; volume=&quot;1&quot;&gt;&#10;        &lt;audio channels=&quot;1&quot; format=&quot;s16&quot; sampleRate=&quot;44100&quot;/&gt;&#10;      &lt;/audioTrack&gt;&#10;      &lt;audioTrack muted=&quot;false&quot; name=&quot;Audio 29&quot; resource=&quot;e8995a35&quot; slideId=&quot;{4DF53D15-4AFC-4908-8E9C-B1D2054F39BC}&quot; startTime=&quot;0&quot; volume=&quot;1&quot;&gt;&#10;        &lt;audio channels=&quot;1&quot; format=&quot;s16&quot; sampleRate=&quot;44100&quot;/&gt;&#10;      &lt;/audioTrack&gt;&#10;      &lt;audioTrack muted=&quot;false&quot; name=&quot;Audio 30&quot; resource=&quot;9cc7272e&quot; slideId=&quot;{B779A250-F33A-4EF5-8921-B76D332E6FD4}&quot; startTime=&quot;0&quot; volume=&quot;1&quot;&gt;&#10;        &lt;audio channels=&quot;1&quot; format=&quot;s16&quot; sampleRate=&quot;44100&quot;/&gt;&#10;      &lt;/audioTrack&gt;&#10;      &lt;audioTrack muted=&quot;false&quot; name=&quot;Audio 31&quot; resource=&quot;7a433480&quot; slideId=&quot;{1A151053-A990-4C30-923E-25D555B494EC}&quot; startTime=&quot;0&quot; volume=&quot;1&quot;&gt;&#10;        &lt;audio channels=&quot;1&quot; format=&quot;s16&quot; sampleRate=&quot;44100&quot;/&gt;&#10;      &lt;/audioTrack&gt;&#10;      &lt;audioTrack muted=&quot;false&quot; name=&quot;Audio 32&quot; resource=&quot;fd597cd7&quot; slideId=&quot;{206EA92D-4AFA-4414-96AA-EED12DF170C2}&quot; startTime=&quot;0&quot; volume=&quot;1&quot;&gt;&#10;        &lt;audio channels=&quot;1&quot; format=&quot;s16&quot; sampleRate=&quot;44100&quot;/&gt;&#10;      &lt;/audioTrack&gt;&#10;      &lt;audioTrack muted=&quot;false&quot; name=&quot;Audio 34&quot; resource=&quot;35e561fc&quot; slideId=&quot;{930F2C66-8E35-43A6-8BC8-B87F17BDE717}&quot; startTime=&quot;0&quot; volume=&quot;1&quot;&gt;&#10;        &lt;audio channels=&quot;1&quot; format=&quot;s16&quot; sampleRate=&quot;44100&quot;/&gt;&#10;      &lt;/audioTrack&gt;&#10;      &lt;audioTrack muted=&quot;false&quot; name=&quot;Audio 35&quot; resource=&quot;a022ddb3&quot; slideId=&quot;{405CD1CB-77BD-40F4-9586-0D1BB211813B}&quot; startTime=&quot;0&quot; volume=&quot;1&quot;&gt;&#10;        &lt;audio channels=&quot;1&quot; format=&quot;s16&quot; sampleRate=&quot;44100&quot;/&gt;&#10;      &lt;/audioTrack&gt;&#10;      &lt;audioTrack muted=&quot;false&quot; name=&quot;Audio 36&quot; resource=&quot;cd6f99f8&quot; slideId=&quot;{5BBA2448-DB9F-4A6C-A495-14CAD6A80514}&quot; startTime=&quot;0&quot; volume=&quot;1&quot;&gt;&#10;        &lt;audio channels=&quot;1&quot; format=&quot;s16&quot; sampleRate=&quot;44100&quot;/&gt;&#10;      &lt;/audioTrack&gt;&#10;      &lt;audioTrack muted=&quot;false&quot; name=&quot;Audio 37&quot; resource=&quot;10e45e77&quot; slideId=&quot;{1220D712-134F-454D-A2A6-A5C7831EE8D5}&quot; startTime=&quot;0&quot; volume=&quot;1&quot;&gt;&#10;        &lt;audio channels=&quot;1&quot; format=&quot;s16&quot; sampleRate=&quot;44100&quot;/&gt;&#10;      &lt;/audioTrack&gt;&#10;      &lt;audioTrack muted=&quot;false&quot; name=&quot;Audio 38&quot; resource=&quot;ce7af803&quot; slideId=&quot;{E2627116-92E6-49A5-B3E1-E221C2904719}&quot; startTime=&quot;0&quot; volume=&quot;1&quot;&gt;&#10;        &lt;audio channels=&quot;1&quot; format=&quot;s16&quot; sampleRate=&quot;44100&quot;/&gt;&#10;      &lt;/audioTrack&gt;&#10;      &lt;audioTrack muted=&quot;false&quot; name=&quot;Audio 39&quot; resource=&quot;079c3b46&quot; slideId=&quot;{CEEC18CA-9E3B-4FE0-A163-287333E9CFE2}&quot; startTime=&quot;0&quot; volume=&quot;1&quot;&gt;&#10;        &lt;audio channels=&quot;1&quot; format=&quot;s16&quot; sampleRate=&quot;44100&quot;/&gt;&#10;      &lt;/audioTrack&gt;&#10;      &lt;audioTrack muted=&quot;false&quot; name=&quot;Audio 40&quot; resource=&quot;b4df599c&quot; slideId=&quot;{DEC99658-6856-4806-B8C6-63410364111F}&quot; startTime=&quot;0&quot; volume=&quot;1&quot;&gt;&#10;        &lt;audio channels=&quot;1&quot; format=&quot;s16&quot; sampleRate=&quot;44100&quot;/&gt;&#10;      &lt;/audioTrack&gt;&#10;      &lt;audioTrack muted=&quot;false&quot; name=&quot;Audio 41&quot; resource=&quot;a28c0b72&quot; slideId=&quot;{04FA34A4-AB53-4098-BC12-55C2D31FF2C8}&quot; startTime=&quot;0&quot; volume=&quot;1&quot;&gt;&#10;        &lt;audio channels=&quot;1&quot; format=&quot;s16&quot; sampleRate=&quot;44100&quot;/&gt;&#10;      &lt;/audioTrack&gt;&#10;      &lt;audioTrack muted=&quot;false&quot; name=&quot;Audio 42&quot; resource=&quot;ecca64b1&quot; slideId=&quot;{D84EEADC-82CD-4EBE-A04D-9D053AAA49C8}&quot; startTime=&quot;0&quot; stepIndex=&quot;0&quot; volume=&quot;1&quot;&gt;&#10;        &lt;audio channels=&quot;1&quot; format=&quot;s16&quot; sampleRate=&quot;44100&quot;/&gt;&#10;      &lt;/audioTrack&gt;&#10;      &lt;audioTrack muted=&quot;false&quot; name=&quot;Audio 43&quot; resource=&quot;78a8b7e7&quot; slideId=&quot;{0FE8D01B-9146-4660-B461-C75ED1522AE2}&quot; startTime=&quot;0&quot; volume=&quot;1&quot;&gt;&#10;        &lt;audio channels=&quot;1&quot; format=&quot;s16&quot; sampleRate=&quot;44100&quot;/&gt;&#10;      &lt;/audioTrack&gt;&#10;      &lt;audioTrack muted=&quot;false&quot; name=&quot;Audio 44&quot; resource=&quot;7db16e04&quot; slideId=&quot;{F8A22DB3-1BF6-41AC-B1E3-FC65108ACE29}&quot; startTime=&quot;0&quot; volume=&quot;1&quot;&gt;&#10;        &lt;audio channels=&quot;1&quot; format=&quot;s16&quot; sampleRate=&quot;44100&quot;/&gt;&#10;      &lt;/audioTrack&gt;&#10;      &lt;audioTrack muted=&quot;false&quot; name=&quot;Audio 45&quot; resource=&quot;ba3f8fdf&quot; slideId=&quot;{BAC0B04A-AAE9-4C93-948C-251D118DBED0}&quot; startTime=&quot;0&quot; volume=&quot;1&quot;&gt;&#10;        &lt;audio channels=&quot;1&quot; format=&quot;s16&quot; sampleRate=&quot;44100&quot;/&gt;&#10;      &lt;/audioTrack&gt;&#10;      &lt;audioTrack muted=&quot;false&quot; name=&quot;Audio 46&quot; resource=&quot;110a6af8&quot; slideId=&quot;{B6737535-70E7-49B9-B2C4-04EF5E63BFB9}&quot; startTime=&quot;0&quot; volume=&quot;1&quot;&gt;&#10;        &lt;audio channels=&quot;1&quot; format=&quot;s16&quot; sampleRate=&quot;44100&quot;/&gt;&#10;      &lt;/audioTrack&gt;&#10;    &lt;/audioTracks&gt;&#10;    &lt;videoTracks/&gt;&#10;  &lt;/narration&gt;&#10;&#10;&lt;/presentation2&gt;&#10;"/>
  <p:tag name="ISPRING_LMS_API_VERSION" val="SCORM 2004 (4th edition)"/>
  <p:tag name="ISPRING_ULTRA_SCORM_COURCE_TITLE" val="Bài giảng - bài 11 Phương trình trạng thái khí lí tưởng"/>
  <p:tag name="ISPRING_ULTRA_SCORM_COURSE_ID" val="C3C06083-E727-4C11-9527-0BCD269F957E"/>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000F\uFFFD\u001B\&quot;{B61D0EE0-C651-4963-B832-A5E6E5130F07}&quot;,&quot;C:\\Users\\VU LAN CHI\\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quot;uploadSources&quot;:true}}"/>
  <p:tag name="ISPRING_SCORM_RATE_SLIDES" val="0"/>
  <p:tag name="ISPRING_SCORM_PASSING_SCORE" val="80.000000"/>
  <p:tag name="ISPRING_PRESENTATION_TITLE" val="Bài giảng - bài 11 Phương trình trạng thái khí lí tưởng"/>
</p:tagLst>
</file>

<file path=ppt/tags/tag10.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GENSWF_SLIDE_UID" val="{38E13247-FB66-487E-856B-07D9E643D436}:298"/>
  <p:tag name="ISPRING_CUSTOM_TIMING_USED" val="1"/>
  <p:tag name="ISPRING_RESOURCE_QUIZ" val="quiz3.quiz"/>
  <p:tag name="ISPRING_QUIZ_FULL_PATH" val="C:\Users\VU LAN CHI\Downloads\phương tiện dạy  -  Repaired\quiz\quiz3.quiz"/>
  <p:tag name="ISPRING_QUIZ_RELATIVE_PATH" val="phương tiện dạy  -  Repaired\quiz\quiz3.quiz"/>
  <p:tag name="ISPRING_SLIDE_ID_2" val="{BAC0B04A-AAE9-4C93-948C-251D118DBED0}"/>
  <p:tag name="GENSWF_ADVANCE_TIME" val="5.854"/>
</p:tagLst>
</file>

<file path=ppt/tags/tag1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VU LAN CHI\Downloads\phương tiện dạy  -  Repaired\quiz\quiz1.quiz"/>
  <p:tag name="ISPRING_QUIZ_RELATIVE_PATH" val="phương tiện dạy  -  Repaired\quiz\quiz1.quiz"/>
  <p:tag name="GENSWF_SLIDE_UID" val="{BCC58786-DBFF-4790-8C32-B5E07275AE90}:269"/>
  <p:tag name="ISPRING_CUSTOM_TIMING_USED" val="1"/>
  <p:tag name="ISPRING_SLIDE_ID_2" val="{B6737535-70E7-49B9-B2C4-04EF5E63BFB9}"/>
  <p:tag name="GENSWF_ADVANCE_TIME" val="44.588"/>
</p:tagLst>
</file>

<file path=ppt/tags/tag12.xml><?xml version="1.0" encoding="utf-8"?>
<p:tagLst xmlns:a="http://schemas.openxmlformats.org/drawingml/2006/main" xmlns:r="http://schemas.openxmlformats.org/officeDocument/2006/relationships" xmlns:p="http://schemas.openxmlformats.org/presentationml/2006/main">
  <p:tag name="GENSWF_SLIDE_UID" val="{53A395A0-6974-4849-9F64-E26158EDDD84}:270"/>
  <p:tag name="ISPRING_CUSTOM_TIMING_USED" val="1"/>
  <p:tag name="GENSWF_ADVANCE_TIME" val="48.389"/>
  <p:tag name="ISPRING_SLIDE_ID_2" val="{21B164B7-8771-4AF8-B0A7-5920E99977E3}"/>
</p:tagLst>
</file>

<file path=ppt/tags/tag13.xml><?xml version="1.0" encoding="utf-8"?>
<p:tagLst xmlns:a="http://schemas.openxmlformats.org/drawingml/2006/main" xmlns:r="http://schemas.openxmlformats.org/officeDocument/2006/relationships" xmlns:p="http://schemas.openxmlformats.org/presentationml/2006/main">
  <p:tag name="GENSWF_SLIDE_UID" val="{1B12DFDA-6FCC-4BC2-8169-62E85C4743A2}:272"/>
  <p:tag name="ISPRING_CUSTOM_TIMING_USED" val="1"/>
  <p:tag name="GENSWF_ADVANCE_TIME" val="9.313"/>
  <p:tag name="ISPRING_SLIDE_ID_2" val="{E2E015FA-910C-47B4-85E4-9CA2F21520DF}"/>
</p:tagLst>
</file>

<file path=ppt/tags/tag14.xml><?xml version="1.0" encoding="utf-8"?>
<p:tagLst xmlns:a="http://schemas.openxmlformats.org/drawingml/2006/main" xmlns:r="http://schemas.openxmlformats.org/officeDocument/2006/relationships" xmlns:p="http://schemas.openxmlformats.org/presentationml/2006/main">
  <p:tag name="GENSWF_SLIDE_UID" val="{E696709A-3829-4E22-926F-BB199D9F0F90}:265"/>
  <p:tag name="ISPRING_CUSTOM_TIMING_USED" val="1"/>
  <p:tag name="GENSWF_ADVANCE_TIME" val="24.029"/>
  <p:tag name="ISPRING_SLIDE_ID_2" val="{C510D083-145C-4F55-B984-7598765F9352}"/>
</p:tagLst>
</file>

<file path=ppt/tags/tag15.xml><?xml version="1.0" encoding="utf-8"?>
<p:tagLst xmlns:a="http://schemas.openxmlformats.org/drawingml/2006/main" xmlns:r="http://schemas.openxmlformats.org/officeDocument/2006/relationships" xmlns:p="http://schemas.openxmlformats.org/presentationml/2006/main">
  <p:tag name="GENSWF_SLIDE_UID" val="{3431F8B2-D5CE-4725-BCA6-8747E8AAAECC}:266"/>
  <p:tag name="ISPRING_CUSTOM_TIMING_USED" val="1"/>
  <p:tag name="GENSWF_ADVANCE_TIME" val="77.318"/>
  <p:tag name="ISPRING_SLIDE_ID_2" val="{B90F67D4-9361-4C0B-A4D1-BADF94E73DCF}"/>
</p:tagLst>
</file>

<file path=ppt/tags/tag16.xml><?xml version="1.0" encoding="utf-8"?>
<p:tagLst xmlns:a="http://schemas.openxmlformats.org/drawingml/2006/main" xmlns:r="http://schemas.openxmlformats.org/officeDocument/2006/relationships" xmlns:p="http://schemas.openxmlformats.org/presentationml/2006/main">
  <p:tag name="GENSWF_SLIDE_UID" val="{F670A3E0-A268-4390-9CBB-69E03D643FFF}:271"/>
  <p:tag name="ISPRING_CUSTOM_TIMING_USED" val="1"/>
  <p:tag name="GENSWF_ADVANCE_TIME" val="53.060"/>
  <p:tag name="ISPRING_SLIDE_ID_2" val="{1988EE37-CB47-4DBF-B550-216C3DCEFD32}"/>
</p:tagLst>
</file>

<file path=ppt/tags/tag17.xml><?xml version="1.0" encoding="utf-8"?>
<p:tagLst xmlns:a="http://schemas.openxmlformats.org/drawingml/2006/main" xmlns:r="http://schemas.openxmlformats.org/officeDocument/2006/relationships" xmlns:p="http://schemas.openxmlformats.org/presentationml/2006/main">
  <p:tag name="GENSWF_SLIDE_UID" val="{37AFDC15-CBAA-4EDD-B42C-E8A29120304F}:273"/>
  <p:tag name="ISPRING_CUSTOM_TIMING_USED" val="1"/>
  <p:tag name="GENSWF_ADVANCE_TIME" val="31.349"/>
  <p:tag name="ISPRING_SLIDE_ID_2" val="{1220D712-134F-454D-A2A6-A5C7831EE8D5}"/>
</p:tagLst>
</file>

<file path=ppt/tags/tag18.xml><?xml version="1.0" encoding="utf-8"?>
<p:tagLst xmlns:a="http://schemas.openxmlformats.org/drawingml/2006/main" xmlns:r="http://schemas.openxmlformats.org/officeDocument/2006/relationships" xmlns:p="http://schemas.openxmlformats.org/presentationml/2006/main">
  <p:tag name="GENSWF_SLIDE_UID" val="{6D758D29-44E7-4D16-A0D5-3734A55CAC58}:274"/>
  <p:tag name="ISPRING_CUSTOM_TIMING_USED" val="1"/>
  <p:tag name="GENSWF_ADVANCE_TIME" val="55.384"/>
  <p:tag name="ISPRING_SLIDE_ID_2" val="{E2627116-92E6-49A5-B3E1-E221C2904719}"/>
</p:tagLst>
</file>

<file path=ppt/tags/tag19.xml><?xml version="1.0" encoding="utf-8"?>
<p:tagLst xmlns:a="http://schemas.openxmlformats.org/drawingml/2006/main" xmlns:r="http://schemas.openxmlformats.org/officeDocument/2006/relationships" xmlns:p="http://schemas.openxmlformats.org/presentationml/2006/main">
  <p:tag name="GENSWF_SLIDE_UID" val="{3B9D55A4-157B-4CD1-A30C-638891E57F5F}:275"/>
  <p:tag name="ISPRING_CUSTOM_TIMING_USED" val="1"/>
  <p:tag name="GENSWF_ADVANCE_TIME" val="57.910"/>
  <p:tag name="ISPRING_SLIDE_ID_2" val="{CEEC18CA-9E3B-4FE0-A163-287333E9CFE2}"/>
</p:tagLst>
</file>

<file path=ppt/tags/tag2.xml><?xml version="1.0" encoding="utf-8"?>
<p:tagLst xmlns:a="http://schemas.openxmlformats.org/drawingml/2006/main" xmlns:r="http://schemas.openxmlformats.org/officeDocument/2006/relationships" xmlns:p="http://schemas.openxmlformats.org/presentationml/2006/main">
  <p:tag name="GENSWF_SLIDE_UID" val="{31F32CA9-D060-4C8A-8F1C-6AA602EF7548}:256"/>
  <p:tag name="ISPRING_CUSTOM_TIMING_USED" val="1"/>
  <p:tag name="GENSWF_ADVANCE_TIME" val="12.622"/>
  <p:tag name="ISPRING_SLIDE_ID_2" val="{CFD66E91-84D0-4DC1-811E-87C62410A432}"/>
</p:tagLst>
</file>

<file path=ppt/tags/tag20.xml><?xml version="1.0" encoding="utf-8"?>
<p:tagLst xmlns:a="http://schemas.openxmlformats.org/drawingml/2006/main" xmlns:r="http://schemas.openxmlformats.org/officeDocument/2006/relationships" xmlns:p="http://schemas.openxmlformats.org/presentationml/2006/main">
  <p:tag name="GENSWF_SLIDE_UID" val="{5CDCA766-4C1B-4121-B3C5-27001D86584E}:276"/>
  <p:tag name="GENSWF_ADVANCE_TIME" val="5.000"/>
  <p:tag name="ISPRING_CUSTOM_TIMING_USED" val="1"/>
  <p:tag name="ISPRING_SLIDE_ID_2" val="{04C5D3BF-4CAD-4CDC-9BBA-79925D6ABDA5}"/>
</p:tagLst>
</file>

<file path=ppt/tags/tag21.xml><?xml version="1.0" encoding="utf-8"?>
<p:tagLst xmlns:a="http://schemas.openxmlformats.org/drawingml/2006/main" xmlns:r="http://schemas.openxmlformats.org/officeDocument/2006/relationships" xmlns:p="http://schemas.openxmlformats.org/presentationml/2006/main">
  <p:tag name="GENSWF_SLIDE_UID" val="{1FAE7C33-7EB2-4A7A-BF42-B932DEADA341}:277"/>
  <p:tag name="ISPRING_CUSTOM_TIMING_USED" val="1"/>
  <p:tag name="GENSWF_ADVANCE_TIME" val="18.411"/>
  <p:tag name="ISPRING_SLIDE_ID_2" val="{ACB570AF-CA74-40EF-8FBD-46811769A11F}"/>
</p:tagLst>
</file>

<file path=ppt/tags/tag22.xml><?xml version="1.0" encoding="utf-8"?>
<p:tagLst xmlns:a="http://schemas.openxmlformats.org/drawingml/2006/main" xmlns:r="http://schemas.openxmlformats.org/officeDocument/2006/relationships" xmlns:p="http://schemas.openxmlformats.org/presentationml/2006/main">
  <p:tag name="GENSWF_SLIDE_UID" val="{ED7CEADF-3B57-4EBB-990D-A3E9C92A9BD1}:278"/>
  <p:tag name="ISPRING_CUSTOM_TIMING_USED" val="1"/>
  <p:tag name="GENSWF_ADVANCE_TIME" val="27.115"/>
  <p:tag name="ISPRING_SLIDE_ID_2" val="{EBD9D1D8-B81B-4DA6-AC71-A58E687E6719}"/>
</p:tagLst>
</file>

<file path=ppt/tags/tag23.xml><?xml version="1.0" encoding="utf-8"?>
<p:tagLst xmlns:a="http://schemas.openxmlformats.org/drawingml/2006/main" xmlns:r="http://schemas.openxmlformats.org/officeDocument/2006/relationships" xmlns:p="http://schemas.openxmlformats.org/presentationml/2006/main">
  <p:tag name="GENSWF_SLIDE_UID" val="{47A038B3-8361-42DA-868B-4A5B0FE8EDCE}:279"/>
  <p:tag name="ISPRING_CUSTOM_TIMING_USED" val="1"/>
  <p:tag name="GENSWF_ADVANCE_TIME" val="11.128"/>
  <p:tag name="ISPRING_SLIDE_ID_2" val="{5B4C54E3-96D9-4FD8-A444-22DC546A91D7}"/>
</p:tagLst>
</file>

<file path=ppt/tags/tag24.xml><?xml version="1.0" encoding="utf-8"?>
<p:tagLst xmlns:a="http://schemas.openxmlformats.org/drawingml/2006/main" xmlns:r="http://schemas.openxmlformats.org/officeDocument/2006/relationships" xmlns:p="http://schemas.openxmlformats.org/presentationml/2006/main">
  <p:tag name="GENSWF_SLIDE_UID" val="{2F794215-8AB8-4AF1-8F7C-0A4FB2472F29}:280"/>
  <p:tag name="ISPRING_CUSTOM_TIMING_USED" val="1"/>
  <p:tag name="GENSWF_ADVANCE_TIME" val="16.662"/>
  <p:tag name="TIMING" val="|0.884|0.913"/>
  <p:tag name="ISPRING_SLIDE_ID_2" val="{F8A22DB3-1BF6-41AC-B1E3-FC65108ACE29}"/>
</p:tagLst>
</file>

<file path=ppt/tags/tag25.xml><?xml version="1.0" encoding="utf-8"?>
<p:tagLst xmlns:a="http://schemas.openxmlformats.org/drawingml/2006/main" xmlns:r="http://schemas.openxmlformats.org/officeDocument/2006/relationships" xmlns:p="http://schemas.openxmlformats.org/presentationml/2006/main">
  <p:tag name="GENSWF_SLIDE_UID" val="{14595A3C-A907-4139-84C0-05381F846074}:281"/>
  <p:tag name="ISPRING_CUSTOM_TIMING_USED" val="1"/>
  <p:tag name="GENSWF_ADVANCE_TIME" val="28.275"/>
  <p:tag name="ISPRING_SLIDE_ID_2" val="{F5C7AC4E-AFDB-4C8A-8B26-4660D8D8C059}"/>
</p:tagLst>
</file>

<file path=ppt/tags/tag26.xml><?xml version="1.0" encoding="utf-8"?>
<p:tagLst xmlns:a="http://schemas.openxmlformats.org/drawingml/2006/main" xmlns:r="http://schemas.openxmlformats.org/officeDocument/2006/relationships" xmlns:p="http://schemas.openxmlformats.org/presentationml/2006/main">
  <p:tag name="GENSWF_SLIDE_UID" val="{4817114A-9ACC-4EA9-A839-603D9BE0AD3A}:282"/>
  <p:tag name="ISPRING_CUSTOM_TIMING_USED" val="1"/>
  <p:tag name="GENSWF_ADVANCE_TIME" val="58.948"/>
  <p:tag name="ISPRING_SLIDE_ID_2" val="{9F4B7516-A3FB-4470-83BF-EE90CD3EC8BC}"/>
</p:tagLst>
</file>

<file path=ppt/tags/tag27.xml><?xml version="1.0" encoding="utf-8"?>
<p:tagLst xmlns:a="http://schemas.openxmlformats.org/drawingml/2006/main" xmlns:r="http://schemas.openxmlformats.org/officeDocument/2006/relationships" xmlns:p="http://schemas.openxmlformats.org/presentationml/2006/main">
  <p:tag name="GENSWF_SLIDE_UID" val="{02CF4ABC-0457-4456-9ADF-13FB6B8E125E}:261"/>
  <p:tag name="ISPRING_CUSTOM_TIMING_USED" val="1"/>
  <p:tag name="GENSWF_ADVANCE_TIME" val="15.095"/>
  <p:tag name="ISPRING_SLIDE_ID_2" val="{1FBC095C-CA45-4153-8D16-74F7CB6BAF17}"/>
</p:tagLst>
</file>

<file path=ppt/tags/tag28.xml><?xml version="1.0" encoding="utf-8"?>
<p:tagLst xmlns:a="http://schemas.openxmlformats.org/drawingml/2006/main" xmlns:r="http://schemas.openxmlformats.org/officeDocument/2006/relationships" xmlns:p="http://schemas.openxmlformats.org/presentationml/2006/main">
  <p:tag name="GENSWF_SLIDE_UID" val="{3C258AC3-022A-42F5-ABD4-51A68902EAE7}:303"/>
  <p:tag name="ISPRING_CUSTOM_TIMING_USED" val="1"/>
  <p:tag name="GENSWF_ADVANCE_TIME" val="30.019"/>
  <p:tag name="ISPRING_SLIDE_ID_2" val="{4DF53D15-4AFC-4908-8E9C-B1D2054F39BC}"/>
</p:tagLst>
</file>

<file path=ppt/tags/tag29.xml><?xml version="1.0" encoding="utf-8"?>
<p:tagLst xmlns:a="http://schemas.openxmlformats.org/drawingml/2006/main" xmlns:r="http://schemas.openxmlformats.org/officeDocument/2006/relationships" xmlns:p="http://schemas.openxmlformats.org/presentationml/2006/main">
  <p:tag name="GENSWF_SLIDE_UID" val="{8FB8DA8C-B013-44D5-806E-34AC4BDF2B48}:304"/>
  <p:tag name="ISPRING_CUSTOM_TIMING_USED" val="1"/>
  <p:tag name="GENSWF_ADVANCE_TIME" val="7.899"/>
  <p:tag name="TIMING" val="|6.926"/>
  <p:tag name="ISPRING_SLIDE_ID_2" val="{B779A250-F33A-4EF5-8921-B76D332E6FD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390"/>
  <p:tag name="GENSWF_SLIDE_UID" val="{CC07ADF1-E20C-478A-8EAE-8913019BAC9B}:305"/>
  <p:tag name="ISPRING_SLIDE_ID_2" val="{E9550248-7569-43D2-9629-B5125934B82A}"/>
</p:tagLst>
</file>

<file path=ppt/tags/tag30.xml><?xml version="1.0" encoding="utf-8"?>
<p:tagLst xmlns:a="http://schemas.openxmlformats.org/drawingml/2006/main" xmlns:r="http://schemas.openxmlformats.org/officeDocument/2006/relationships" xmlns:p="http://schemas.openxmlformats.org/presentationml/2006/main">
  <p:tag name="GENSWF_SLIDE_UID" val="{F6B215BE-ACCE-48A6-BEC9-CC99300E6EDF}:283"/>
  <p:tag name="ISPRING_CUSTOM_TIMING_USED" val="1"/>
  <p:tag name="GENSWF_ADVANCE_TIME" val="29.042"/>
  <p:tag name="TIMING" val="|28.152"/>
  <p:tag name="ISPRING_SLIDE_ID_2" val="{1A151053-A990-4C30-923E-25D555B494EC}"/>
</p:tagLst>
</file>

<file path=ppt/tags/tag31.xml><?xml version="1.0" encoding="utf-8"?>
<p:tagLst xmlns:a="http://schemas.openxmlformats.org/drawingml/2006/main" xmlns:r="http://schemas.openxmlformats.org/officeDocument/2006/relationships" xmlns:p="http://schemas.openxmlformats.org/presentationml/2006/main">
  <p:tag name="GENSWF_SLIDE_UID" val="{86976017-4122-4116-8DDB-C51E91CE6593}:284"/>
  <p:tag name="ISPRING_CUSTOM_TIMING_USED" val="1"/>
  <p:tag name="GENSWF_ADVANCE_TIME" val="69.793"/>
  <p:tag name="ISPRING_SLIDE_ID_2" val="{206EA92D-4AFA-4414-96AA-EED12DF170C2}"/>
</p:tagLst>
</file>

<file path=ppt/tags/tag32.xml><?xml version="1.0" encoding="utf-8"?>
<p:tagLst xmlns:a="http://schemas.openxmlformats.org/drawingml/2006/main" xmlns:r="http://schemas.openxmlformats.org/officeDocument/2006/relationships" xmlns:p="http://schemas.openxmlformats.org/presentationml/2006/main">
  <p:tag name="GENSWF_SLIDE_UID" val="{94F8BCF1-0074-416C-A535-4F40C543ABFE}:285"/>
  <p:tag name="ISPRING_CUSTOM_TIMING_USED" val="1"/>
  <p:tag name="GENSWF_ADVANCE_TIME" val="9.387"/>
  <p:tag name="ISPRING_SLIDE_ID_2" val="{DEC99658-6856-4806-B8C6-63410364111F}"/>
</p:tagLst>
</file>

<file path=ppt/tags/tag3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C:\Users\VU LAN CHI\Downloads\phương tiện dạy  -  Repaired\quiz\quiz2.quiz"/>
  <p:tag name="ISPRING_QUIZ_RELATIVE_PATH" val="phương tiện dạy  -  Repaired\quiz\quiz2.quiz"/>
  <p:tag name="GENSWF_SLIDE_UID" val="{01F0BCA0-45FB-4D27-BDDF-EE212C5DEF77}:299"/>
  <p:tag name="ISPRING_CUSTOM_TIMING_USED" val="1"/>
  <p:tag name="GENSWF_ADVANCE_TIME" val="2.238"/>
  <p:tag name="ISPRING_SLIDE_ID_2" val="{930F2C66-8E35-43A6-8BC8-B87F17BDE717}"/>
</p:tagLst>
</file>

<file path=ppt/tags/tag34.xml><?xml version="1.0" encoding="utf-8"?>
<p:tagLst xmlns:a="http://schemas.openxmlformats.org/drawingml/2006/main" xmlns:r="http://schemas.openxmlformats.org/officeDocument/2006/relationships" xmlns:p="http://schemas.openxmlformats.org/presentationml/2006/main">
  <p:tag name="GENSWF_SLIDE_UID" val="{AC9C90B2-C794-40E0-8BAE-8FB4D242D84C}:290"/>
  <p:tag name="ISPRING_CUSTOM_TIMING_USED" val="1"/>
  <p:tag name="GENSWF_ADVANCE_TIME" val="15.862"/>
  <p:tag name="ISPRING_SLIDE_ID_2" val="{405CD1CB-77BD-40F4-9586-0D1BB211813B}"/>
</p:tagLst>
</file>

<file path=ppt/tags/tag35.xml><?xml version="1.0" encoding="utf-8"?>
<p:tagLst xmlns:a="http://schemas.openxmlformats.org/drawingml/2006/main" xmlns:r="http://schemas.openxmlformats.org/officeDocument/2006/relationships" xmlns:p="http://schemas.openxmlformats.org/presentationml/2006/main">
  <p:tag name="GENSWF_SLIDE_UID" val="{389FB34C-1F4A-456D-AE00-1BAA360FA072}:291"/>
  <p:tag name="GENSWF_ADVANCE_TIME" val="5.000"/>
  <p:tag name="ISPRING_CUSTOM_TIMING_USED" val="1"/>
  <p:tag name="ISPRING_SLIDE_ID_2" val="{5BBA2448-DB9F-4A6C-A495-14CAD6A80514}"/>
</p:tagLst>
</file>

<file path=ppt/tags/tag4.xml><?xml version="1.0" encoding="utf-8"?>
<p:tagLst xmlns:a="http://schemas.openxmlformats.org/drawingml/2006/main" xmlns:r="http://schemas.openxmlformats.org/officeDocument/2006/relationships" xmlns:p="http://schemas.openxmlformats.org/presentationml/2006/main">
  <p:tag name="GENSWF_SLIDE_UID" val="{F35306E4-B542-4441-9F65-8A7086F97439}:259"/>
  <p:tag name="ISPRING_CUSTOM_TIMING_USED" val="1"/>
  <p:tag name="GENSWF_ADVANCE_TIME" val="39.660"/>
  <p:tag name="ISPRING_SLIDE_ID_2" val="{04FA34A4-AB53-4098-BC12-55C2D31FF2C8}"/>
</p:tagLst>
</file>

<file path=ppt/tags/tag5.xml><?xml version="1.0" encoding="utf-8"?>
<p:tagLst xmlns:a="http://schemas.openxmlformats.org/drawingml/2006/main" xmlns:r="http://schemas.openxmlformats.org/officeDocument/2006/relationships" xmlns:p="http://schemas.openxmlformats.org/presentationml/2006/main">
  <p:tag name="GENSWF_SLIDE_UID" val="{D986BB48-8074-4B59-923B-36454884C7FC}:300"/>
  <p:tag name="ISPRING_CUSTOM_TIMING_USED" val="1"/>
  <p:tag name="GENSWF_ADVANCE_TIME" val="51.063"/>
  <p:tag name="ISPRING_SLIDE_ID_2" val="{8373381D-2804-429F-8467-A8755B86287D}"/>
</p:tagLst>
</file>

<file path=ppt/tags/tag6.xml><?xml version="1.0" encoding="utf-8"?>
<p:tagLst xmlns:a="http://schemas.openxmlformats.org/drawingml/2006/main" xmlns:r="http://schemas.openxmlformats.org/officeDocument/2006/relationships" xmlns:p="http://schemas.openxmlformats.org/presentationml/2006/main">
  <p:tag name="GENSWF_SLIDE_UID" val="{C671C928-8C4D-435F-9A18-FFD760E1F092}:260"/>
  <p:tag name="ISPRING_CUSTOM_TIMING_USED" val="1"/>
  <p:tag name="GENSWF_ADVANCE_TIME" val="21.872"/>
  <p:tag name="ISPRING_SLIDE_ID_2" val="{C41C7CEC-9508-4D9A-AAA0-0CDF1C9D9E7B}"/>
</p:tagLst>
</file>

<file path=ppt/tags/tag7.xml><?xml version="1.0" encoding="utf-8"?>
<p:tagLst xmlns:a="http://schemas.openxmlformats.org/drawingml/2006/main" xmlns:r="http://schemas.openxmlformats.org/officeDocument/2006/relationships" xmlns:p="http://schemas.openxmlformats.org/presentationml/2006/main">
  <p:tag name="GENSWF_SLIDE_UID" val="{F67CCACF-D4D6-4738-B3F2-5CC00A500001}:301"/>
  <p:tag name="ISPRING_CUSTOM_TIMING_USED" val="1"/>
  <p:tag name="GENSWF_ADVANCE_TIME" val="22.713"/>
  <p:tag name="TIMING" val="|0.761|0.957"/>
  <p:tag name="ISPRING_SLIDE_ID_2" val="{D84EEADC-82CD-4EBE-A04D-9D053AAA49C8}"/>
</p:tagLst>
</file>

<file path=ppt/tags/tag8.xml><?xml version="1.0" encoding="utf-8"?>
<p:tagLst xmlns:a="http://schemas.openxmlformats.org/drawingml/2006/main" xmlns:r="http://schemas.openxmlformats.org/officeDocument/2006/relationships" xmlns:p="http://schemas.openxmlformats.org/presentationml/2006/main">
  <p:tag name="GENSWF_SLIDE_UID" val="{3A1DF3E5-3E53-4404-AF72-717AB30D355B}:267"/>
  <p:tag name="ISPRING_CUSTOM_TIMING_USED" val="1"/>
  <p:tag name="GENSWF_ADVANCE_TIME" val="34.229"/>
  <p:tag name="ISPRING_SLIDE_ID_2" val="{0FE8D01B-9146-4660-B461-C75ED1522AE2}"/>
</p:tagLst>
</file>

<file path=ppt/tags/tag9.xml><?xml version="1.0" encoding="utf-8"?>
<p:tagLst xmlns:a="http://schemas.openxmlformats.org/drawingml/2006/main" xmlns:r="http://schemas.openxmlformats.org/officeDocument/2006/relationships" xmlns:p="http://schemas.openxmlformats.org/presentationml/2006/main">
  <p:tag name="GENSWF_SLIDE_UID" val="{C1AB7541-0A8A-4C0F-AE80-4CB8A30E3223}:302"/>
  <p:tag name="ISPRING_CUSTOM_TIMING_USED" val="1"/>
  <p:tag name="GENSWF_ADVANCE_TIME" val="40.609"/>
  <p:tag name="TIMING" val="|11.25|19.074|1.121|1.213"/>
  <p:tag name="ISPRING_SLIDE_ID_2" val="{CEC4886F-42DD-454A-A10C-469EE92F3AC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1567</Words>
  <Application>Microsoft Office PowerPoint</Application>
  <PresentationFormat>Custom</PresentationFormat>
  <Paragraphs>196</Paragraphs>
  <Slides>34</Slides>
  <Notes>34</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Segoe UI Semibold</vt:lpstr>
      <vt:lpstr>Wingdings</vt:lpstr>
      <vt:lpstr>Segoe UI</vt:lpstr>
      <vt:lpstr>Didact Gothic</vt:lpstr>
      <vt:lpstr>Google Sans Text</vt:lpstr>
      <vt:lpstr>Noto Sans</vt:lpstr>
      <vt:lpstr>Open Sans</vt:lpstr>
      <vt:lpstr>Times New Roman</vt:lpstr>
      <vt:lpstr>Cambria Math</vt:lpstr>
      <vt:lpstr>Calibri Light</vt:lpstr>
      <vt:lpstr>Calibri</vt:lpstr>
      <vt:lpstr>Arial</vt:lpstr>
      <vt:lpstr>Barlow Medium</vt:lpstr>
      <vt:lpstr>Noto Sans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 bài 11 Phương trình trạng thái khí lí tưởng</dc:title>
  <dc:creator/>
  <cp:lastModifiedBy>Lan Chi Vũ</cp:lastModifiedBy>
  <cp:revision>58</cp:revision>
  <dcterms:created xsi:type="dcterms:W3CDTF">2006-08-16T00:00:00Z</dcterms:created>
  <dcterms:modified xsi:type="dcterms:W3CDTF">2025-06-03T10:04:29Z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A8AD98595BF64467B0A5FD8E454507A0_12</vt:lpwstr>
  </property>
  <property fmtid="{D5CDD505-2E9C-101B-9397-08002B2CF9AE}" pid="3" name="KSOProductBuildVer">
    <vt:lpwstr>1033-12.2.0.21179</vt:lpwstr>
  </property>
</Properties>
</file>