
<file path=[Content_Types].xml><?xml version="1.0" encoding="utf-8"?>
<Types xmlns="http://schemas.openxmlformats.org/package/2006/content-types">
  <Default Extension="fntdata" ContentType="application/x-fontdata"/>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Action1.xml" ContentType="application/vnd.ms-office.inkAction+xml"/>
  <Override PartName="/ppt/ink/inkAction2.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3" r:id="rId8"/>
    <p:sldId id="264" r:id="rId9"/>
    <p:sldId id="262" r:id="rId10"/>
    <p:sldId id="265" r:id="rId11"/>
    <p:sldId id="266" r:id="rId12"/>
    <p:sldId id="275" r:id="rId13"/>
    <p:sldId id="267" r:id="rId14"/>
    <p:sldId id="268" r:id="rId15"/>
    <p:sldId id="269" r:id="rId16"/>
    <p:sldId id="270" r:id="rId17"/>
    <p:sldId id="271" r:id="rId18"/>
    <p:sldId id="272" r:id="rId19"/>
    <p:sldId id="274" r:id="rId20"/>
    <p:sldId id="273"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mbria Math" panose="02040503050406030204" pitchFamily="18" charset="0"/>
      <p:regular r:id="rId27"/>
    </p:embeddedFont>
    <p:embeddedFont>
      <p:font typeface="Rokkitt" panose="020B0604020202020204" charset="-93"/>
      <p:regular r:id="rId28"/>
    </p:embeddedFont>
    <p:embeddedFont>
      <p:font typeface="Rokkitt Bold" panose="020B0604020202020204" charset="-9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22" autoAdjust="0"/>
  </p:normalViewPr>
  <p:slideViewPr>
    <p:cSldViewPr>
      <p:cViewPr varScale="1">
        <p:scale>
          <a:sx n="51" d="100"/>
          <a:sy n="51" d="100"/>
        </p:scale>
        <p:origin x="92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 Id="rId8" Type="http://schemas.openxmlformats.org/officeDocument/2006/relationships/slide" Target="slides/slide7.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6-06-04T10:01:48.860"/>
    </inkml:context>
    <inkml:brush xml:id="br0">
      <inkml:brushProperty name="width" value="0.05292" units="cm"/>
      <inkml:brushProperty name="height" value="0.05292" units="cm"/>
      <inkml:brushProperty name="color" value="#C00000"/>
    </inkml:brush>
  </inkml:definitions>
  <iact:action type="add" startTime="101546">
    <iact:property name="dataType"/>
    <iact:actionData xml:id="d0">
      <inkml:trace xmlns:inkml="http://www.w3.org/2003/InkML" xml:id="stk0" contextRef="#ctx0" brushRef="#br0">7604 22734 0,'0'-71'238,"0"36"-232,0-35 0,0-1 1,0 1 6,0 35-7,0-1 1,0 1 7,0 0-7,0 0-1,0 0 1,0 0 0,0-1 7,0 1-7,0-35 6,0 35 0,0-1 1,-35-34 0,35 0 6,0 34-14,0 1 8,0 0-7,0 0 0,0 0-1,-35-1 1,35 1 0,0 0-1,0 0 1,0 0 1,0 0-2,0-36 8,0 36-7,0-35-1,0 34 9,0 1-9,0 0 7,0 0-6,0 0 0,0-36-1,0 36 1,0 0 13,35 0-13,-35-1 8,0 1-8,0 0 6,0 0-6,0 0-1,0 0 7,0-1-6,0 1 7,0 0-7,0 0-1,0 0 15,0-36-15,0 36 8,0 0-7,0 0 13,0-36-14,0 36 8,0-35-7,0 34 6,0 1-6,0 0 22,0 0-24,0 0 3,0 0 13,0-1-9,0 1 15,0 0-20,0 0 6,0 0 8,0-1-14,0-34 6,0 0-6,0 34 27,0 1-28,0 0 8,0 0-7,0 0-1,0-1 8,0 1-7,0 0 0,0 0-1,0 0 3,0-1 3,0-34-6,0 35 1,0 0 0,0 0 0,0-1 13,0 1-13,0 0 6,0-35 2,0-1-2,0 36 0,0 0 1,0 0-8,0-1 1,0 1 0,0 0 0,0-35 7,0 34-8,0 1 1,0-70-1,0 70 2,0-36-1,0 1 6,0 35-7,0-1 8,0 1-6,0 0-2,0-35 8,0 34-8,0 1 7,0 0 1,35 0 69</inkml:trace>
    </iact:actionData>
  </iact:action>
  <iact:action type="add" startTime="103990">
    <iact:property name="dataType"/>
    <iact:actionData xml:id="d1">
      <inkml:trace xmlns:inkml="http://www.w3.org/2003/InkML" xml:id="stk1" contextRef="#ctx0" brushRef="#br0">7323 18264 0,'0'-35'164,"0"-35"-157,0-1-1,0 1 1,35 35 0,-35 0-1,0-1 1,0 1 0,0 0 20,35 0-21,-35 0 15,35 35-15,-35-36 2,0 1-2,0 0 29,36 35-22,-36-35-6,35 0 6,0 35 8,0 0 136,-35 35-111,0 0-33,35-35-6,-35 35 27,0 0-21,36-35-6,-36 36 14,35-36-15,0 35 1,-35 0 0,35 0 13,0 0-13,1-35 14,-36 36-15,35-1 1,0 0 6,0 0 1,-35 0-7,35-35-1,-35 36 36,36-36-22,-36 35-7,35-35 0,-35 35 1</inkml:trace>
    </iact:actionData>
  </iact:action>
  <iact:action type="add" startTime="105711">
    <iact:property name="dataType"/>
    <iact:actionData xml:id="d2">
      <inkml:trace xmlns:inkml="http://www.w3.org/2003/InkML" xml:id="stk2" contextRef="#ctx0" brushRef="#br0">8309 16575 0,'0'35'394,"0"1"-334,0-1-31,35-35-2,-35 35 0,0 0 13,0 0 0,0 1 14,0-1-26,35-35-22,-35 35 49,0 0-48,35-35 8,-35 35-10,0 36 1,0 34 8,35-34-8,-35-36 1,0 35 0,36-35 0,-36 71 0,0-36-1,0-34 1,35-1 0,-35 35 0,0-35 7,0 0-8,0 1 8,0-1-7,35 0 14,-35 0-15,0 0 8,0 1 67</inkml:trace>
    </iact:actionData>
  </iact:action>
  <iact:action type="add" startTime="107642">
    <iact:property name="dataType"/>
    <iact:actionData xml:id="d3">
      <inkml:trace xmlns:inkml="http://www.w3.org/2003/InkML" xml:id="stk3" contextRef="#ctx0" brushRef="#br0">8379 16610 0,'35'0'177,"0"-35"-170,36 0-1,-1 35 1,-35 0 0,1-35 3,34 35-7,-70-35 4,70 35 0,-34 0 6,-1 0 1,0 0 0,0 0 13,0-36-21,1 36 15,-1 0-15,0 0 16,0 0 5</inkml:trace>
    </iact:actionData>
  </iact:action>
  <iact:action type="add" startTime="108875">
    <iact:property name="dataType"/>
    <iact:actionData xml:id="d4">
      <inkml:trace xmlns:inkml="http://www.w3.org/2003/InkML" xml:id="stk4" contextRef="#ctx0" brushRef="#br0">8520 17173 0,'35'0'231,"141"0"-223,-70-35 0,-71 35-2,70-35 1,-69 35-2,-1 0 2,0 0-1,0 0 1,-35-35 7,35 35 21,1 0-9,-1 0 14,-35 35-33,35-35 21</inkml:trace>
    </iact:actionData>
  </iact:action>
  <iact:action type="add" startTime="110095">
    <iact:property name="dataType"/>
    <iact:actionData xml:id="d5">
      <inkml:trace xmlns:inkml="http://www.w3.org/2003/InkML" xml:id="stk5" contextRef="#ctx0" brushRef="#br0">8133 16118 0,'35'-35'198,"0"35"-191,0 0 6,0-36-7,-35 1 1,71 35-1,-36 0 1,-35-35 0,35 35 0,0 0-1,1-35 8,-1 35-7,0 0 2,0-35-4,0-1 8,1 36-6,-1 0 7,0 0-2,0 0 64,-35 36 12</inkml:trace>
    </iact:actionData>
  </iact:action>
  <iact:action type="add" startTime="111675">
    <iact:property name="dataType"/>
    <iact:actionData xml:id="d6">
      <inkml:trace xmlns:inkml="http://www.w3.org/2003/InkML" xml:id="stk6" contextRef="#ctx0" brushRef="#br0">8485 15660 0,'35'0'420,"0"35"-394,0 1 23,0-36-23,1 0-6,-36 35-13,35-35 20,0 0-20,-35 35 6,35-35-6,-35 35 7,35-35-1,1 0 8,-1 0 67,0 0-75,0 0 15,0 0-15,-35 35 48,36-35-34,-36 36 8,0-1 26,0 0-34,0 0-21,0 0 21,0 1 0,0-1 42,-36-35-62,1 35 26,35 0 7,0 0 137,0 0-130,0 1 8,0-1-48,0 0 26</inkml:trace>
    </iact:actionData>
  </iact:action>
  <iact:action type="add" startTime="153563">
    <iact:property name="dataType"/>
    <iact:actionData xml:id="d7">
      <inkml:trace xmlns:inkml="http://www.w3.org/2003/InkML" xml:id="stk7" contextRef="#ctx0" brushRef="#br0">36754 20059 0,'0'-35'150,"0"0"-143,-35 35 0,35-35 0,-71-1 0,71 1-1,-70 0 1,70 0 0,-71 0-1,36-36 1,0 71 0,0-35 0,-36 0-1,71 0 2,-35 35-2,-35-36 1,34 1 6,1 0-6,0 35 0,0 0 7,0 0-1,-1 0 1,1 0-8,0 0 1,0 0 0,0 0-1,-1 35 1,1 0 0,-35-35 0,35 36 0,-36 34 0,36-35-1,0 0 1,0 1 0,-36-1-1,36 70 2,0-69-2,0 34 1,-1-35 0,1 0-1,35 0 1,-35 36 0,35-1 0,-35-70-1,35 71 2,-35-1 5,35-35-6,0 0-1,0 1 1,-36-1 0,36 0 7,0 35-8,0 36 8,0-36 0,36 1-8,-36-36 8,0 0-7,35 35-1,0-34 8,-35-1-7,35 0 7,-35 0-8,35-35 1,-35 35 0,36 1-1,-36-1 1,35-35 0,-35 35 0,35 0-1,0-35 1,0 0 0,-35 35 0,36 1 0,-1-1-1,35-35 8,-35 35-7,1 0 6,-1-35-6,0 0 7,0 0-8,0 0 1,1 0 0,-1 0 0,0 0 0,0 0-1,36 0 1,-36 0 0,35 0 0,1-35-1,-36-35 1,35 34 0,1 36 0,34 0-1,-70-35 1,36-35 0,-1 70 0,-34-35 0,-1-36-1,35 36 8,-35 35-7,1-35-1,-1-36 1,0 71 0,-35-35 0,35 0-1,0 35 1,1-35 7,-1 0 6,-35-1-13,35 36 7,-35-35-8,0 0 8,35 0-8,-35 0 8,0 0 0,0-1 0,35 36-7,-35-35-1,0 0 1,0 0 13,0 0-13,0-1 20,0 1-13,0 0-1,0 0 1,0 0-8,-35 35 1,35-36 21,-35 1-22,0 35 7,35-35 1,-35 0-7,-1 35 14,1-35-15,0-1 15,0 36-15,35-35 1,-35 35 7,-1 0-8,1-35 8,35 0-1,-35 35-6,0-35 0,0 35 6,-1-35-6,1-1 7,0 36-1,0 0 1</inkml:trace>
    </iact:actionData>
  </iact:action>
  <iact:action type="add" startTime="155679">
    <iact:property name="dataType"/>
    <iact:actionData xml:id="d8">
      <inkml:trace xmlns:inkml="http://www.w3.org/2003/InkML" xml:id="stk8" contextRef="#ctx0" brushRef="#br0">35627 19848 0,'0'35'156,"35"0"-150,1-35 1,-36 71-1,105-1 1,-34 0 0,-1-34 0,-35 34-1,36 0 1,-1 1 0,-35-1 0,36-70 0,-36 71 0,0-36-1,35 0 2,-70 0-2,36 0 1,-1 1-1,0-1 1,0-35 0,0 35 0,1 0 0,-1 0 6,0-35-6,-35 35-1,35 1 1,1-36 0,-1 35 6,0 0-6,0-35 0,0 35 0,-35 0 0,36 1 13,-1-36 0,-35 35-5,35 0 25</inkml:trace>
    </iact:actionData>
  </iact:action>
  <iact:action type="add" startTime="157066">
    <iact:property name="dataType"/>
    <iact:actionData xml:id="d9">
      <inkml:trace xmlns:inkml="http://www.w3.org/2003/InkML" xml:id="stk9" contextRef="#ctx0" brushRef="#br0">36824 19813 0,'-35'35'225,"0"0"-218,35 0 0,-35 1-1,-36-1 1,-70 141 18,71-141-23,35 0 5,-36 35 0,1-34 0,-1-1 6,36 35-6,-35-35 1,70 1-2,-71 69 15,36-105-15,0 35 0,35 1 1,-35-36 0,35 35 7,-35-35-8,35 35 1,-36-35 0,36 35 6,-35 0-6,35 0 0,-35-35 0,0 0-1,35 36 1,0-1 0,-35-35 0,-1 0 0,36 35-1,0 0 8,-35 0-8,0 1 15,35-1 0,-35-35-15,35 35 56,0 0-28,-35-35 6</inkml:trace>
    </iact:actionData>
  </iact:action>
  <iact:action type="add" startTime="158613">
    <iact:property name="dataType"/>
    <iact:actionData xml:id="d10">
      <inkml:trace xmlns:inkml="http://www.w3.org/2003/InkML" xml:id="stk10" contextRef="#ctx0" brushRef="#br0">37493 18827 0,'0'71'278,"35"-1"-265,-35-35-7,0 1 1,0-1 0,0 0 0,35-35-1,-35 35 8,0 0-7,0 0 14,0 1-15,0-1 8,0 0 20,0 0-14,0 0 62,0 1-69,0-1 0,0 0 8,0 0-1,0 0 0,0 1-12,0-1-2,36-35 7,-36 35-6,0 0 0,0 0 13,0 1-13,35-36 0,-35 35 6,0 0 42,0 0-28,0 0 13,0 1-12,0-1 6</inkml:trace>
    </iact:actionData>
  </iact:action>
  <iact:action type="add" startTime="160835">
    <iact:property name="dataType"/>
    <iact:actionData xml:id="d11">
      <inkml:trace xmlns:inkml="http://www.w3.org/2003/InkML" xml:id="stk11" contextRef="#ctx0" brushRef="#br0">37599 18898 0,'0'-35'211,"0"-1"-199,35 36 2,-35-35 6,35 35-12,-35-35-2,35 35 0,0 0 2,-35-35-2,36 35 2,-1 0-2,0 0 15,0 0-14,0 0-1,1 0 8,-1 0-8,0 0 8,0 0-1,0 0-6,1 0 13,-1 0-13,0 35 7,0 0-8,0 0 22,-35 1-22,36-36 8,-1 0 6,-35 35 1,0 0 14,0 0-2,0 0 49,0 1-8,-35-36-13,35 35-48,-36-35-6,36 35 13,-35-35 1,0 35-8,0-35 14,0 0-13,-1 35 13,1-35-20,0 0 6,35 35-7,-35-35 1,0 0 7,-1 36 6,1-36-7,0 0 3,35 35 10,-35-35-20,0 0 8,35 35 47,0 0 48,35 0-68,0-35-15,0 0-20,0 0 8,-35 36-7,36-36 0,-1 35 7,0-35 6,0 0-7,0 0-5,-35 35 9,36-35-14,-1 0 3,-35 35 1,0 0 7,35-35-8,0 0 8,0 0 13,1 36-14,-1-36-6,-35 35 0,35-35 41,-35 35-27,35-35-15,-35 35 21,0 0 54,0 1 41,-35-36-116,35 35 15,-35-35-1,0 0-6,-1 0 0,36 35-1,-35-35 0,0 35-6,0 0 14,0-35-8,-1 0 8,1 0-14,0 0 6,0 0 1,0 0 6,-1 0 1,1 0-2,0 36 2</inkml:trace>
    </iact:actionData>
  </iact:action>
  <iact:action type="add" startTime="163842">
    <iact:property name="dataType"/>
    <iact:actionData xml:id="d12">
      <inkml:trace xmlns:inkml="http://www.w3.org/2003/InkML" xml:id="stk12" contextRef="#ctx0" brushRef="#br0">37528 18335 0,'35'-35'165,"36"-1"-159,34 1 1,-34 0 0,-36-35-1,71 34 1,-71 36 0,0 0 0,35-35 0,36 0-1,-71 0 1,0 35 0,1 0 7,-1 0-8,0 0 15,-35-35-15,35 35 1,-35-36 7,36 36-8,-1 0 8,0 0 13,0 0 0</inkml:trace>
    </iact:actionData>
  </iact:action>
  <iact:action type="add" startTime="164969">
    <iact:property name="dataType"/>
    <iact:actionData xml:id="d13">
      <inkml:trace xmlns:inkml="http://www.w3.org/2003/InkML" xml:id="stk13" contextRef="#ctx0" brushRef="#br0">38303 17701 0,'35'0'489,"-35"35"-483,35-35 7,0 0 96,1 0-89,-36 36-12,35-36-3,-35 35 2,35-35 0,0 35 7,0-35-1,1 0 0,-1 35 1,0-35 48,-35 35-21,35-35-35,-35 36 190,0-1-155,0 0-7,0 0 28,0 0-36,0 1 42,-35-36-62,35 35 49,0 0-35,-35-35 14,35 35-28,0 0 8,-35-35 35,35 36-29,0-1 0,0 0 40</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6-06-04T11:22:22.915"/>
    </inkml:context>
    <inkml:brush xml:id="br0">
      <inkml:brushProperty name="width" value="0.05292" units="cm"/>
      <inkml:brushProperty name="height" value="0.05292" units="cm"/>
      <inkml:brushProperty name="color" value="#C00000"/>
    </inkml:brush>
    <inkml:brush xml:id="br1">
      <inkml:brushProperty name="width" value="0.055" units="cm"/>
      <inkml:brushProperty name="height" value="0.055" units="cm"/>
    </inkml:brush>
  </inkml:definitions>
  <iact:action type="add" startTime="21279">
    <iact:property name="dataType"/>
    <iact:actionData xml:id="d0">
      <inkml:trace xmlns:inkml="http://www.w3.org/2003/InkML" xml:id="stk0" contextRef="#ctx0" brushRef="#br0">44921 6757 0,'0'70'198,"0"1"-191,0-1 0,0 0-2,0-34 1,0 34 2,0-35-2,0 0 7,0 1 29</inkml:trace>
    </iact:actionData>
  </iact:action>
  <iact:action type="add" startTime="22315">
    <iact:property name="dataType"/>
    <iact:actionData xml:id="d1">
      <inkml:trace xmlns:inkml="http://www.w3.org/2003/InkML" xml:id="stk1" contextRef="#ctx0" brushRef="#br0">44745 6792 0,'35'0'247,"36"0"-242,-36 0 9,0 0-8,0 0 7,1 0-6,-1 0 0,0 0 14,0 0-14,0 0 13,1 0-6,-1 0 6,0 0 34,0 0-33,0 0 32,1 0-19</inkml:trace>
    </iact:actionData>
  </iact:action>
  <iact:action type="add" startTime="24438">
    <iact:property name="dataType"/>
    <iact:actionData xml:id="d2">
      <inkml:trace xmlns:inkml="http://www.w3.org/2003/InkML" xml:id="stk2" contextRef="#ctx0" brushRef="#br0">44780 7355 0,'36'0'487,"-1"0"-474,0 0 21,0 0-21,0 0 1,1 0 29,-1 0-3,0 0 1,0 0-2,0 35-19,-35 1 21</inkml:trace>
    </iact:actionData>
  </iact:action>
  <iact:action type="add" startTime="26518">
    <iact:property name="dataType"/>
    <iact:actionData xml:id="d3">
      <inkml:trace xmlns:inkml="http://www.w3.org/2003/InkML" xml:id="stk3" contextRef="#ctx0" brushRef="#br0">44886 6405 0,'35'0'250,"0"0"-243,1 0 47,-1 0-27,0 0 8,0 0 80,0 0-102,1 0 13,-1 0-19,0 0 3,0 0 21,0 0-25,1 0 32,-1 0-20,0 0 21,0 0 2</inkml:trace>
    </iact:actionData>
  </iact:action>
  <iact:action type="add" startTime="28335">
    <iact:property name="dataType"/>
    <iact:actionData xml:id="d4">
      <inkml:trace xmlns:inkml="http://www.w3.org/2003/InkML" xml:id="stk4" contextRef="#ctx0" brushRef="#br0">45344 6264 0,'35'0'934,"-35"35"-913,35-35-2,0 36-6,0-36 1,-35 35 0,36-35 6,-1 0 0,-35 35 1,35 0 6,0-35 7,-35 35 40,35-35-67,-35 36 48,0-1-2,0 0 64,0 0-91,-35-35 20,35 35-32,-35-35-7,35 36 7,-35-1 27,0-35-21,35 35 15,-36-35-23,1 0 16,35 35-15</inkml:trace>
    </iact:actionData>
  </iact:action>
  <iact:action type="add" startTime="83910">
    <iact:property name="dataType"/>
    <iact:actionData xml:id="d5">
      <inkml:trace xmlns:inkml="http://www.w3.org/2003/InkML" xml:id="stk5" contextRef="#ctx0" brushRef="#br0">41154 9080 0</inkml:trace>
    </iact:actionData>
  </iact:action>
  <iact:action type="add" startTime="90994">
    <iact:property name="dataType"/>
    <iact:actionData xml:id="d6">
      <inkml:trace xmlns:inkml="http://www.w3.org/2003/InkML" xml:id="stk6" contextRef="#ctx0" brushRef="#br0">42351 8728 0,'0'35'996,"0"0"-974,0 0 92,0 0-86,35-35-22,-35 36 21,-35-36 163,35-36-176,0 1 6,0 0 49,0 0-29,0 0 13,0-1 36,0 1-29,0 0-47,0 0 8,35 35 13,1 0-20,-36-35-8,35-1 15,0 36-1,0 0 14,0-35-28,1 35 15,-1 0 20,0 0 6,0 0-6</inkml:trace>
    </iact:actionData>
  </iact:action>
  <iact:action type="add" startTime="179177">
    <iact:property name="dataType"/>
    <iact:actionData xml:id="d7">
      <inkml:trace xmlns:inkml="http://www.w3.org/2003/InkML" xml:id="stk7" contextRef="#ctx0" brushRef="#br0">41189 27027 0,'36'0'198,"-1"0"-184,0 0-8,0 0 0,-35 35 1,35-35 0,1 0 0,-1 0 27,0 0-20,0 0 8,1 0-4,-1 0-12,-35 35 1,35-35 0,0 0 0,0 0 7,1 35-8,-1-35 1,0 0 0,35 0-1,-34 0 1,34 0 0,-35 0 0,36 0 0,-1 0-1,-70 36 1,70-36 0,-34 0-1,-1 0 8,0 0-7,0 0 1,0 0-2,1 0 0,34 0 8,-35 0-7,36 0 6,-36 0-6,35 0 7,-35 0-1,1 0-7,-1 0 2,0 0 5,0 0-6,0 0 0,1 0 7,34 0-8,-35 0 8,1 0-7,-1 0-1,0 0 0,0 0 1,36 0 8,-36 0-9,70 0 19,-34 0-23,-36 0 5,35 0-1,1 0 1,-36 0 0,35 0 0,1 0 0,-36 0-1,0 0 1,0 0 0,1 0 0,34 0-1,-35 0 1,0 0 0,1 0 0,-1 0 0,0 0-1,0 0 1,0-36 0,1 36 0,34 0 6,0 0-6,-34 0 0,34 0-1,1 0 1,-1 0 0,0 0 0,-70-35-1,71 35 1,-36 0 0,0 0 0,36 0 0,-1 0 7,-35 0-8,0 0 1,1 0-1,-1 0 1,0 0 7,0 0-7,-35-35-1,35 35 8,1 0-7,-1 0 7,0 0 7,0 0 6,0 0 13,1 0-27,-1 0 1,0 0 68</inkml:trace>
    </iact:actionData>
  </iact:action>
  <iact:action type="add" startTime="181062">
    <iact:property name="dataType"/>
    <iact:actionData xml:id="d8">
      <inkml:trace xmlns:inkml="http://www.w3.org/2003/InkML" xml:id="stk8" contextRef="#ctx0" brushRef="#br0">45238 26745 0,'35'36'392,"0"-36"-317,-35 35-69,36-35 8,-1 35 8,-35 0-4,35-35 3,-35 35 6,0 0-21,35-35 1,-35 36 40,0-1 8,35-35-15,1 0-6,-1 35-13,-35 0-8,35-35-7,0 0 2,-35 35-2,35-35 15,-35 36 6,36-36-6,-36 35-15,35-35 55,-35 35-47,0 0 6,-35-35-7,35 35 1,-36-35 0,1 0 33,0 0-27,0 0 34,35 36-41,-35-36 1,-1 0 14,1 0 39,35 35-6,-35-35-40</inkml:trace>
    </iact:actionData>
  </iact:action>
  <iact:action type="add" startTime="183539">
    <iact:property name="dataType"/>
    <iact:actionData xml:id="d9">
      <inkml:trace xmlns:inkml="http://www.w3.org/2003/InkML" xml:id="stk9" contextRef="#ctx0" brushRef="#br0">41365 26816 0,'0'35'184,"0"0"-164,0 0 20,0 0-33,0 1 21,0-1 19,0 0-33,0 0 19,0 0-18,0 1-2,-35-36 35,35 35-28,0 0 0,0 0 61,0 0-13,0 1-41,35-1-5,-35 0-18,71-35 3,-36 35 0,0 0 5,36 1-10,-36-1 4,0-35 1,0 35 0,1 0 0,-1-35 7,0 0-8,-35 35 8,35-35-7,0 36 6,1-1 8</inkml:trace>
    </iact:actionData>
  </iact:action>
  <iact:action type="add" startTime="185458">
    <iact:property name="dataType"/>
    <iact:actionData xml:id="d10">
      <inkml:trace xmlns:inkml="http://www.w3.org/2003/InkML" xml:id="stk10" contextRef="#ctx0" brushRef="#br0">43091 27907 0,'0'-36'222,"35"36"-215,-35-35 7,35 35-1,-35-35 1,0 0 27,0 0-15,35 35-19,-35-35 0,0-1 13,35 36-13,-35-35-1,0 0 9,36 35-2,-36-35-7,35 35 15,-35-35-15,0-1 42,0 1-41,0 0 7,0 0 6,0 0 55,0-1-15,-35 36-5,-1 0-1,1 0 7,35 36 21,0-1-2,0 0 29,0 0-76,0 0-12,35-35-15,-35 36 29,36-36-17,-36 35-16,35-35 11,-35 35-6,0 0 7,0 0 14,0 1-1,35-1-7,-35 0 14,35-35-15,-35 35-12,0 0 34,0 0 6,35-35-34,-35 36 16,36-36-3,-1 0 62,0 0-41,0 0-13,0 0 88,1 0-14,-1 0 238,0 0-279,-35-36 42,35 36-68</inkml:trace>
    </iact:actionData>
  </iact:action>
  <iact:action type="add" startTime="227496">
    <iact:property name="dataType"/>
    <iact:actionData xml:id="d11">
      <inkml:trace xmlns:inkml="http://www.w3.org/2003/InkML" xml:id="stk11" contextRef="#ctx0" brushRef="#br0">19785 23297 0,'-35'0'307,"0"0"-295,0-36 2,-1 36-8,36-35 9,-35 35-3,0 0 2,35-35 0,-35 35-8,0 0 8,-1 0-7,36-35 6,-35 35 1,0 0-1,35-35 8,-35 35-8,0 0 8,-1 0 20,1 0 80,35 35 29,0 0-63,0 0-33,0 0-27,0 1 14,0-1-8,0 0-19,0 0 6,0 0 1,0 1-1,0-1 0,0 0 7,0 35-13,0-34 6,0-1-13,0 0 14,0 0-15,0 0 1,0 1 7,0-1-8,0 0 15,0 0-14,0 0-1,0 0 8,35 1-8,-35-1 1,0 0 0,0 0 0,0 0 6,36 1-6,-36-1 7,35 0-8,-35 0 1,0 0 7,0 1-8,35-1 8,-35 0-7,0 0 0,35 0 6,-35 1-6,0-1 6,0 0 1,0 0 0,0 0 13,0 0-14,35-35 8,-35 71-8,36-36 8,-36 0 0,0 0-8,35 1-7,-35-1 15,0 0 6</inkml:trace>
    </iact:actionData>
  </iact:action>
  <iact:action type="remove" startTime="232272">
    <iact:property name="style" value="instant"/>
    <iact:actionData xml:id="d12" ref="#d11"/>
  </iact:action>
  <iact:action type="add" startTime="231758">
    <iact:property name="dataType" value="strokeEraser"/>
    <iact:actionData xml:id="d13">
      <inkml:trace xmlns:inkml="http://www.w3.org/2003/InkML" xml:id="stk12" contextRef="#ctx0" brushRef="#br1">19996 29103 0,'0'-35'223,"0"-1"-216,0 1 0,0-35 6,35 35-7,-35 0 2,0-36-2,0 36 1,0-35 0,0 34-1,0 1 1,0 0 0,0 0 0,0-36-1,0 36 1,0-35 7,0 35-8,0-1 8,0 1-7,0 0 6,0 0 1,0 0-7,0 0 13,0-1-13,0 1 13,0 0-13,0 0 7,0 0-1,0-1-6,0 1 13,36 0-10,-36 0 1,0 0 30,0-1-28,0 1 0,0 0 1,0 0-1,0 0 22,35-1-14</inkml:trace>
    </iact:actionData>
  </iact:action>
  <iact:action type="add" startTime="237135">
    <iact:property name="dataType"/>
    <iact:actionData xml:id="d14">
      <inkml:trace xmlns:inkml="http://www.w3.org/2003/InkML" xml:id="stk13" contextRef="#ctx0" brushRef="#br0">18975 23121 0,'0'35'212,"0"0"-206,0 0 0,0 36 1,36-36 7,-1 35-7,0-35 11,-35 1-15,0-1 2,0 0 3,0 0-2,35-35 1,-35 71 0,35-36 0,1 70 14,-36-69-15,0-1 1,0 0-1,35 0 15,-35 0-15,35-35 9,-35 35 2,0 1-15,0-1 5,35-35 6,-35 35-6,36 0 0,-1-35 6,-35 35 1,0 1-7,35-36 14,-35 35-15,35 0 1,-35 0 0,35 0 8,-35 1-2,36-36 5,-36 35-16,0 0 3,35-35 3,-35 35 5,35-35-7,-35 35 9,35-35-9,-35 36 8,0-1 13,35 0-13,-35 0-7,36-35 13,-36 35-14,0 0 1,35 36 14,-35-36-7,35-35 3,-35 35-14,0 36 3,35-71 1,-35 35 7,0 0-8,0 0 22,0 0-15,35-35-7,-35 36 1,36-36 14,-36 35-15,0 0 8,35 0 14,-35 0-8,0 1-7,35-36 15,-35 35-16,35-35 9,-35 35 20,0-70 67,0 0-87,0-1-15,0 1 1,0 0 13,0 0-19,0 0 4,0-1 2,0 1 0,35-35 7,-35 35-7,0-1 0,0 1 6,0 0 1,0 0 27</inkml:trace>
    </iact:actionData>
  </iact:action>
  <iact:action type="remove" startTime="241086">
    <iact:property name="style" value="instant"/>
    <iact:actionData xml:id="d15" ref="#d14"/>
  </iact:action>
  <iact:action type="add" startTime="241089">
    <iact:property name="dataType" value="strokeEraser"/>
    <iact:actionData xml:id="d16">
      <inkml:trace xmlns:inkml="http://www.w3.org/2003/InkML" xml:id="stk14" contextRef="#ctx0" brushRef="#br1">20137 28434 0,'0'-35'319</inkml:trace>
    </iact:actionData>
  </iact:action>
  <iact:action type="add" startTime="245006">
    <iact:property name="dataType"/>
    <iact:actionData xml:id="d17">
      <inkml:trace xmlns:inkml="http://www.w3.org/2003/InkML" xml:id="stk15" contextRef="#ctx0" brushRef="#br0">19961 23473 0,'0'-36'171,"0"1"-165,-35 35 1,35-35 7,-35 0-8,35 0 21,-35-1-20,35 1 0,-36 35-1,36-35 9,-35 35-9,35-35 1,-35 0 14,0-1-8,35 1 14,0 0-20,-35 35-1,-1-35 15,1 35-7,35-35-1,-35 0 0,0 35 1,35-36 13,-35 36-20,-1 0 13,1 0 21,0 0 20,0 0-13,0 0 39,-1 0-32,36 36-49,0-1 21,-35-35 0,35 35-20,-35-35 14,35 35-15,0 0 1,-35-35-1,35 35 22,0 1-22,0-1 29,0 0-22,-36-35-6,36 35 0,-35 0-1,35 1 1,-35-1 7,35 0-8,-35 0 10,35 0-11,-35-35 1,35 36 8,0-1 13,-36 0-20,36 0 53,-35-35-53,35 35 7,0 1 6,0-1 35,0 0-42,0 0 8,0 0-15,0 1 1,0-1 7,0 0-8,0 0 8,0 0-8,35 0 1,-35 1 0,0 34 0,0-35 6,36 36-6,-36-36 7,35 0-8,-35 0 8,0 0-7,35 1-1,-35-1 1,0 0 0,0 0 0,35-35 0,-35 35-1,35 1 1,-35-1 7,36-35-8,-36 35 2,0 0-2,0 0 8,0 0-8,35-35 8,-35 36-7,0-1-1,35 0 1,-35 0 14,0 0-15,0 1 15,35-1-8,-35 0 11,0 0-21,36 0 11,-1 1 6,-35-1-13,0 0 6,35-35-6,0 35 0,-35 0 0,35-35 6,1 36-6,-1-1 0,0 0 14,0-35-15,0 35 1,1-35-1,-1 35 1,0-35 15,0 0-17,0 35 9,1-35 7,-1 0-8,0 0 55,0 0-22,-35-35 37,0 0-56,0 0 7,0-35-28,0-36 8,35 0-8,-35 71 1,36-70 0,-36 69-1,35-34 1,-35-36 0,35 36 0,-35 0 8,0 35-10,35 35 9,-35-36-7,0 1 13,0 0 13,0 0-12,0 0 74,0-1-67,0 1-1,0 0-7,0 0 0,0 0 14,0-1-21,-35 1 1,35 0 20,0 0-20,-35 35 39,35-35-46,0-1 13,0 1 1,-35 35 13,35-35-28,0 0 15,-36 35-15,36-35 15,0 0 0,0-1-1,0 1 7,0 0-6,0 0 5,-35 0 1,35-1-13,0 1 74</inkml:trace>
    </iact:actionData>
  </iact:action>
  <iact:action type="add" startTime="249660">
    <iact:property name="dataType"/>
    <iact:actionData xml:id="d18">
      <inkml:trace xmlns:inkml="http://www.w3.org/2003/InkML" xml:id="stk16" contextRef="#ctx0" brushRef="#br0">26580 23684 0,'-36'0'130,"1"0"-124,0 0 1,-35 0 6,34 0-6,1 0 0,-35 0-1,70-35 1,-71 35 0,1 0 0,0 0 6,34 0 2,1 0-9,0 0 0,0 0 1,0 0 7,-1 0-8,1 0 23,0 0-3,0 0-5,0 0-1,-1 0 20,36 35-19,0 0 13,-35 0-21,35 0 14,-35-35-20,35 36-1,0-1 8,0 0 6,0 0-6,0 0 1,0 0-10,0 1 2,0-1 6,0 0-6,0 0 0,0 0 0,0 1-1,35-1 1,-35 35 12,0-35-18,0 1 6,0-1 0,35 0 7,-35 0-8,0 0 16,0 1-16,0-1 7,36-35 1,-36 35-7,0 0 7,35-35-8,-35 35 7,0 0 8,35-35-7,0 36 11,0-1-23,1 0 10,-1-35 3,-35 35-2,35-35-6,0 35-1,0-35 1,1 0 34,-1 0-20,0 0 19,35 0-18,-70-35-17,71 0 2,-1 35-1,-35 0 1,36-35 0,-36 0 0,-35-1 0,70 36-1,-34 0 1,-36-35 41,35 35-42,-35-35 15,0 0-8,35 35-7,-35-35 16,0 0-16,35 35 0,-35-36 1,0 1 0,35 35 0,-35-35 0,0 0-1,36 0 1,-36-36 0,0 1 0,0 35-1,0-36 1,35 1 0,0 35 0,-35-36 0,0 1-1,35 35 1,-35 0 0,35-1-1,-35 1 2,0 0-2,0 0 15,0 0 27,0-1-21,0 1 0,-35 35-21,35-35 1,0 0 6,-35 35-6,35-35 8</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9A3872-FCD5-4FD8-9D7F-EEC3C72FFA67}" type="datetimeFigureOut">
              <a:rPr lang="vi-VN" smtClean="0"/>
              <a:t>04/06/2026</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4DF5C9-D606-42F6-B9A6-6500ADDF820E}" type="slidenum">
              <a:rPr lang="vi-VN" smtClean="0"/>
              <a:t>‹#›</a:t>
            </a:fld>
            <a:endParaRPr lang="vi-VN"/>
          </a:p>
        </p:txBody>
      </p:sp>
    </p:spTree>
    <p:extLst>
      <p:ext uri="{BB962C8B-B14F-4D97-AF65-F5344CB8AC3E}">
        <p14:creationId xmlns:p14="http://schemas.microsoft.com/office/powerpoint/2010/main" val="3274304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B04DF5C9-D606-42F6-B9A6-6500ADDF820E}" type="slidenum">
              <a:rPr lang="vi-VN" smtClean="0"/>
              <a:t>1</a:t>
            </a:fld>
            <a:endParaRPr lang="vi-VN"/>
          </a:p>
        </p:txBody>
      </p:sp>
    </p:spTree>
    <p:extLst>
      <p:ext uri="{BB962C8B-B14F-4D97-AF65-F5344CB8AC3E}">
        <p14:creationId xmlns:p14="http://schemas.microsoft.com/office/powerpoint/2010/main" val="2412097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B04DF5C9-D606-42F6-B9A6-6500ADDF820E}" type="slidenum">
              <a:rPr lang="vi-VN" smtClean="0"/>
              <a:t>3</a:t>
            </a:fld>
            <a:endParaRPr lang="vi-VN"/>
          </a:p>
        </p:txBody>
      </p:sp>
    </p:spTree>
    <p:extLst>
      <p:ext uri="{BB962C8B-B14F-4D97-AF65-F5344CB8AC3E}">
        <p14:creationId xmlns:p14="http://schemas.microsoft.com/office/powerpoint/2010/main" val="245109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B04DF5C9-D606-42F6-B9A6-6500ADDF820E}" type="slidenum">
              <a:rPr lang="vi-VN" smtClean="0"/>
              <a:t>4</a:t>
            </a:fld>
            <a:endParaRPr lang="vi-VN"/>
          </a:p>
        </p:txBody>
      </p:sp>
    </p:spTree>
    <p:extLst>
      <p:ext uri="{BB962C8B-B14F-4D97-AF65-F5344CB8AC3E}">
        <p14:creationId xmlns:p14="http://schemas.microsoft.com/office/powerpoint/2010/main" val="391694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2.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14.m4a"/><Relationship Id="rId7" Type="http://schemas.openxmlformats.org/officeDocument/2006/relationships/image" Target="../media/image7.sv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6.png"/><Relationship Id="rId5" Type="http://schemas.openxmlformats.org/officeDocument/2006/relationships/slideLayout" Target="../slideLayouts/slideLayout7.xml"/><Relationship Id="rId4" Type="http://schemas.openxmlformats.org/officeDocument/2006/relationships/audio" Target="../media/media14.m4a"/><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5" Type="http://schemas.openxmlformats.org/officeDocument/2006/relationships/image" Target="../media/image26.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8.png"/><Relationship Id="rId12" Type="http://schemas.openxmlformats.org/officeDocument/2006/relationships/image" Target="../media/image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10.png"/><Relationship Id="rId11" Type="http://schemas.openxmlformats.org/officeDocument/2006/relationships/image" Target="../media/image41.png"/><Relationship Id="rId5" Type="http://schemas.openxmlformats.org/officeDocument/2006/relationships/image" Target="../media/image300.png"/><Relationship Id="rId10" Type="http://schemas.microsoft.com/office/2011/relationships/inkAction" Target="../ink/inkAction2.xml"/><Relationship Id="rId4" Type="http://schemas.openxmlformats.org/officeDocument/2006/relationships/image" Target="../media/image290.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11" Type="http://schemas.openxmlformats.org/officeDocument/2006/relationships/image" Target="../media/image5.pn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4.mp4"/><Relationship Id="rId7"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video" Target="../media/media4.mp4"/><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5.m4a"/><Relationship Id="rId7" Type="http://schemas.openxmlformats.org/officeDocument/2006/relationships/image" Target="../media/image13.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audio" Target="../media/media5.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audio" Target="../media/media9.m4a"/><Relationship Id="rId1" Type="http://schemas.microsoft.com/office/2007/relationships/media" Target="../media/media9.m4a"/><Relationship Id="rId6" Type="http://schemas.microsoft.com/office/2011/relationships/inkAction" Target="../ink/inkAction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928342">
            <a:off x="9886829" y="-1015343"/>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13360150" y="6428611"/>
            <a:ext cx="8579619" cy="3712946"/>
            <a:chOff x="0" y="0"/>
            <a:chExt cx="939081" cy="406400"/>
          </a:xfrm>
        </p:grpSpPr>
        <p:sp>
          <p:nvSpPr>
            <p:cNvPr id="6" name="Freeform 6"/>
            <p:cNvSpPr/>
            <p:nvPr/>
          </p:nvSpPr>
          <p:spPr>
            <a:xfrm>
              <a:off x="0" y="0"/>
              <a:ext cx="939081" cy="406400"/>
            </a:xfrm>
            <a:custGeom>
              <a:avLst/>
              <a:gdLst/>
              <a:ahLst/>
              <a:cxnLst/>
              <a:rect l="l" t="t" r="r" b="b"/>
              <a:pathLst>
                <a:path w="939081" h="406400">
                  <a:moveTo>
                    <a:pt x="735881" y="0"/>
                  </a:moveTo>
                  <a:cubicBezTo>
                    <a:pt x="848105" y="0"/>
                    <a:pt x="939081" y="90976"/>
                    <a:pt x="939081" y="203200"/>
                  </a:cubicBezTo>
                  <a:cubicBezTo>
                    <a:pt x="939081" y="315424"/>
                    <a:pt x="848105" y="406400"/>
                    <a:pt x="735881"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939081"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8563361" y="-2112491"/>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1393650" y="3914095"/>
            <a:ext cx="11083331" cy="3184417"/>
            <a:chOff x="0" y="0"/>
            <a:chExt cx="1414471" cy="406400"/>
          </a:xfrm>
        </p:grpSpPr>
        <p:sp>
          <p:nvSpPr>
            <p:cNvPr id="12" name="Freeform 12"/>
            <p:cNvSpPr/>
            <p:nvPr/>
          </p:nvSpPr>
          <p:spPr>
            <a:xfrm>
              <a:off x="0" y="0"/>
              <a:ext cx="1414471" cy="406400"/>
            </a:xfrm>
            <a:custGeom>
              <a:avLst/>
              <a:gdLst/>
              <a:ahLst/>
              <a:cxnLst/>
              <a:rect l="l" t="t" r="r" b="b"/>
              <a:pathLst>
                <a:path w="1414471" h="406400">
                  <a:moveTo>
                    <a:pt x="1211271" y="0"/>
                  </a:moveTo>
                  <a:cubicBezTo>
                    <a:pt x="1323495" y="0"/>
                    <a:pt x="1414471" y="90976"/>
                    <a:pt x="1414471" y="203200"/>
                  </a:cubicBezTo>
                  <a:cubicBezTo>
                    <a:pt x="1414471" y="315424"/>
                    <a:pt x="1323495" y="406400"/>
                    <a:pt x="1211271"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414471"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507936" y="8031809"/>
            <a:ext cx="6663204" cy="1059616"/>
            <a:chOff x="0" y="0"/>
            <a:chExt cx="8884273" cy="1412822"/>
          </a:xfrm>
        </p:grpSpPr>
        <p:grpSp>
          <p:nvGrpSpPr>
            <p:cNvPr id="15" name="Group 15"/>
            <p:cNvGrpSpPr/>
            <p:nvPr/>
          </p:nvGrpSpPr>
          <p:grpSpPr>
            <a:xfrm>
              <a:off x="0" y="0"/>
              <a:ext cx="8884273" cy="1412822"/>
              <a:chOff x="0" y="0"/>
              <a:chExt cx="1754918" cy="279076"/>
            </a:xfrm>
          </p:grpSpPr>
          <p:sp>
            <p:nvSpPr>
              <p:cNvPr id="16" name="Freeform 16"/>
              <p:cNvSpPr/>
              <p:nvPr/>
            </p:nvSpPr>
            <p:spPr>
              <a:xfrm>
                <a:off x="0" y="0"/>
                <a:ext cx="1754918" cy="279076"/>
              </a:xfrm>
              <a:custGeom>
                <a:avLst/>
                <a:gdLst/>
                <a:ahLst/>
                <a:cxnLst/>
                <a:rect l="l" t="t" r="r" b="b"/>
                <a:pathLst>
                  <a:path w="1754918" h="279076">
                    <a:moveTo>
                      <a:pt x="89466" y="0"/>
                    </a:moveTo>
                    <a:lnTo>
                      <a:pt x="1665452" y="0"/>
                    </a:lnTo>
                    <a:cubicBezTo>
                      <a:pt x="1714863" y="0"/>
                      <a:pt x="1754918" y="40055"/>
                      <a:pt x="1754918" y="89466"/>
                    </a:cubicBezTo>
                    <a:lnTo>
                      <a:pt x="1754918" y="189610"/>
                    </a:lnTo>
                    <a:cubicBezTo>
                      <a:pt x="1754918" y="213338"/>
                      <a:pt x="1745492" y="236094"/>
                      <a:pt x="1728714" y="252872"/>
                    </a:cubicBezTo>
                    <a:cubicBezTo>
                      <a:pt x="1711936" y="269650"/>
                      <a:pt x="1689180" y="279076"/>
                      <a:pt x="1665452" y="279076"/>
                    </a:cubicBezTo>
                    <a:lnTo>
                      <a:pt x="89466" y="279076"/>
                    </a:lnTo>
                    <a:cubicBezTo>
                      <a:pt x="65738" y="279076"/>
                      <a:pt x="42982" y="269650"/>
                      <a:pt x="26204" y="252872"/>
                    </a:cubicBezTo>
                    <a:cubicBezTo>
                      <a:pt x="9426" y="236094"/>
                      <a:pt x="0" y="213338"/>
                      <a:pt x="0" y="189610"/>
                    </a:cubicBezTo>
                    <a:lnTo>
                      <a:pt x="0" y="89466"/>
                    </a:lnTo>
                    <a:cubicBezTo>
                      <a:pt x="0" y="65738"/>
                      <a:pt x="9426" y="42982"/>
                      <a:pt x="26204" y="26204"/>
                    </a:cubicBezTo>
                    <a:cubicBezTo>
                      <a:pt x="42982" y="9426"/>
                      <a:pt x="65738" y="0"/>
                      <a:pt x="89466" y="0"/>
                    </a:cubicBezTo>
                    <a:close/>
                  </a:path>
                </a:pathLst>
              </a:custGeom>
              <a:ln w="19050" cap="rnd">
                <a:solidFill>
                  <a:srgbClr val="000000"/>
                </a:solidFill>
                <a:prstDash val="solid"/>
                <a:round/>
              </a:ln>
            </p:spPr>
          </p:sp>
          <p:sp>
            <p:nvSpPr>
              <p:cNvPr id="17" name="TextBox 17"/>
              <p:cNvSpPr txBox="1"/>
              <p:nvPr/>
            </p:nvSpPr>
            <p:spPr>
              <a:xfrm>
                <a:off x="0" y="-152400"/>
                <a:ext cx="1754918" cy="431476"/>
              </a:xfrm>
              <a:prstGeom prst="rect">
                <a:avLst/>
              </a:prstGeom>
            </p:spPr>
            <p:txBody>
              <a:bodyPr lIns="50800" tIns="50800" rIns="50800" bIns="50800" rtlCol="0" anchor="ctr"/>
              <a:lstStyle/>
              <a:p>
                <a:pPr algn="ctr">
                  <a:lnSpc>
                    <a:spcPts val="4363"/>
                  </a:lnSpc>
                </a:pPr>
                <a:endParaRPr/>
              </a:p>
            </p:txBody>
          </p:sp>
        </p:grpSp>
        <p:sp>
          <p:nvSpPr>
            <p:cNvPr id="18" name="TextBox 18"/>
            <p:cNvSpPr txBox="1"/>
            <p:nvPr/>
          </p:nvSpPr>
          <p:spPr>
            <a:xfrm>
              <a:off x="837775" y="276728"/>
              <a:ext cx="8046498" cy="783166"/>
            </a:xfrm>
            <a:prstGeom prst="rect">
              <a:avLst/>
            </a:prstGeom>
          </p:spPr>
          <p:txBody>
            <a:bodyPr lIns="0" tIns="0" rIns="0" bIns="0" rtlCol="0" anchor="t">
              <a:spAutoFit/>
            </a:bodyPr>
            <a:lstStyle/>
            <a:p>
              <a:pPr algn="l">
                <a:lnSpc>
                  <a:spcPts val="4900"/>
                </a:lnSpc>
              </a:pPr>
              <a:r>
                <a:rPr lang="en-US" sz="3500" b="1" spc="-234">
                  <a:solidFill>
                    <a:srgbClr val="0A0A0A"/>
                  </a:solidFill>
                  <a:latin typeface="Rokkitt Bold"/>
                  <a:ea typeface="Rokkitt Bold"/>
                  <a:cs typeface="Rokkitt Bold"/>
                  <a:sym typeface="Rokkitt Bold"/>
                </a:rPr>
                <a:t>Giáo viên: Nguyễn Thủy Trang</a:t>
              </a:r>
            </a:p>
          </p:txBody>
        </p:sp>
      </p:grpSp>
      <p:sp>
        <p:nvSpPr>
          <p:cNvPr id="19" name="Freeform 19"/>
          <p:cNvSpPr/>
          <p:nvPr/>
        </p:nvSpPr>
        <p:spPr>
          <a:xfrm rot="-5400000">
            <a:off x="785710" y="258475"/>
            <a:ext cx="2063888" cy="2122250"/>
          </a:xfrm>
          <a:custGeom>
            <a:avLst/>
            <a:gdLst/>
            <a:ahLst/>
            <a:cxnLst/>
            <a:rect l="l" t="t" r="r" b="b"/>
            <a:pathLst>
              <a:path w="2063888" h="2122250">
                <a:moveTo>
                  <a:pt x="0" y="0"/>
                </a:moveTo>
                <a:lnTo>
                  <a:pt x="2063888" y="0"/>
                </a:lnTo>
                <a:lnTo>
                  <a:pt x="2063888" y="2122250"/>
                </a:lnTo>
                <a:lnTo>
                  <a:pt x="0" y="21222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0" name="Freeform 20"/>
          <p:cNvSpPr/>
          <p:nvPr/>
        </p:nvSpPr>
        <p:spPr>
          <a:xfrm>
            <a:off x="10340214" y="7144854"/>
            <a:ext cx="2097073" cy="2280460"/>
          </a:xfrm>
          <a:custGeom>
            <a:avLst/>
            <a:gdLst/>
            <a:ahLst/>
            <a:cxnLst/>
            <a:rect l="l" t="t" r="r" b="b"/>
            <a:pathLst>
              <a:path w="2097073" h="2280460">
                <a:moveTo>
                  <a:pt x="0" y="0"/>
                </a:moveTo>
                <a:lnTo>
                  <a:pt x="2097073" y="0"/>
                </a:lnTo>
                <a:lnTo>
                  <a:pt x="2097073" y="2280460"/>
                </a:lnTo>
                <a:lnTo>
                  <a:pt x="0" y="22804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1" name="TextBox 21"/>
          <p:cNvSpPr txBox="1"/>
          <p:nvPr/>
        </p:nvSpPr>
        <p:spPr>
          <a:xfrm>
            <a:off x="1507936" y="2767448"/>
            <a:ext cx="8353677" cy="797485"/>
          </a:xfrm>
          <a:prstGeom prst="rect">
            <a:avLst/>
          </a:prstGeom>
        </p:spPr>
        <p:txBody>
          <a:bodyPr lIns="0" tIns="0" rIns="0" bIns="0" rtlCol="0" anchor="t">
            <a:spAutoFit/>
          </a:bodyPr>
          <a:lstStyle/>
          <a:p>
            <a:pPr marL="0" lvl="0" indent="0" algn="l">
              <a:lnSpc>
                <a:spcPts val="5788"/>
              </a:lnSpc>
            </a:pPr>
            <a:r>
              <a:rPr lang="en-US" sz="6431" b="1" spc="-385">
                <a:solidFill>
                  <a:srgbClr val="00345E"/>
                </a:solidFill>
                <a:latin typeface="Rokkitt Bold"/>
                <a:ea typeface="Rokkitt Bold"/>
                <a:cs typeface="Rokkitt Bold"/>
                <a:sym typeface="Rokkitt Bold"/>
              </a:rPr>
              <a:t>Chương III. TỪ TRƯỜNG</a:t>
            </a:r>
          </a:p>
        </p:txBody>
      </p:sp>
      <p:sp>
        <p:nvSpPr>
          <p:cNvPr id="22" name="TextBox 22"/>
          <p:cNvSpPr txBox="1"/>
          <p:nvPr/>
        </p:nvSpPr>
        <p:spPr>
          <a:xfrm>
            <a:off x="1507936" y="4278969"/>
            <a:ext cx="9880814" cy="2654692"/>
          </a:xfrm>
          <a:prstGeom prst="rect">
            <a:avLst/>
          </a:prstGeom>
        </p:spPr>
        <p:txBody>
          <a:bodyPr lIns="0" tIns="0" rIns="0" bIns="0" rtlCol="0" anchor="t">
            <a:spAutoFit/>
          </a:bodyPr>
          <a:lstStyle/>
          <a:p>
            <a:pPr marL="0" lvl="0" indent="0" algn="l">
              <a:lnSpc>
                <a:spcPts val="6821"/>
              </a:lnSpc>
            </a:pPr>
            <a:r>
              <a:rPr lang="en-US" sz="7579" b="1" spc="-454">
                <a:solidFill>
                  <a:srgbClr val="000000"/>
                </a:solidFill>
                <a:latin typeface="Rokkitt Bold"/>
                <a:ea typeface="Rokkitt Bold"/>
                <a:cs typeface="Rokkitt Bold"/>
                <a:sym typeface="Rokkitt Bold"/>
              </a:rPr>
              <a:t>Bài 15. Lực từ tác dụng lên dây dẫn mang dòng điện. Cảm ứng từ</a:t>
            </a:r>
          </a:p>
        </p:txBody>
      </p:sp>
      <p:pic>
        <p:nvPicPr>
          <p:cNvPr id="24" name="Âm thanh 23">
            <a:hlinkClick r:id="" action="ppaction://media"/>
            <a:extLst>
              <a:ext uri="{FF2B5EF4-FFF2-40B4-BE49-F238E27FC236}">
                <a16:creationId xmlns:a16="http://schemas.microsoft.com/office/drawing/2014/main" id="{E75AD825-83BC-6F72-8BF8-E1284B4A9A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920"/>
    </mc:Choice>
    <mc:Fallback>
      <p:transition spd="slow" advTm="27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0027384" y="-1288455"/>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14987022" y="6164673"/>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8703916" y="-2385604"/>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3663554" y="5067525"/>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Freeform 14"/>
          <p:cNvSpPr/>
          <p:nvPr/>
        </p:nvSpPr>
        <p:spPr>
          <a:xfrm>
            <a:off x="10612968" y="4126871"/>
            <a:ext cx="1358431" cy="1358431"/>
          </a:xfrm>
          <a:custGeom>
            <a:avLst/>
            <a:gdLst/>
            <a:ahLst/>
            <a:cxnLst/>
            <a:rect l="l" t="t" r="r" b="b"/>
            <a:pathLst>
              <a:path w="1358431" h="1358431">
                <a:moveTo>
                  <a:pt x="0" y="0"/>
                </a:moveTo>
                <a:lnTo>
                  <a:pt x="1358431" y="0"/>
                </a:lnTo>
                <a:lnTo>
                  <a:pt x="1358431" y="1358431"/>
                </a:lnTo>
                <a:lnTo>
                  <a:pt x="0" y="13584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5" name="Group 15"/>
          <p:cNvGrpSpPr/>
          <p:nvPr/>
        </p:nvGrpSpPr>
        <p:grpSpPr>
          <a:xfrm>
            <a:off x="7522765" y="4209796"/>
            <a:ext cx="4737693" cy="4452214"/>
            <a:chOff x="0" y="0"/>
            <a:chExt cx="1069332" cy="1004898"/>
          </a:xfrm>
        </p:grpSpPr>
        <p:sp>
          <p:nvSpPr>
            <p:cNvPr id="16" name="Freeform 16"/>
            <p:cNvSpPr/>
            <p:nvPr/>
          </p:nvSpPr>
          <p:spPr>
            <a:xfrm>
              <a:off x="0" y="0"/>
              <a:ext cx="1069332" cy="1004898"/>
            </a:xfrm>
            <a:custGeom>
              <a:avLst/>
              <a:gdLst/>
              <a:ahLst/>
              <a:cxnLst/>
              <a:rect l="l" t="t" r="r" b="b"/>
              <a:pathLst>
                <a:path w="1069332" h="1004898">
                  <a:moveTo>
                    <a:pt x="83340" y="0"/>
                  </a:moveTo>
                  <a:lnTo>
                    <a:pt x="985993" y="0"/>
                  </a:lnTo>
                  <a:cubicBezTo>
                    <a:pt x="1008096" y="0"/>
                    <a:pt x="1029293" y="8780"/>
                    <a:pt x="1044923" y="24410"/>
                  </a:cubicBezTo>
                  <a:cubicBezTo>
                    <a:pt x="1060552" y="40039"/>
                    <a:pt x="1069332" y="61237"/>
                    <a:pt x="1069332" y="83340"/>
                  </a:cubicBezTo>
                  <a:lnTo>
                    <a:pt x="1069332" y="921558"/>
                  </a:lnTo>
                  <a:cubicBezTo>
                    <a:pt x="1069332" y="967585"/>
                    <a:pt x="1032020" y="1004898"/>
                    <a:pt x="985993" y="1004898"/>
                  </a:cubicBezTo>
                  <a:lnTo>
                    <a:pt x="83340" y="1004898"/>
                  </a:lnTo>
                  <a:cubicBezTo>
                    <a:pt x="37312" y="1004898"/>
                    <a:pt x="0" y="967585"/>
                    <a:pt x="0" y="921558"/>
                  </a:cubicBezTo>
                  <a:lnTo>
                    <a:pt x="0" y="83340"/>
                  </a:lnTo>
                  <a:cubicBezTo>
                    <a:pt x="0" y="37312"/>
                    <a:pt x="37312" y="0"/>
                    <a:pt x="83340" y="0"/>
                  </a:cubicBezTo>
                  <a:close/>
                </a:path>
              </a:pathLst>
            </a:custGeom>
            <a:solidFill>
              <a:srgbClr val="F2F5F5"/>
            </a:solidFill>
          </p:spPr>
        </p:sp>
        <p:sp>
          <p:nvSpPr>
            <p:cNvPr id="17" name="TextBox 17"/>
            <p:cNvSpPr txBox="1"/>
            <p:nvPr/>
          </p:nvSpPr>
          <p:spPr>
            <a:xfrm>
              <a:off x="0" y="-38100"/>
              <a:ext cx="1069332" cy="1042998"/>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a:off x="4502767" y="3288174"/>
            <a:ext cx="7819909" cy="4025634"/>
          </a:xfrm>
          <a:custGeom>
            <a:avLst/>
            <a:gdLst/>
            <a:ahLst/>
            <a:cxnLst/>
            <a:rect l="l" t="t" r="r" b="b"/>
            <a:pathLst>
              <a:path w="7819909" h="4025634">
                <a:moveTo>
                  <a:pt x="0" y="0"/>
                </a:moveTo>
                <a:lnTo>
                  <a:pt x="7819910" y="0"/>
                </a:lnTo>
                <a:lnTo>
                  <a:pt x="7819910" y="4025633"/>
                </a:lnTo>
                <a:lnTo>
                  <a:pt x="0" y="4025633"/>
                </a:lnTo>
                <a:lnTo>
                  <a:pt x="0" y="0"/>
                </a:lnTo>
                <a:close/>
              </a:path>
            </a:pathLst>
          </a:custGeom>
          <a:blipFill>
            <a:blip r:embed="rId6"/>
            <a:stretch>
              <a:fillRect/>
            </a:stretch>
          </a:blipFill>
        </p:spPr>
      </p:sp>
      <p:sp>
        <p:nvSpPr>
          <p:cNvPr id="19" name="TextBox 19"/>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20" name="TextBox 20"/>
          <p:cNvSpPr txBox="1"/>
          <p:nvPr/>
        </p:nvSpPr>
        <p:spPr>
          <a:xfrm>
            <a:off x="2443756" y="7986302"/>
            <a:ext cx="12877860" cy="1313373"/>
          </a:xfrm>
          <a:prstGeom prst="rect">
            <a:avLst/>
          </a:prstGeom>
        </p:spPr>
        <p:txBody>
          <a:bodyPr lIns="0" tIns="0" rIns="0" bIns="0" rtlCol="0" anchor="t">
            <a:spAutoFit/>
          </a:bodyPr>
          <a:lstStyle/>
          <a:p>
            <a:pPr algn="ctr">
              <a:lnSpc>
                <a:spcPts val="5175"/>
              </a:lnSpc>
            </a:pPr>
            <a:r>
              <a:rPr lang="en-US" sz="3805" spc="-95">
                <a:solidFill>
                  <a:srgbClr val="222223"/>
                </a:solidFill>
                <a:latin typeface="Rokkitt"/>
                <a:ea typeface="Rokkitt"/>
                <a:cs typeface="Rokkitt"/>
                <a:sym typeface="Rokkitt"/>
              </a:rPr>
              <a:t>Góc α là góc hợp bởi dòng điện I (đoạn dây dẫn L mang dòng điện đặt trong từ trường) và đường sức từ</a:t>
            </a:r>
          </a:p>
        </p:txBody>
      </p:sp>
      <p:sp>
        <p:nvSpPr>
          <p:cNvPr id="21" name="TextBox 21"/>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1. Biểu thức</a:t>
            </a:r>
          </a:p>
        </p:txBody>
      </p:sp>
      <p:pic>
        <p:nvPicPr>
          <p:cNvPr id="25" name="Âm thanh 24">
            <a:hlinkClick r:id="" action="ppaction://media"/>
            <a:extLst>
              <a:ext uri="{FF2B5EF4-FFF2-40B4-BE49-F238E27FC236}">
                <a16:creationId xmlns:a16="http://schemas.microsoft.com/office/drawing/2014/main" id="{D91F76E8-F418-A90E-8A03-27C3EEA4490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7728"/>
    </mc:Choice>
    <mc:Fallback>
      <p:transition spd="slow" advTm="97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8757459" y="-2002434"/>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14987022" y="6164673"/>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7433991" y="-3099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3663554" y="5067525"/>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Freeform 14"/>
          <p:cNvSpPr/>
          <p:nvPr/>
        </p:nvSpPr>
        <p:spPr>
          <a:xfrm>
            <a:off x="10612968" y="4126871"/>
            <a:ext cx="1358431" cy="1358431"/>
          </a:xfrm>
          <a:custGeom>
            <a:avLst/>
            <a:gdLst/>
            <a:ahLst/>
            <a:cxnLst/>
            <a:rect l="l" t="t" r="r" b="b"/>
            <a:pathLst>
              <a:path w="1358431" h="1358431">
                <a:moveTo>
                  <a:pt x="0" y="0"/>
                </a:moveTo>
                <a:lnTo>
                  <a:pt x="1358431" y="0"/>
                </a:lnTo>
                <a:lnTo>
                  <a:pt x="1358431" y="1358431"/>
                </a:lnTo>
                <a:lnTo>
                  <a:pt x="0" y="13584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5" name="Group 15"/>
          <p:cNvGrpSpPr/>
          <p:nvPr/>
        </p:nvGrpSpPr>
        <p:grpSpPr>
          <a:xfrm>
            <a:off x="7633379" y="4851354"/>
            <a:ext cx="4737693" cy="4452214"/>
            <a:chOff x="0" y="0"/>
            <a:chExt cx="1069332" cy="1004898"/>
          </a:xfrm>
        </p:grpSpPr>
        <p:sp>
          <p:nvSpPr>
            <p:cNvPr id="16" name="Freeform 16"/>
            <p:cNvSpPr/>
            <p:nvPr/>
          </p:nvSpPr>
          <p:spPr>
            <a:xfrm>
              <a:off x="0" y="0"/>
              <a:ext cx="1069332" cy="1004898"/>
            </a:xfrm>
            <a:custGeom>
              <a:avLst/>
              <a:gdLst/>
              <a:ahLst/>
              <a:cxnLst/>
              <a:rect l="l" t="t" r="r" b="b"/>
              <a:pathLst>
                <a:path w="1069332" h="1004898">
                  <a:moveTo>
                    <a:pt x="83340" y="0"/>
                  </a:moveTo>
                  <a:lnTo>
                    <a:pt x="985993" y="0"/>
                  </a:lnTo>
                  <a:cubicBezTo>
                    <a:pt x="1008096" y="0"/>
                    <a:pt x="1029293" y="8780"/>
                    <a:pt x="1044923" y="24410"/>
                  </a:cubicBezTo>
                  <a:cubicBezTo>
                    <a:pt x="1060552" y="40039"/>
                    <a:pt x="1069332" y="61237"/>
                    <a:pt x="1069332" y="83340"/>
                  </a:cubicBezTo>
                  <a:lnTo>
                    <a:pt x="1069332" y="921558"/>
                  </a:lnTo>
                  <a:cubicBezTo>
                    <a:pt x="1069332" y="967585"/>
                    <a:pt x="1032020" y="1004898"/>
                    <a:pt x="985993" y="1004898"/>
                  </a:cubicBezTo>
                  <a:lnTo>
                    <a:pt x="83340" y="1004898"/>
                  </a:lnTo>
                  <a:cubicBezTo>
                    <a:pt x="37312" y="1004898"/>
                    <a:pt x="0" y="967585"/>
                    <a:pt x="0" y="921558"/>
                  </a:cubicBezTo>
                  <a:lnTo>
                    <a:pt x="0" y="83340"/>
                  </a:lnTo>
                  <a:cubicBezTo>
                    <a:pt x="0" y="37312"/>
                    <a:pt x="37312" y="0"/>
                    <a:pt x="83340" y="0"/>
                  </a:cubicBezTo>
                  <a:close/>
                </a:path>
              </a:pathLst>
            </a:custGeom>
            <a:solidFill>
              <a:srgbClr val="F2F5F5"/>
            </a:solidFill>
          </p:spPr>
        </p:sp>
        <p:sp>
          <p:nvSpPr>
            <p:cNvPr id="17" name="TextBox 17"/>
            <p:cNvSpPr txBox="1"/>
            <p:nvPr/>
          </p:nvSpPr>
          <p:spPr>
            <a:xfrm>
              <a:off x="0" y="-38100"/>
              <a:ext cx="1069332" cy="1042998"/>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a:off x="907482" y="6375873"/>
            <a:ext cx="9582652" cy="3714596"/>
          </a:xfrm>
          <a:custGeom>
            <a:avLst/>
            <a:gdLst/>
            <a:ahLst/>
            <a:cxnLst/>
            <a:rect l="l" t="t" r="r" b="b"/>
            <a:pathLst>
              <a:path w="9582652" h="3714596">
                <a:moveTo>
                  <a:pt x="0" y="0"/>
                </a:moveTo>
                <a:lnTo>
                  <a:pt x="9582652" y="0"/>
                </a:lnTo>
                <a:lnTo>
                  <a:pt x="9582652" y="3714596"/>
                </a:lnTo>
                <a:lnTo>
                  <a:pt x="0" y="3714596"/>
                </a:lnTo>
                <a:lnTo>
                  <a:pt x="0" y="0"/>
                </a:lnTo>
                <a:close/>
              </a:path>
            </a:pathLst>
          </a:custGeom>
          <a:blipFill>
            <a:blip r:embed="rId6">
              <a:alphaModFix amt="60000"/>
            </a:blip>
            <a:stretch>
              <a:fillRect l="-10995" t="-28318" b="-794"/>
            </a:stretch>
          </a:blipFill>
        </p:spPr>
      </p:sp>
      <p:grpSp>
        <p:nvGrpSpPr>
          <p:cNvPr id="19" name="Group 19"/>
          <p:cNvGrpSpPr/>
          <p:nvPr/>
        </p:nvGrpSpPr>
        <p:grpSpPr>
          <a:xfrm>
            <a:off x="827122" y="4115561"/>
            <a:ext cx="9582652" cy="4989597"/>
            <a:chOff x="0" y="0"/>
            <a:chExt cx="2002772" cy="1042825"/>
          </a:xfrm>
        </p:grpSpPr>
        <p:sp>
          <p:nvSpPr>
            <p:cNvPr id="20" name="Freeform 20"/>
            <p:cNvSpPr/>
            <p:nvPr/>
          </p:nvSpPr>
          <p:spPr>
            <a:xfrm>
              <a:off x="0" y="0"/>
              <a:ext cx="2002772" cy="1042825"/>
            </a:xfrm>
            <a:custGeom>
              <a:avLst/>
              <a:gdLst/>
              <a:ahLst/>
              <a:cxnLst/>
              <a:rect l="l" t="t" r="r" b="b"/>
              <a:pathLst>
                <a:path w="2002772" h="1042825">
                  <a:moveTo>
                    <a:pt x="32316" y="0"/>
                  </a:moveTo>
                  <a:lnTo>
                    <a:pt x="1970456" y="0"/>
                  </a:lnTo>
                  <a:cubicBezTo>
                    <a:pt x="1979027" y="0"/>
                    <a:pt x="1987247" y="3405"/>
                    <a:pt x="1993307" y="9465"/>
                  </a:cubicBezTo>
                  <a:cubicBezTo>
                    <a:pt x="1999367" y="15526"/>
                    <a:pt x="2002772" y="23746"/>
                    <a:pt x="2002772" y="32316"/>
                  </a:cubicBezTo>
                  <a:lnTo>
                    <a:pt x="2002772" y="1010508"/>
                  </a:lnTo>
                  <a:cubicBezTo>
                    <a:pt x="2002772" y="1028356"/>
                    <a:pt x="1988304" y="1042825"/>
                    <a:pt x="1970456" y="1042825"/>
                  </a:cubicBezTo>
                  <a:lnTo>
                    <a:pt x="32316" y="1042825"/>
                  </a:lnTo>
                  <a:cubicBezTo>
                    <a:pt x="14469" y="1042825"/>
                    <a:pt x="0" y="1028356"/>
                    <a:pt x="0" y="1010508"/>
                  </a:cubicBezTo>
                  <a:lnTo>
                    <a:pt x="0" y="32316"/>
                  </a:lnTo>
                  <a:cubicBezTo>
                    <a:pt x="0" y="14469"/>
                    <a:pt x="14469" y="0"/>
                    <a:pt x="32316" y="0"/>
                  </a:cubicBezTo>
                  <a:close/>
                </a:path>
              </a:pathLst>
            </a:custGeom>
            <a:solidFill>
              <a:srgbClr val="FFFFFF"/>
            </a:solidFill>
            <a:ln w="19050" cap="rnd">
              <a:solidFill>
                <a:srgbClr val="222223"/>
              </a:solidFill>
              <a:prstDash val="solid"/>
              <a:round/>
            </a:ln>
          </p:spPr>
        </p:sp>
        <p:sp>
          <p:nvSpPr>
            <p:cNvPr id="21" name="TextBox 21"/>
            <p:cNvSpPr txBox="1"/>
            <p:nvPr/>
          </p:nvSpPr>
          <p:spPr>
            <a:xfrm>
              <a:off x="0" y="-38100"/>
              <a:ext cx="2002772" cy="1080925"/>
            </a:xfrm>
            <a:prstGeom prst="rect">
              <a:avLst/>
            </a:prstGeom>
          </p:spPr>
          <p:txBody>
            <a:bodyPr lIns="48335" tIns="48335" rIns="48335" bIns="48335" rtlCol="0" anchor="ctr"/>
            <a:lstStyle/>
            <a:p>
              <a:pPr algn="ctr">
                <a:lnSpc>
                  <a:spcPts val="2659"/>
                </a:lnSpc>
              </a:pPr>
              <a:endParaRPr/>
            </a:p>
          </p:txBody>
        </p:sp>
      </p:grpSp>
      <p:grpSp>
        <p:nvGrpSpPr>
          <p:cNvPr id="22" name="Group 22"/>
          <p:cNvGrpSpPr/>
          <p:nvPr/>
        </p:nvGrpSpPr>
        <p:grpSpPr>
          <a:xfrm>
            <a:off x="3315141" y="3549915"/>
            <a:ext cx="4606613" cy="1218514"/>
            <a:chOff x="0" y="0"/>
            <a:chExt cx="962781" cy="254669"/>
          </a:xfrm>
        </p:grpSpPr>
        <p:sp>
          <p:nvSpPr>
            <p:cNvPr id="23" name="Freeform 23"/>
            <p:cNvSpPr/>
            <p:nvPr/>
          </p:nvSpPr>
          <p:spPr>
            <a:xfrm>
              <a:off x="0" y="0"/>
              <a:ext cx="962781" cy="254669"/>
            </a:xfrm>
            <a:custGeom>
              <a:avLst/>
              <a:gdLst/>
              <a:ahLst/>
              <a:cxnLst/>
              <a:rect l="l" t="t" r="r" b="b"/>
              <a:pathLst>
                <a:path w="962781" h="254669">
                  <a:moveTo>
                    <a:pt x="67224" y="0"/>
                  </a:moveTo>
                  <a:lnTo>
                    <a:pt x="895557" y="0"/>
                  </a:lnTo>
                  <a:cubicBezTo>
                    <a:pt x="932684" y="0"/>
                    <a:pt x="962781" y="30097"/>
                    <a:pt x="962781" y="67224"/>
                  </a:cubicBezTo>
                  <a:lnTo>
                    <a:pt x="962781" y="187445"/>
                  </a:lnTo>
                  <a:cubicBezTo>
                    <a:pt x="962781" y="205274"/>
                    <a:pt x="955699" y="222373"/>
                    <a:pt x="943092" y="234980"/>
                  </a:cubicBezTo>
                  <a:cubicBezTo>
                    <a:pt x="930485" y="247587"/>
                    <a:pt x="913386" y="254669"/>
                    <a:pt x="895557" y="254669"/>
                  </a:cubicBezTo>
                  <a:lnTo>
                    <a:pt x="67224" y="254669"/>
                  </a:lnTo>
                  <a:cubicBezTo>
                    <a:pt x="49395" y="254669"/>
                    <a:pt x="32297" y="247587"/>
                    <a:pt x="19690" y="234980"/>
                  </a:cubicBezTo>
                  <a:cubicBezTo>
                    <a:pt x="7083" y="222373"/>
                    <a:pt x="0" y="205274"/>
                    <a:pt x="0" y="187445"/>
                  </a:cubicBezTo>
                  <a:lnTo>
                    <a:pt x="0" y="67224"/>
                  </a:lnTo>
                  <a:cubicBezTo>
                    <a:pt x="0" y="49395"/>
                    <a:pt x="7083" y="32297"/>
                    <a:pt x="19690" y="19690"/>
                  </a:cubicBezTo>
                  <a:cubicBezTo>
                    <a:pt x="32297" y="7083"/>
                    <a:pt x="49395" y="0"/>
                    <a:pt x="67224" y="0"/>
                  </a:cubicBezTo>
                  <a:close/>
                </a:path>
              </a:pathLst>
            </a:custGeom>
            <a:solidFill>
              <a:srgbClr val="508BBB"/>
            </a:solidFill>
            <a:ln w="19050" cap="rnd">
              <a:solidFill>
                <a:srgbClr val="222223"/>
              </a:solidFill>
              <a:prstDash val="solid"/>
              <a:round/>
            </a:ln>
          </p:spPr>
        </p:sp>
        <p:sp>
          <p:nvSpPr>
            <p:cNvPr id="24" name="TextBox 24"/>
            <p:cNvSpPr txBox="1"/>
            <p:nvPr/>
          </p:nvSpPr>
          <p:spPr>
            <a:xfrm>
              <a:off x="0" y="-38100"/>
              <a:ext cx="962781" cy="292769"/>
            </a:xfrm>
            <a:prstGeom prst="rect">
              <a:avLst/>
            </a:prstGeom>
          </p:spPr>
          <p:txBody>
            <a:bodyPr lIns="48335" tIns="48335" rIns="48335" bIns="48335" rtlCol="0" anchor="ctr"/>
            <a:lstStyle/>
            <a:p>
              <a:pPr algn="ctr">
                <a:lnSpc>
                  <a:spcPts val="2659"/>
                </a:lnSpc>
              </a:pPr>
              <a:endParaRPr/>
            </a:p>
          </p:txBody>
        </p:sp>
      </p:grpSp>
      <p:sp>
        <p:nvSpPr>
          <p:cNvPr id="25" name="Freeform 25"/>
          <p:cNvSpPr/>
          <p:nvPr/>
        </p:nvSpPr>
        <p:spPr>
          <a:xfrm>
            <a:off x="10784632" y="4390261"/>
            <a:ext cx="6912118" cy="3842910"/>
          </a:xfrm>
          <a:custGeom>
            <a:avLst/>
            <a:gdLst/>
            <a:ahLst/>
            <a:cxnLst/>
            <a:rect l="l" t="t" r="r" b="b"/>
            <a:pathLst>
              <a:path w="6912118" h="3842910">
                <a:moveTo>
                  <a:pt x="0" y="0"/>
                </a:moveTo>
                <a:lnTo>
                  <a:pt x="6912119" y="0"/>
                </a:lnTo>
                <a:lnTo>
                  <a:pt x="6912119" y="3842910"/>
                </a:lnTo>
                <a:lnTo>
                  <a:pt x="0" y="3842910"/>
                </a:lnTo>
                <a:lnTo>
                  <a:pt x="0" y="0"/>
                </a:lnTo>
                <a:close/>
              </a:path>
            </a:pathLst>
          </a:custGeom>
          <a:blipFill>
            <a:blip r:embed="rId7"/>
            <a:stretch>
              <a:fillRect l="-29467" r="-31753" b="-37321"/>
            </a:stretch>
          </a:blipFill>
        </p:spPr>
      </p:sp>
      <p:sp>
        <p:nvSpPr>
          <p:cNvPr id="26" name="TextBox 26"/>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27" name="TextBox 27"/>
          <p:cNvSpPr txBox="1"/>
          <p:nvPr/>
        </p:nvSpPr>
        <p:spPr>
          <a:xfrm>
            <a:off x="1160733" y="5918673"/>
            <a:ext cx="9076150" cy="3265940"/>
          </a:xfrm>
          <a:prstGeom prst="rect">
            <a:avLst/>
          </a:prstGeom>
        </p:spPr>
        <p:txBody>
          <a:bodyPr lIns="0" tIns="0" rIns="0" bIns="0" rtlCol="0" anchor="t">
            <a:spAutoFit/>
          </a:bodyPr>
          <a:lstStyle/>
          <a:p>
            <a:pPr marL="821685" lvl="1" indent="-410843" algn="l">
              <a:lnSpc>
                <a:spcPts val="5175"/>
              </a:lnSpc>
              <a:buFont typeface="Arial"/>
              <a:buChar char="•"/>
            </a:pPr>
            <a:r>
              <a:rPr lang="en-US" sz="3805" spc="-95">
                <a:solidFill>
                  <a:srgbClr val="222223"/>
                </a:solidFill>
                <a:latin typeface="Rokkitt"/>
                <a:ea typeface="Rokkitt"/>
                <a:cs typeface="Rokkitt"/>
                <a:sym typeface="Rokkitt"/>
              </a:rPr>
              <a:t>TH1: Giữ I, α; thay đổi L =&gt; F/L = ?</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TH2: Giữ L, α; thay đổi I =&gt; F/I = ?</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TH3: Giữ I, L; thay đổi α =&gt; F/sin α = ?</a:t>
            </a:r>
          </a:p>
          <a:p>
            <a:pPr algn="just">
              <a:lnSpc>
                <a:spcPts val="5175"/>
              </a:lnSpc>
            </a:pPr>
            <a:r>
              <a:rPr lang="en-US" sz="3805" spc="-95">
                <a:solidFill>
                  <a:srgbClr val="222223"/>
                </a:solidFill>
                <a:latin typeface="Rokkitt"/>
                <a:ea typeface="Rokkitt"/>
                <a:cs typeface="Rokkitt"/>
                <a:sym typeface="Rokkitt"/>
              </a:rPr>
              <a:t> Từ 3 TH trên, rút ra nhận xét về F/(I.L. sin α)</a:t>
            </a:r>
          </a:p>
          <a:p>
            <a:pPr algn="just">
              <a:lnSpc>
                <a:spcPts val="5175"/>
              </a:lnSpc>
            </a:pPr>
            <a:endParaRPr lang="en-US" sz="3805" spc="-95">
              <a:solidFill>
                <a:srgbClr val="222223"/>
              </a:solidFill>
              <a:latin typeface="Rokkitt"/>
              <a:ea typeface="Rokkitt"/>
              <a:cs typeface="Rokkitt"/>
              <a:sym typeface="Rokkitt"/>
            </a:endParaRPr>
          </a:p>
        </p:txBody>
      </p:sp>
      <p:sp>
        <p:nvSpPr>
          <p:cNvPr id="28" name="TextBox 28"/>
          <p:cNvSpPr txBox="1"/>
          <p:nvPr/>
        </p:nvSpPr>
        <p:spPr>
          <a:xfrm>
            <a:off x="3315141" y="3893277"/>
            <a:ext cx="4606613" cy="684189"/>
          </a:xfrm>
          <a:prstGeom prst="rect">
            <a:avLst/>
          </a:prstGeom>
        </p:spPr>
        <p:txBody>
          <a:bodyPr lIns="0" tIns="0" rIns="0" bIns="0" rtlCol="0" anchor="t">
            <a:spAutoFit/>
          </a:bodyPr>
          <a:lstStyle/>
          <a:p>
            <a:pPr marL="0" lvl="0" indent="0" algn="ctr">
              <a:lnSpc>
                <a:spcPts val="4990"/>
              </a:lnSpc>
            </a:pPr>
            <a:r>
              <a:rPr lang="en-US" sz="5544" b="1" spc="-332">
                <a:solidFill>
                  <a:srgbClr val="FFFFFF"/>
                </a:solidFill>
                <a:latin typeface="Rokkitt Bold"/>
                <a:ea typeface="Rokkitt Bold"/>
                <a:cs typeface="Rokkitt Bold"/>
                <a:sym typeface="Rokkitt Bold"/>
              </a:rPr>
              <a:t>CÂU HỎI</a:t>
            </a:r>
          </a:p>
        </p:txBody>
      </p:sp>
      <p:sp>
        <p:nvSpPr>
          <p:cNvPr id="29" name="TextBox 29"/>
          <p:cNvSpPr txBox="1"/>
          <p:nvPr/>
        </p:nvSpPr>
        <p:spPr>
          <a:xfrm>
            <a:off x="1314894" y="5253058"/>
            <a:ext cx="9094880" cy="637040"/>
          </a:xfrm>
          <a:prstGeom prst="rect">
            <a:avLst/>
          </a:prstGeom>
        </p:spPr>
        <p:txBody>
          <a:bodyPr lIns="0" tIns="0" rIns="0" bIns="0" rtlCol="0" anchor="t">
            <a:spAutoFit/>
          </a:bodyPr>
          <a:lstStyle/>
          <a:p>
            <a:pPr algn="just">
              <a:lnSpc>
                <a:spcPts val="5175"/>
              </a:lnSpc>
            </a:pPr>
            <a:r>
              <a:rPr lang="en-US" sz="3805" spc="-95">
                <a:solidFill>
                  <a:srgbClr val="222223"/>
                </a:solidFill>
                <a:latin typeface="Rokkitt"/>
                <a:ea typeface="Rokkitt"/>
                <a:cs typeface="Rokkitt"/>
                <a:sym typeface="Rokkitt"/>
              </a:rPr>
              <a:t>Thay đổi giá trị trên mô phỏng và nhận xét </a:t>
            </a:r>
          </a:p>
        </p:txBody>
      </p:sp>
      <p:sp>
        <p:nvSpPr>
          <p:cNvPr id="30" name="TextBox 30"/>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1. Biểu thức</a:t>
            </a:r>
          </a:p>
        </p:txBody>
      </p:sp>
      <p:pic>
        <p:nvPicPr>
          <p:cNvPr id="31" name="Âm thanh 30">
            <a:hlinkClick r:id="" action="ppaction://media"/>
            <a:extLst>
              <a:ext uri="{FF2B5EF4-FFF2-40B4-BE49-F238E27FC236}">
                <a16:creationId xmlns:a16="http://schemas.microsoft.com/office/drawing/2014/main" id="{FDDC79BC-4BAF-FBBE-B480-6F0E9519D30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477"/>
    </mc:Choice>
    <mc:Fallback>
      <p:transition spd="slow" advTm="30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5" name="Group 5"/>
          <p:cNvGrpSpPr/>
          <p:nvPr/>
        </p:nvGrpSpPr>
        <p:grpSpPr>
          <a:xfrm rot="-2928342">
            <a:off x="14987022" y="6164673"/>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3663554" y="5067525"/>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36" name="Group 19">
            <a:extLst>
              <a:ext uri="{FF2B5EF4-FFF2-40B4-BE49-F238E27FC236}">
                <a16:creationId xmlns:a16="http://schemas.microsoft.com/office/drawing/2014/main" id="{68B52B72-F0D0-800A-D1C0-7A7B3FA4BF2A}"/>
              </a:ext>
            </a:extLst>
          </p:cNvPr>
          <p:cNvGrpSpPr/>
          <p:nvPr/>
        </p:nvGrpSpPr>
        <p:grpSpPr>
          <a:xfrm>
            <a:off x="10995058" y="7470107"/>
            <a:ext cx="5679024" cy="1358431"/>
            <a:chOff x="0" y="0"/>
            <a:chExt cx="2002772" cy="1042825"/>
          </a:xfrm>
        </p:grpSpPr>
        <p:sp>
          <p:nvSpPr>
            <p:cNvPr id="37" name="Freeform 20">
              <a:extLst>
                <a:ext uri="{FF2B5EF4-FFF2-40B4-BE49-F238E27FC236}">
                  <a16:creationId xmlns:a16="http://schemas.microsoft.com/office/drawing/2014/main" id="{FA0116E8-86CD-A121-3BEA-E55AD8199E8E}"/>
                </a:ext>
              </a:extLst>
            </p:cNvPr>
            <p:cNvSpPr/>
            <p:nvPr/>
          </p:nvSpPr>
          <p:spPr>
            <a:xfrm>
              <a:off x="0" y="0"/>
              <a:ext cx="2002772" cy="1042825"/>
            </a:xfrm>
            <a:custGeom>
              <a:avLst/>
              <a:gdLst/>
              <a:ahLst/>
              <a:cxnLst/>
              <a:rect l="l" t="t" r="r" b="b"/>
              <a:pathLst>
                <a:path w="2002772" h="1042825">
                  <a:moveTo>
                    <a:pt x="32316" y="0"/>
                  </a:moveTo>
                  <a:lnTo>
                    <a:pt x="1970456" y="0"/>
                  </a:lnTo>
                  <a:cubicBezTo>
                    <a:pt x="1979027" y="0"/>
                    <a:pt x="1987247" y="3405"/>
                    <a:pt x="1993307" y="9465"/>
                  </a:cubicBezTo>
                  <a:cubicBezTo>
                    <a:pt x="1999367" y="15526"/>
                    <a:pt x="2002772" y="23746"/>
                    <a:pt x="2002772" y="32316"/>
                  </a:cubicBezTo>
                  <a:lnTo>
                    <a:pt x="2002772" y="1010508"/>
                  </a:lnTo>
                  <a:cubicBezTo>
                    <a:pt x="2002772" y="1028356"/>
                    <a:pt x="1988304" y="1042825"/>
                    <a:pt x="1970456" y="1042825"/>
                  </a:cubicBezTo>
                  <a:lnTo>
                    <a:pt x="32316" y="1042825"/>
                  </a:lnTo>
                  <a:cubicBezTo>
                    <a:pt x="14469" y="1042825"/>
                    <a:pt x="0" y="1028356"/>
                    <a:pt x="0" y="1010508"/>
                  </a:cubicBezTo>
                  <a:lnTo>
                    <a:pt x="0" y="32316"/>
                  </a:lnTo>
                  <a:cubicBezTo>
                    <a:pt x="0" y="14469"/>
                    <a:pt x="14469" y="0"/>
                    <a:pt x="32316" y="0"/>
                  </a:cubicBezTo>
                  <a:close/>
                </a:path>
              </a:pathLst>
            </a:custGeom>
            <a:solidFill>
              <a:srgbClr val="FFFFFF"/>
            </a:solidFill>
            <a:ln w="19050" cap="rnd">
              <a:solidFill>
                <a:srgbClr val="222223"/>
              </a:solidFill>
              <a:prstDash val="solid"/>
              <a:round/>
            </a:ln>
          </p:spPr>
        </p:sp>
        <p:sp>
          <p:nvSpPr>
            <p:cNvPr id="38" name="TextBox 21">
              <a:extLst>
                <a:ext uri="{FF2B5EF4-FFF2-40B4-BE49-F238E27FC236}">
                  <a16:creationId xmlns:a16="http://schemas.microsoft.com/office/drawing/2014/main" id="{0E4CAEAE-1B13-9C98-7D58-53F3BA26447D}"/>
                </a:ext>
              </a:extLst>
            </p:cNvPr>
            <p:cNvSpPr txBox="1"/>
            <p:nvPr/>
          </p:nvSpPr>
          <p:spPr>
            <a:xfrm>
              <a:off x="0" y="-38100"/>
              <a:ext cx="2002772" cy="1080925"/>
            </a:xfrm>
            <a:prstGeom prst="rect">
              <a:avLst/>
            </a:prstGeom>
          </p:spPr>
          <p:txBody>
            <a:bodyPr lIns="48335" tIns="48335" rIns="48335" bIns="48335" rtlCol="0" anchor="ctr"/>
            <a:lstStyle/>
            <a:p>
              <a:pPr algn="ctr">
                <a:lnSpc>
                  <a:spcPts val="2659"/>
                </a:lnSpc>
              </a:pPr>
              <a:endParaRPr/>
            </a:p>
          </p:txBody>
        </p:sp>
      </p:grpSp>
      <p:grpSp>
        <p:nvGrpSpPr>
          <p:cNvPr id="2" name="Group 2"/>
          <p:cNvGrpSpPr/>
          <p:nvPr/>
        </p:nvGrpSpPr>
        <p:grpSpPr>
          <a:xfrm rot="-2928342">
            <a:off x="10027384" y="-1288455"/>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8703916" y="-2385604"/>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Freeform 14"/>
          <p:cNvSpPr/>
          <p:nvPr/>
        </p:nvSpPr>
        <p:spPr>
          <a:xfrm>
            <a:off x="10612968" y="4126871"/>
            <a:ext cx="1358431" cy="1358431"/>
          </a:xfrm>
          <a:custGeom>
            <a:avLst/>
            <a:gdLst/>
            <a:ahLst/>
            <a:cxnLst/>
            <a:rect l="l" t="t" r="r" b="b"/>
            <a:pathLst>
              <a:path w="1358431" h="1358431">
                <a:moveTo>
                  <a:pt x="0" y="0"/>
                </a:moveTo>
                <a:lnTo>
                  <a:pt x="1358431" y="0"/>
                </a:lnTo>
                <a:lnTo>
                  <a:pt x="1358431" y="1358431"/>
                </a:lnTo>
                <a:lnTo>
                  <a:pt x="0" y="13584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TextBox 19"/>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21" name="TextBox 21"/>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1. Biểu thức</a:t>
            </a:r>
          </a:p>
        </p:txBody>
      </p:sp>
      <p:pic>
        <p:nvPicPr>
          <p:cNvPr id="24" name="Quay màn hình 2026-06-04 171837">
            <a:hlinkClick r:id="" action="ppaction://media"/>
            <a:extLst>
              <a:ext uri="{FF2B5EF4-FFF2-40B4-BE49-F238E27FC236}">
                <a16:creationId xmlns:a16="http://schemas.microsoft.com/office/drawing/2014/main" id="{61EB8CBF-97EB-DC69-CE9F-DD4E9B16EC0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16600" r="14915"/>
          <a:stretch/>
        </p:blipFill>
        <p:spPr>
          <a:xfrm>
            <a:off x="1828800" y="3285745"/>
            <a:ext cx="8244391" cy="5650377"/>
          </a:xfrm>
          <a:prstGeom prst="rect">
            <a:avLst/>
          </a:prstGeom>
        </p:spPr>
      </p:pic>
      <p:grpSp>
        <p:nvGrpSpPr>
          <p:cNvPr id="25" name="Group 19">
            <a:extLst>
              <a:ext uri="{FF2B5EF4-FFF2-40B4-BE49-F238E27FC236}">
                <a16:creationId xmlns:a16="http://schemas.microsoft.com/office/drawing/2014/main" id="{E200826E-4404-87A4-C383-B24233BF779D}"/>
              </a:ext>
            </a:extLst>
          </p:cNvPr>
          <p:cNvGrpSpPr/>
          <p:nvPr/>
        </p:nvGrpSpPr>
        <p:grpSpPr>
          <a:xfrm>
            <a:off x="10912516" y="3592682"/>
            <a:ext cx="5679024" cy="1358431"/>
            <a:chOff x="0" y="0"/>
            <a:chExt cx="2002772" cy="1042825"/>
          </a:xfrm>
        </p:grpSpPr>
        <p:sp>
          <p:nvSpPr>
            <p:cNvPr id="26" name="Freeform 20">
              <a:extLst>
                <a:ext uri="{FF2B5EF4-FFF2-40B4-BE49-F238E27FC236}">
                  <a16:creationId xmlns:a16="http://schemas.microsoft.com/office/drawing/2014/main" id="{E9BF5DAF-3942-88D8-A028-78F238F93784}"/>
                </a:ext>
              </a:extLst>
            </p:cNvPr>
            <p:cNvSpPr/>
            <p:nvPr/>
          </p:nvSpPr>
          <p:spPr>
            <a:xfrm>
              <a:off x="0" y="0"/>
              <a:ext cx="2002772" cy="1042825"/>
            </a:xfrm>
            <a:custGeom>
              <a:avLst/>
              <a:gdLst/>
              <a:ahLst/>
              <a:cxnLst/>
              <a:rect l="l" t="t" r="r" b="b"/>
              <a:pathLst>
                <a:path w="2002772" h="1042825">
                  <a:moveTo>
                    <a:pt x="32316" y="0"/>
                  </a:moveTo>
                  <a:lnTo>
                    <a:pt x="1970456" y="0"/>
                  </a:lnTo>
                  <a:cubicBezTo>
                    <a:pt x="1979027" y="0"/>
                    <a:pt x="1987247" y="3405"/>
                    <a:pt x="1993307" y="9465"/>
                  </a:cubicBezTo>
                  <a:cubicBezTo>
                    <a:pt x="1999367" y="15526"/>
                    <a:pt x="2002772" y="23746"/>
                    <a:pt x="2002772" y="32316"/>
                  </a:cubicBezTo>
                  <a:lnTo>
                    <a:pt x="2002772" y="1010508"/>
                  </a:lnTo>
                  <a:cubicBezTo>
                    <a:pt x="2002772" y="1028356"/>
                    <a:pt x="1988304" y="1042825"/>
                    <a:pt x="1970456" y="1042825"/>
                  </a:cubicBezTo>
                  <a:lnTo>
                    <a:pt x="32316" y="1042825"/>
                  </a:lnTo>
                  <a:cubicBezTo>
                    <a:pt x="14469" y="1042825"/>
                    <a:pt x="0" y="1028356"/>
                    <a:pt x="0" y="1010508"/>
                  </a:cubicBezTo>
                  <a:lnTo>
                    <a:pt x="0" y="32316"/>
                  </a:lnTo>
                  <a:cubicBezTo>
                    <a:pt x="0" y="14469"/>
                    <a:pt x="14469" y="0"/>
                    <a:pt x="32316" y="0"/>
                  </a:cubicBezTo>
                  <a:close/>
                </a:path>
              </a:pathLst>
            </a:custGeom>
            <a:solidFill>
              <a:srgbClr val="FFFFFF"/>
            </a:solidFill>
            <a:ln w="19050" cap="rnd">
              <a:solidFill>
                <a:srgbClr val="222223"/>
              </a:solidFill>
              <a:prstDash val="solid"/>
              <a:round/>
            </a:ln>
          </p:spPr>
        </p:sp>
        <p:sp>
          <p:nvSpPr>
            <p:cNvPr id="27" name="TextBox 21">
              <a:extLst>
                <a:ext uri="{FF2B5EF4-FFF2-40B4-BE49-F238E27FC236}">
                  <a16:creationId xmlns:a16="http://schemas.microsoft.com/office/drawing/2014/main" id="{1AF24CA9-3B87-15BF-9253-32070DF99518}"/>
                </a:ext>
              </a:extLst>
            </p:cNvPr>
            <p:cNvSpPr txBox="1"/>
            <p:nvPr/>
          </p:nvSpPr>
          <p:spPr>
            <a:xfrm>
              <a:off x="0" y="-38100"/>
              <a:ext cx="2002772" cy="1080925"/>
            </a:xfrm>
            <a:prstGeom prst="rect">
              <a:avLst/>
            </a:prstGeom>
          </p:spPr>
          <p:txBody>
            <a:bodyPr lIns="48335" tIns="48335" rIns="48335" bIns="48335" rtlCol="0" anchor="ctr"/>
            <a:lstStyle/>
            <a:p>
              <a:pPr algn="ctr">
                <a:lnSpc>
                  <a:spcPts val="2659"/>
                </a:lnSpc>
              </a:pPr>
              <a:endParaRPr/>
            </a:p>
          </p:txBody>
        </p:sp>
      </p:grpSp>
      <p:sp>
        <p:nvSpPr>
          <p:cNvPr id="30" name="TextBox 27">
            <a:extLst>
              <a:ext uri="{FF2B5EF4-FFF2-40B4-BE49-F238E27FC236}">
                <a16:creationId xmlns:a16="http://schemas.microsoft.com/office/drawing/2014/main" id="{5AF5A483-0054-15B0-02AB-88B672F4070A}"/>
              </a:ext>
            </a:extLst>
          </p:cNvPr>
          <p:cNvSpPr txBox="1"/>
          <p:nvPr/>
        </p:nvSpPr>
        <p:spPr>
          <a:xfrm>
            <a:off x="11048316" y="3929458"/>
            <a:ext cx="5798765" cy="646524"/>
          </a:xfrm>
          <a:prstGeom prst="rect">
            <a:avLst/>
          </a:prstGeom>
        </p:spPr>
        <p:txBody>
          <a:bodyPr wrap="square" lIns="0" tIns="0" rIns="0" bIns="0" rtlCol="0" anchor="t">
            <a:spAutoFit/>
          </a:bodyPr>
          <a:lstStyle/>
          <a:p>
            <a:pPr marL="410842" lvl="1" algn="l">
              <a:lnSpc>
                <a:spcPts val="5175"/>
              </a:lnSpc>
            </a:pPr>
            <a:r>
              <a:rPr lang="en-US" sz="3805" spc="-95">
                <a:solidFill>
                  <a:srgbClr val="222223"/>
                </a:solidFill>
                <a:latin typeface="Rokkitt"/>
                <a:ea typeface="Rokkitt"/>
                <a:cs typeface="Rokkitt"/>
                <a:sym typeface="Rokkitt"/>
              </a:rPr>
              <a:t>TH1: Giữ I, α; thay đổi L</a:t>
            </a:r>
          </a:p>
        </p:txBody>
      </p:sp>
      <p:sp>
        <p:nvSpPr>
          <p:cNvPr id="31" name="TextBox 27">
            <a:extLst>
              <a:ext uri="{FF2B5EF4-FFF2-40B4-BE49-F238E27FC236}">
                <a16:creationId xmlns:a16="http://schemas.microsoft.com/office/drawing/2014/main" id="{D52C6A6D-4B86-E44F-76B1-F65B4AB03425}"/>
              </a:ext>
            </a:extLst>
          </p:cNvPr>
          <p:cNvSpPr txBox="1"/>
          <p:nvPr/>
        </p:nvSpPr>
        <p:spPr>
          <a:xfrm>
            <a:off x="10942071" y="7801245"/>
            <a:ext cx="9076150" cy="646524"/>
          </a:xfrm>
          <a:prstGeom prst="rect">
            <a:avLst/>
          </a:prstGeom>
        </p:spPr>
        <p:txBody>
          <a:bodyPr lIns="0" tIns="0" rIns="0" bIns="0" rtlCol="0" anchor="t">
            <a:spAutoFit/>
          </a:bodyPr>
          <a:lstStyle/>
          <a:p>
            <a:pPr marL="410842" lvl="1" algn="l">
              <a:lnSpc>
                <a:spcPts val="5175"/>
              </a:lnSpc>
            </a:pPr>
            <a:r>
              <a:rPr lang="en-US" sz="3805" spc="-95">
                <a:solidFill>
                  <a:srgbClr val="222223"/>
                </a:solidFill>
                <a:latin typeface="Rokkitt"/>
                <a:ea typeface="Rokkitt"/>
                <a:cs typeface="Rokkitt"/>
                <a:sym typeface="Rokkitt"/>
              </a:rPr>
              <a:t>TH3: Giữ I, L; thay đổi α</a:t>
            </a:r>
          </a:p>
        </p:txBody>
      </p:sp>
      <p:grpSp>
        <p:nvGrpSpPr>
          <p:cNvPr id="32" name="Group 19">
            <a:extLst>
              <a:ext uri="{FF2B5EF4-FFF2-40B4-BE49-F238E27FC236}">
                <a16:creationId xmlns:a16="http://schemas.microsoft.com/office/drawing/2014/main" id="{F8288338-F844-84DD-D74B-BB1ECD35CC45}"/>
              </a:ext>
            </a:extLst>
          </p:cNvPr>
          <p:cNvGrpSpPr/>
          <p:nvPr/>
        </p:nvGrpSpPr>
        <p:grpSpPr>
          <a:xfrm>
            <a:off x="10926664" y="5532571"/>
            <a:ext cx="5679024" cy="1358431"/>
            <a:chOff x="0" y="0"/>
            <a:chExt cx="2002772" cy="1042825"/>
          </a:xfrm>
        </p:grpSpPr>
        <p:sp>
          <p:nvSpPr>
            <p:cNvPr id="33" name="Freeform 20">
              <a:extLst>
                <a:ext uri="{FF2B5EF4-FFF2-40B4-BE49-F238E27FC236}">
                  <a16:creationId xmlns:a16="http://schemas.microsoft.com/office/drawing/2014/main" id="{B8DC6E5D-4BAB-7A9B-5B4B-DD28C3152D33}"/>
                </a:ext>
              </a:extLst>
            </p:cNvPr>
            <p:cNvSpPr/>
            <p:nvPr/>
          </p:nvSpPr>
          <p:spPr>
            <a:xfrm>
              <a:off x="0" y="0"/>
              <a:ext cx="2002772" cy="1042825"/>
            </a:xfrm>
            <a:custGeom>
              <a:avLst/>
              <a:gdLst/>
              <a:ahLst/>
              <a:cxnLst/>
              <a:rect l="l" t="t" r="r" b="b"/>
              <a:pathLst>
                <a:path w="2002772" h="1042825">
                  <a:moveTo>
                    <a:pt x="32316" y="0"/>
                  </a:moveTo>
                  <a:lnTo>
                    <a:pt x="1970456" y="0"/>
                  </a:lnTo>
                  <a:cubicBezTo>
                    <a:pt x="1979027" y="0"/>
                    <a:pt x="1987247" y="3405"/>
                    <a:pt x="1993307" y="9465"/>
                  </a:cubicBezTo>
                  <a:cubicBezTo>
                    <a:pt x="1999367" y="15526"/>
                    <a:pt x="2002772" y="23746"/>
                    <a:pt x="2002772" y="32316"/>
                  </a:cubicBezTo>
                  <a:lnTo>
                    <a:pt x="2002772" y="1010508"/>
                  </a:lnTo>
                  <a:cubicBezTo>
                    <a:pt x="2002772" y="1028356"/>
                    <a:pt x="1988304" y="1042825"/>
                    <a:pt x="1970456" y="1042825"/>
                  </a:cubicBezTo>
                  <a:lnTo>
                    <a:pt x="32316" y="1042825"/>
                  </a:lnTo>
                  <a:cubicBezTo>
                    <a:pt x="14469" y="1042825"/>
                    <a:pt x="0" y="1028356"/>
                    <a:pt x="0" y="1010508"/>
                  </a:cubicBezTo>
                  <a:lnTo>
                    <a:pt x="0" y="32316"/>
                  </a:lnTo>
                  <a:cubicBezTo>
                    <a:pt x="0" y="14469"/>
                    <a:pt x="14469" y="0"/>
                    <a:pt x="32316" y="0"/>
                  </a:cubicBezTo>
                  <a:close/>
                </a:path>
              </a:pathLst>
            </a:custGeom>
            <a:solidFill>
              <a:srgbClr val="FFFFFF"/>
            </a:solidFill>
            <a:ln w="19050" cap="rnd">
              <a:solidFill>
                <a:srgbClr val="222223"/>
              </a:solidFill>
              <a:prstDash val="solid"/>
              <a:round/>
            </a:ln>
          </p:spPr>
        </p:sp>
        <p:sp>
          <p:nvSpPr>
            <p:cNvPr id="34" name="TextBox 21">
              <a:extLst>
                <a:ext uri="{FF2B5EF4-FFF2-40B4-BE49-F238E27FC236}">
                  <a16:creationId xmlns:a16="http://schemas.microsoft.com/office/drawing/2014/main" id="{E7B2DF13-51E1-F586-9CEA-702664F85517}"/>
                </a:ext>
              </a:extLst>
            </p:cNvPr>
            <p:cNvSpPr txBox="1"/>
            <p:nvPr/>
          </p:nvSpPr>
          <p:spPr>
            <a:xfrm>
              <a:off x="0" y="-38100"/>
              <a:ext cx="2002772" cy="1080925"/>
            </a:xfrm>
            <a:prstGeom prst="rect">
              <a:avLst/>
            </a:prstGeom>
          </p:spPr>
          <p:txBody>
            <a:bodyPr lIns="48335" tIns="48335" rIns="48335" bIns="48335" rtlCol="0" anchor="ctr"/>
            <a:lstStyle/>
            <a:p>
              <a:pPr algn="ctr">
                <a:lnSpc>
                  <a:spcPts val="2659"/>
                </a:lnSpc>
              </a:pPr>
              <a:endParaRPr/>
            </a:p>
          </p:txBody>
        </p:sp>
      </p:grpSp>
      <p:sp>
        <p:nvSpPr>
          <p:cNvPr id="35" name="TextBox 27">
            <a:extLst>
              <a:ext uri="{FF2B5EF4-FFF2-40B4-BE49-F238E27FC236}">
                <a16:creationId xmlns:a16="http://schemas.microsoft.com/office/drawing/2014/main" id="{D7A70B96-5A54-CC2B-3BBD-E73876EDE98F}"/>
              </a:ext>
            </a:extLst>
          </p:cNvPr>
          <p:cNvSpPr txBox="1"/>
          <p:nvPr/>
        </p:nvSpPr>
        <p:spPr>
          <a:xfrm>
            <a:off x="10926664" y="5814441"/>
            <a:ext cx="9076150" cy="646524"/>
          </a:xfrm>
          <a:prstGeom prst="rect">
            <a:avLst/>
          </a:prstGeom>
        </p:spPr>
        <p:txBody>
          <a:bodyPr lIns="0" tIns="0" rIns="0" bIns="0" rtlCol="0" anchor="t">
            <a:spAutoFit/>
          </a:bodyPr>
          <a:lstStyle/>
          <a:p>
            <a:pPr marL="410842" lvl="1" algn="l">
              <a:lnSpc>
                <a:spcPts val="5175"/>
              </a:lnSpc>
            </a:pPr>
            <a:r>
              <a:rPr lang="en-US" sz="3805" spc="-95">
                <a:solidFill>
                  <a:srgbClr val="222223"/>
                </a:solidFill>
                <a:latin typeface="Rokkitt"/>
                <a:ea typeface="Rokkitt"/>
                <a:cs typeface="Rokkitt"/>
                <a:sym typeface="Rokkitt"/>
              </a:rPr>
              <a:t>TH2: Giữ L, α; thay đổi I</a:t>
            </a:r>
          </a:p>
        </p:txBody>
      </p:sp>
      <p:pic>
        <p:nvPicPr>
          <p:cNvPr id="39" name="Âm thanh 38">
            <a:hlinkClick r:id="" action="ppaction://media"/>
            <a:extLst>
              <a:ext uri="{FF2B5EF4-FFF2-40B4-BE49-F238E27FC236}">
                <a16:creationId xmlns:a16="http://schemas.microsoft.com/office/drawing/2014/main" id="{2E6348E5-72A2-8EF1-5FC2-6D840349056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7648238" y="9647238"/>
            <a:ext cx="487362" cy="487362"/>
          </a:xfrm>
          <a:prstGeom prst="rect">
            <a:avLst/>
          </a:prstGeom>
        </p:spPr>
      </p:pic>
    </p:spTree>
    <p:extLst>
      <p:ext uri="{BB962C8B-B14F-4D97-AF65-F5344CB8AC3E}">
        <p14:creationId xmlns:p14="http://schemas.microsoft.com/office/powerpoint/2010/main" val="565847657"/>
      </p:ext>
    </p:extLst>
  </p:cSld>
  <p:clrMapOvr>
    <a:masterClrMapping/>
  </p:clrMapOvr>
  <mc:AlternateContent xmlns:mc="http://schemas.openxmlformats.org/markup-compatibility/2006">
    <mc:Choice xmlns:p14="http://schemas.microsoft.com/office/powerpoint/2010/main" Requires="p14">
      <p:transition spd="slow" p14:dur="2000" advTm="153679"/>
    </mc:Choice>
    <mc:Fallback>
      <p:transition spd="slow" advTm="153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0063"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4"/>
                </p:tgtEl>
              </p:cMediaNode>
            </p:video>
            <p:seq concurrent="1" nextAc="seek">
              <p:cTn id="12" restart="whenNotActive" fill="hold" evtFilter="cancelBubble" nodeType="interactiveSeq">
                <p:stCondLst>
                  <p:cond evt="onClick" delay="0">
                    <p:tgtEl>
                      <p:spTgt spid="2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4"/>
                                        </p:tgtEl>
                                      </p:cBhvr>
                                    </p:cmd>
                                  </p:childTnLst>
                                </p:cTn>
                              </p:par>
                            </p:childTnLst>
                          </p:cTn>
                        </p:par>
                      </p:childTnLst>
                    </p:cTn>
                  </p:par>
                </p:childTnLst>
              </p:cTn>
              <p:nextCondLst>
                <p:cond evt="onClick" delay="0">
                  <p:tgtEl>
                    <p:spTgt spid="24"/>
                  </p:tgtEl>
                </p:cond>
              </p:nextCondLst>
            </p:seq>
            <p:audio isNarration="1">
              <p:cMediaNode vol="80000" showWhenStopped="0">
                <p:cTn id="17" fill="hold" display="0">
                  <p:stCondLst>
                    <p:cond delay="indefinite"/>
                  </p:stCondLst>
                  <p:endCondLst>
                    <p:cond evt="onStopAudio" delay="0">
                      <p:tgtEl>
                        <p:sldTgt/>
                      </p:tgtEl>
                    </p:cond>
                  </p:endCondLst>
                </p:cTn>
                <p:tgtEl>
                  <p:spTgt spid="39"/>
                </p:tgtEl>
              </p:cMediaNode>
            </p:audio>
          </p:childTnLst>
        </p:cTn>
      </p:par>
    </p:tnLst>
  </p:timing>
  <p:extLst>
    <p:ext uri="{E180D4A7-C9FB-4DFB-919C-405C955672EB}">
      <p14:showEvtLst xmlns:p14="http://schemas.microsoft.com/office/powerpoint/2010/main">
        <p14:playEvt time="7026" objId="24"/>
        <p14:pauseEvt time="46453" objId="24"/>
        <p14:resumeEvt time="57794" objId="24"/>
        <p14:stopEvt time="138458" objId="24"/>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446231" y="3212408"/>
            <a:ext cx="7697769" cy="3579453"/>
            <a:chOff x="0" y="0"/>
            <a:chExt cx="10263691" cy="4772604"/>
          </a:xfrm>
        </p:grpSpPr>
        <p:grpSp>
          <p:nvGrpSpPr>
            <p:cNvPr id="15" name="Group 15"/>
            <p:cNvGrpSpPr/>
            <p:nvPr/>
          </p:nvGrpSpPr>
          <p:grpSpPr>
            <a:xfrm>
              <a:off x="0" y="663328"/>
              <a:ext cx="10263691" cy="4109277"/>
              <a:chOff x="0" y="0"/>
              <a:chExt cx="1467463" cy="587528"/>
            </a:xfrm>
          </p:grpSpPr>
          <p:sp>
            <p:nvSpPr>
              <p:cNvPr id="16" name="Freeform 16"/>
              <p:cNvSpPr/>
              <p:nvPr/>
            </p:nvSpPr>
            <p:spPr>
              <a:xfrm>
                <a:off x="0" y="0"/>
                <a:ext cx="1467463" cy="587528"/>
              </a:xfrm>
              <a:custGeom>
                <a:avLst/>
                <a:gdLst/>
                <a:ahLst/>
                <a:cxnLst/>
                <a:rect l="l" t="t" r="r" b="b"/>
                <a:pathLst>
                  <a:path w="1467463" h="587528">
                    <a:moveTo>
                      <a:pt x="40229" y="0"/>
                    </a:moveTo>
                    <a:lnTo>
                      <a:pt x="1427233" y="0"/>
                    </a:lnTo>
                    <a:cubicBezTo>
                      <a:pt x="1449451" y="0"/>
                      <a:pt x="1467463" y="18011"/>
                      <a:pt x="1467463" y="40229"/>
                    </a:cubicBezTo>
                    <a:lnTo>
                      <a:pt x="1467463" y="547299"/>
                    </a:lnTo>
                    <a:cubicBezTo>
                      <a:pt x="1467463" y="557968"/>
                      <a:pt x="1463224" y="568201"/>
                      <a:pt x="1455680" y="575745"/>
                    </a:cubicBezTo>
                    <a:cubicBezTo>
                      <a:pt x="1448135" y="583290"/>
                      <a:pt x="1437903" y="587528"/>
                      <a:pt x="1427233" y="587528"/>
                    </a:cubicBezTo>
                    <a:lnTo>
                      <a:pt x="40229" y="587528"/>
                    </a:lnTo>
                    <a:cubicBezTo>
                      <a:pt x="29560" y="587528"/>
                      <a:pt x="19327" y="583290"/>
                      <a:pt x="11783" y="575745"/>
                    </a:cubicBezTo>
                    <a:cubicBezTo>
                      <a:pt x="4238" y="568201"/>
                      <a:pt x="0" y="557968"/>
                      <a:pt x="0" y="547299"/>
                    </a:cubicBezTo>
                    <a:lnTo>
                      <a:pt x="0" y="40229"/>
                    </a:lnTo>
                    <a:cubicBezTo>
                      <a:pt x="0" y="29560"/>
                      <a:pt x="4238" y="19327"/>
                      <a:pt x="11783" y="11783"/>
                    </a:cubicBezTo>
                    <a:cubicBezTo>
                      <a:pt x="19327" y="4238"/>
                      <a:pt x="29560" y="0"/>
                      <a:pt x="40229" y="0"/>
                    </a:cubicBezTo>
                    <a:close/>
                  </a:path>
                </a:pathLst>
              </a:custGeom>
              <a:solidFill>
                <a:srgbClr val="FFFFFF"/>
              </a:solidFill>
              <a:ln w="19050" cap="rnd">
                <a:solidFill>
                  <a:srgbClr val="222223"/>
                </a:solidFill>
                <a:prstDash val="solid"/>
                <a:round/>
              </a:ln>
            </p:spPr>
          </p:sp>
          <p:sp>
            <p:nvSpPr>
              <p:cNvPr id="17" name="TextBox 17"/>
              <p:cNvSpPr txBox="1"/>
              <p:nvPr/>
            </p:nvSpPr>
            <p:spPr>
              <a:xfrm>
                <a:off x="0" y="-38100"/>
                <a:ext cx="1467463" cy="625628"/>
              </a:xfrm>
              <a:prstGeom prst="rect">
                <a:avLst/>
              </a:prstGeom>
            </p:spPr>
            <p:txBody>
              <a:bodyPr lIns="70184" tIns="70184" rIns="70184" bIns="70184" rtlCol="0" anchor="ctr"/>
              <a:lstStyle/>
              <a:p>
                <a:pPr algn="ctr">
                  <a:lnSpc>
                    <a:spcPts val="2660"/>
                  </a:lnSpc>
                </a:pPr>
                <a:endParaRPr/>
              </a:p>
            </p:txBody>
          </p:sp>
        </p:grpSp>
        <p:grpSp>
          <p:nvGrpSpPr>
            <p:cNvPr id="18" name="Group 18"/>
            <p:cNvGrpSpPr/>
            <p:nvPr/>
          </p:nvGrpSpPr>
          <p:grpSpPr>
            <a:xfrm>
              <a:off x="415024" y="0"/>
              <a:ext cx="6137433" cy="1559055"/>
              <a:chOff x="0" y="0"/>
              <a:chExt cx="877506" cy="222908"/>
            </a:xfrm>
          </p:grpSpPr>
          <p:sp>
            <p:nvSpPr>
              <p:cNvPr id="19" name="Freeform 19"/>
              <p:cNvSpPr/>
              <p:nvPr/>
            </p:nvSpPr>
            <p:spPr>
              <a:xfrm>
                <a:off x="0" y="0"/>
                <a:ext cx="877506" cy="222908"/>
              </a:xfrm>
              <a:custGeom>
                <a:avLst/>
                <a:gdLst/>
                <a:ahLst/>
                <a:cxnLst/>
                <a:rect l="l" t="t" r="r" b="b"/>
                <a:pathLst>
                  <a:path w="877506" h="222908">
                    <a:moveTo>
                      <a:pt x="67276" y="0"/>
                    </a:moveTo>
                    <a:lnTo>
                      <a:pt x="810230" y="0"/>
                    </a:lnTo>
                    <a:cubicBezTo>
                      <a:pt x="828073" y="0"/>
                      <a:pt x="845185" y="7088"/>
                      <a:pt x="857802" y="19705"/>
                    </a:cubicBezTo>
                    <a:cubicBezTo>
                      <a:pt x="870418" y="32321"/>
                      <a:pt x="877506" y="49433"/>
                      <a:pt x="877506" y="67276"/>
                    </a:cubicBezTo>
                    <a:lnTo>
                      <a:pt x="877506" y="155632"/>
                    </a:lnTo>
                    <a:cubicBezTo>
                      <a:pt x="877506" y="173474"/>
                      <a:pt x="870418" y="190586"/>
                      <a:pt x="857802" y="203203"/>
                    </a:cubicBezTo>
                    <a:cubicBezTo>
                      <a:pt x="845185" y="215820"/>
                      <a:pt x="828073" y="222908"/>
                      <a:pt x="810230" y="222908"/>
                    </a:cubicBezTo>
                    <a:lnTo>
                      <a:pt x="67276" y="222908"/>
                    </a:lnTo>
                    <a:cubicBezTo>
                      <a:pt x="49433" y="222908"/>
                      <a:pt x="32321" y="215820"/>
                      <a:pt x="19705" y="203203"/>
                    </a:cubicBezTo>
                    <a:cubicBezTo>
                      <a:pt x="7088" y="190586"/>
                      <a:pt x="0" y="173474"/>
                      <a:pt x="0" y="155632"/>
                    </a:cubicBezTo>
                    <a:lnTo>
                      <a:pt x="0" y="67276"/>
                    </a:lnTo>
                    <a:cubicBezTo>
                      <a:pt x="0" y="49433"/>
                      <a:pt x="7088" y="32321"/>
                      <a:pt x="19705" y="19705"/>
                    </a:cubicBezTo>
                    <a:cubicBezTo>
                      <a:pt x="32321" y="7088"/>
                      <a:pt x="49433" y="0"/>
                      <a:pt x="67276" y="0"/>
                    </a:cubicBezTo>
                    <a:close/>
                  </a:path>
                </a:pathLst>
              </a:custGeom>
              <a:solidFill>
                <a:srgbClr val="508BBB"/>
              </a:solidFill>
              <a:ln w="19050" cap="rnd">
                <a:solidFill>
                  <a:srgbClr val="222223"/>
                </a:solidFill>
                <a:prstDash val="solid"/>
                <a:round/>
              </a:ln>
            </p:spPr>
          </p:sp>
          <p:sp>
            <p:nvSpPr>
              <p:cNvPr id="20" name="TextBox 20"/>
              <p:cNvSpPr txBox="1"/>
              <p:nvPr/>
            </p:nvSpPr>
            <p:spPr>
              <a:xfrm>
                <a:off x="0" y="-38100"/>
                <a:ext cx="877506" cy="261008"/>
              </a:xfrm>
              <a:prstGeom prst="rect">
                <a:avLst/>
              </a:prstGeom>
            </p:spPr>
            <p:txBody>
              <a:bodyPr lIns="70184" tIns="70184" rIns="70184" bIns="70184" rtlCol="0" anchor="ctr"/>
              <a:lstStyle/>
              <a:p>
                <a:pPr algn="ctr">
                  <a:lnSpc>
                    <a:spcPts val="2660"/>
                  </a:lnSpc>
                </a:pPr>
                <a:endParaRPr/>
              </a:p>
            </p:txBody>
          </p:sp>
        </p:grpSp>
        <p:sp>
          <p:nvSpPr>
            <p:cNvPr id="21" name="TextBox 21"/>
            <p:cNvSpPr txBox="1"/>
            <p:nvPr/>
          </p:nvSpPr>
          <p:spPr>
            <a:xfrm>
              <a:off x="1420628" y="419697"/>
              <a:ext cx="6215814" cy="877144"/>
            </a:xfrm>
            <a:prstGeom prst="rect">
              <a:avLst/>
            </a:prstGeom>
          </p:spPr>
          <p:txBody>
            <a:bodyPr lIns="0" tIns="0" rIns="0" bIns="0" rtlCol="0" anchor="t">
              <a:spAutoFit/>
            </a:bodyPr>
            <a:lstStyle/>
            <a:p>
              <a:pPr marL="0" lvl="0" indent="0" algn="l">
                <a:lnSpc>
                  <a:spcPts val="4571"/>
                </a:lnSpc>
              </a:pPr>
              <a:r>
                <a:rPr lang="en-US" sz="5079" b="1" spc="-304">
                  <a:solidFill>
                    <a:srgbClr val="FFFFFF"/>
                  </a:solidFill>
                  <a:latin typeface="Rokkitt Bold"/>
                  <a:ea typeface="Rokkitt Bold"/>
                  <a:cs typeface="Rokkitt Bold"/>
                  <a:sym typeface="Rokkitt Bold"/>
                </a:rPr>
                <a:t>NHẬN XÉT</a:t>
              </a:r>
            </a:p>
          </p:txBody>
        </p:sp>
        <p:sp>
          <p:nvSpPr>
            <p:cNvPr id="22" name="TextBox 22"/>
            <p:cNvSpPr txBox="1"/>
            <p:nvPr/>
          </p:nvSpPr>
          <p:spPr>
            <a:xfrm>
              <a:off x="513157" y="2189668"/>
              <a:ext cx="9237377" cy="2582937"/>
            </a:xfrm>
            <a:prstGeom prst="rect">
              <a:avLst/>
            </a:prstGeom>
          </p:spPr>
          <p:txBody>
            <a:bodyPr lIns="0" tIns="0" rIns="0" bIns="0" rtlCol="0" anchor="t">
              <a:spAutoFit/>
            </a:bodyPr>
            <a:lstStyle/>
            <a:p>
              <a:pPr marL="821685" lvl="1" indent="-410843" algn="l">
                <a:lnSpc>
                  <a:spcPts val="5175"/>
                </a:lnSpc>
                <a:buFont typeface="Arial"/>
                <a:buChar char="•"/>
              </a:pPr>
              <a:r>
                <a:rPr lang="en-US" sz="3805" spc="-95">
                  <a:solidFill>
                    <a:srgbClr val="222223"/>
                  </a:solidFill>
                  <a:latin typeface="Rokkitt"/>
                  <a:ea typeface="Rokkitt"/>
                  <a:cs typeface="Rokkitt"/>
                  <a:sym typeface="Rokkitt"/>
                </a:rPr>
                <a:t>F/L, F/I, F/sin α là hằng số</a:t>
              </a:r>
            </a:p>
            <a:p>
              <a:pPr algn="l">
                <a:lnSpc>
                  <a:spcPts val="5175"/>
                </a:lnSpc>
              </a:pPr>
              <a:r>
                <a:rPr lang="en-US" sz="3805" spc="-95">
                  <a:solidFill>
                    <a:srgbClr val="222223"/>
                  </a:solidFill>
                  <a:latin typeface="Rokkitt"/>
                  <a:ea typeface="Rokkitt"/>
                  <a:cs typeface="Rokkitt"/>
                  <a:sym typeface="Rokkitt"/>
                </a:rPr>
                <a:t>=&gt; F/(I.L. sin α) có giá trị không đổi</a:t>
              </a:r>
            </a:p>
            <a:p>
              <a:pPr algn="l">
                <a:lnSpc>
                  <a:spcPts val="5175"/>
                </a:lnSpc>
              </a:pPr>
              <a:endParaRPr lang="en-US" sz="3805" spc="-95">
                <a:solidFill>
                  <a:srgbClr val="222223"/>
                </a:solidFill>
                <a:latin typeface="Rokkitt"/>
                <a:ea typeface="Rokkitt"/>
                <a:cs typeface="Rokkitt"/>
                <a:sym typeface="Rokkitt"/>
              </a:endParaRPr>
            </a:p>
          </p:txBody>
        </p:sp>
      </p:grpSp>
      <p:grpSp>
        <p:nvGrpSpPr>
          <p:cNvPr id="23" name="Group 23"/>
          <p:cNvGrpSpPr/>
          <p:nvPr/>
        </p:nvGrpSpPr>
        <p:grpSpPr>
          <a:xfrm>
            <a:off x="5502165" y="7399728"/>
            <a:ext cx="11118615" cy="2264477"/>
            <a:chOff x="0" y="0"/>
            <a:chExt cx="2119595" cy="431688"/>
          </a:xfrm>
        </p:grpSpPr>
        <p:sp>
          <p:nvSpPr>
            <p:cNvPr id="24" name="Freeform 24"/>
            <p:cNvSpPr/>
            <p:nvPr/>
          </p:nvSpPr>
          <p:spPr>
            <a:xfrm>
              <a:off x="0" y="0"/>
              <a:ext cx="2119595" cy="431688"/>
            </a:xfrm>
            <a:custGeom>
              <a:avLst/>
              <a:gdLst/>
              <a:ahLst/>
              <a:cxnLst/>
              <a:rect l="l" t="t" r="r" b="b"/>
              <a:pathLst>
                <a:path w="2119595" h="431688">
                  <a:moveTo>
                    <a:pt x="27852" y="0"/>
                  </a:moveTo>
                  <a:lnTo>
                    <a:pt x="2091743" y="0"/>
                  </a:lnTo>
                  <a:cubicBezTo>
                    <a:pt x="2107125" y="0"/>
                    <a:pt x="2119595" y="12470"/>
                    <a:pt x="2119595" y="27852"/>
                  </a:cubicBezTo>
                  <a:lnTo>
                    <a:pt x="2119595" y="403836"/>
                  </a:lnTo>
                  <a:cubicBezTo>
                    <a:pt x="2119595" y="411223"/>
                    <a:pt x="2116661" y="418307"/>
                    <a:pt x="2111437" y="423530"/>
                  </a:cubicBezTo>
                  <a:cubicBezTo>
                    <a:pt x="2106214" y="428754"/>
                    <a:pt x="2099130" y="431688"/>
                    <a:pt x="2091743" y="431688"/>
                  </a:cubicBezTo>
                  <a:lnTo>
                    <a:pt x="27852" y="431688"/>
                  </a:lnTo>
                  <a:cubicBezTo>
                    <a:pt x="20465" y="431688"/>
                    <a:pt x="13381" y="428754"/>
                    <a:pt x="8158" y="423530"/>
                  </a:cubicBezTo>
                  <a:cubicBezTo>
                    <a:pt x="2934" y="418307"/>
                    <a:pt x="0" y="411223"/>
                    <a:pt x="0" y="403836"/>
                  </a:cubicBezTo>
                  <a:lnTo>
                    <a:pt x="0" y="27852"/>
                  </a:lnTo>
                  <a:cubicBezTo>
                    <a:pt x="0" y="20465"/>
                    <a:pt x="2934" y="13381"/>
                    <a:pt x="8158" y="8158"/>
                  </a:cubicBezTo>
                  <a:cubicBezTo>
                    <a:pt x="13381" y="2934"/>
                    <a:pt x="20465" y="0"/>
                    <a:pt x="27852" y="0"/>
                  </a:cubicBezTo>
                  <a:close/>
                </a:path>
              </a:pathLst>
            </a:custGeom>
            <a:solidFill>
              <a:srgbClr val="FFFFFF"/>
            </a:solidFill>
            <a:ln w="19050" cap="rnd">
              <a:solidFill>
                <a:srgbClr val="222223"/>
              </a:solidFill>
              <a:prstDash val="solid"/>
              <a:round/>
            </a:ln>
          </p:spPr>
        </p:sp>
        <p:sp>
          <p:nvSpPr>
            <p:cNvPr id="25" name="TextBox 25"/>
            <p:cNvSpPr txBox="1"/>
            <p:nvPr/>
          </p:nvSpPr>
          <p:spPr>
            <a:xfrm>
              <a:off x="0" y="-38100"/>
              <a:ext cx="2119595" cy="469788"/>
            </a:xfrm>
            <a:prstGeom prst="rect">
              <a:avLst/>
            </a:prstGeom>
          </p:spPr>
          <p:txBody>
            <a:bodyPr lIns="70184" tIns="70184" rIns="70184" bIns="70184" rtlCol="0" anchor="ctr"/>
            <a:lstStyle/>
            <a:p>
              <a:pPr algn="ctr">
                <a:lnSpc>
                  <a:spcPts val="2660"/>
                </a:lnSpc>
              </a:pPr>
              <a:endParaRPr/>
            </a:p>
          </p:txBody>
        </p:sp>
      </p:grpSp>
      <p:sp>
        <p:nvSpPr>
          <p:cNvPr id="26" name="Freeform 26"/>
          <p:cNvSpPr/>
          <p:nvPr/>
        </p:nvSpPr>
        <p:spPr>
          <a:xfrm flipH="1">
            <a:off x="3125850" y="7039511"/>
            <a:ext cx="2169266" cy="1981263"/>
          </a:xfrm>
          <a:custGeom>
            <a:avLst/>
            <a:gdLst/>
            <a:ahLst/>
            <a:cxnLst/>
            <a:rect l="l" t="t" r="r" b="b"/>
            <a:pathLst>
              <a:path w="2169266" h="1981263">
                <a:moveTo>
                  <a:pt x="2169266" y="0"/>
                </a:moveTo>
                <a:lnTo>
                  <a:pt x="0" y="0"/>
                </a:lnTo>
                <a:lnTo>
                  <a:pt x="0" y="1981263"/>
                </a:lnTo>
                <a:lnTo>
                  <a:pt x="2169266" y="1981263"/>
                </a:lnTo>
                <a:lnTo>
                  <a:pt x="21692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7" name="TextBox 2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28" name="TextBox 28"/>
          <p:cNvSpPr txBox="1"/>
          <p:nvPr/>
        </p:nvSpPr>
        <p:spPr>
          <a:xfrm>
            <a:off x="5899055" y="7856259"/>
            <a:ext cx="10884602" cy="1294265"/>
          </a:xfrm>
          <a:prstGeom prst="rect">
            <a:avLst/>
          </a:prstGeom>
        </p:spPr>
        <p:txBody>
          <a:bodyPr lIns="0" tIns="0" rIns="0" bIns="0" rtlCol="0" anchor="t">
            <a:spAutoFit/>
          </a:bodyPr>
          <a:lstStyle/>
          <a:p>
            <a:pPr algn="l">
              <a:lnSpc>
                <a:spcPts val="5175"/>
              </a:lnSpc>
            </a:pPr>
            <a:r>
              <a:rPr lang="en-US" sz="3805" spc="-95">
                <a:solidFill>
                  <a:srgbClr val="222223"/>
                </a:solidFill>
                <a:latin typeface="Rokkitt"/>
                <a:ea typeface="Rokkitt"/>
                <a:cs typeface="Rokkitt"/>
                <a:sym typeface="Rokkitt"/>
              </a:rPr>
              <a:t>Độ lớn của cảm ứng từ của từ trường tại vị trí khảo sát</a:t>
            </a:r>
          </a:p>
          <a:p>
            <a:pPr algn="l">
              <a:lnSpc>
                <a:spcPts val="5175"/>
              </a:lnSpc>
            </a:pPr>
            <a:r>
              <a:rPr lang="en-US" sz="3805" b="1" spc="-95">
                <a:solidFill>
                  <a:srgbClr val="222223"/>
                </a:solidFill>
                <a:latin typeface="Rokkitt Bold"/>
                <a:ea typeface="Rokkitt Bold"/>
                <a:cs typeface="Rokkitt Bold"/>
                <a:sym typeface="Rokkitt Bold"/>
              </a:rPr>
              <a:t>B =  F/(I.L. sin α) </a:t>
            </a:r>
          </a:p>
        </p:txBody>
      </p:sp>
      <p:sp>
        <p:nvSpPr>
          <p:cNvPr id="29" name="TextBox 29"/>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1. Biểu thức</a:t>
            </a:r>
          </a:p>
        </p:txBody>
      </p:sp>
      <p:pic>
        <p:nvPicPr>
          <p:cNvPr id="30" name="Âm thanh 29">
            <a:hlinkClick r:id="" action="ppaction://media"/>
            <a:extLst>
              <a:ext uri="{FF2B5EF4-FFF2-40B4-BE49-F238E27FC236}">
                <a16:creationId xmlns:a16="http://schemas.microsoft.com/office/drawing/2014/main" id="{CFED82CF-C0A3-83BE-BD9F-D92157751A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349"/>
    </mc:Choice>
    <mc:Fallback>
      <p:transition spd="slow" advTm="36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92189" y="3490104"/>
            <a:ext cx="14545085" cy="2771644"/>
            <a:chOff x="0" y="0"/>
            <a:chExt cx="2772799" cy="528372"/>
          </a:xfrm>
        </p:grpSpPr>
        <p:sp>
          <p:nvSpPr>
            <p:cNvPr id="15" name="Freeform 15"/>
            <p:cNvSpPr/>
            <p:nvPr/>
          </p:nvSpPr>
          <p:spPr>
            <a:xfrm>
              <a:off x="0" y="0"/>
              <a:ext cx="2772799" cy="528372"/>
            </a:xfrm>
            <a:custGeom>
              <a:avLst/>
              <a:gdLst/>
              <a:ahLst/>
              <a:cxnLst/>
              <a:rect l="l" t="t" r="r" b="b"/>
              <a:pathLst>
                <a:path w="2772799" h="528372">
                  <a:moveTo>
                    <a:pt x="21291" y="0"/>
                  </a:moveTo>
                  <a:lnTo>
                    <a:pt x="2751509" y="0"/>
                  </a:lnTo>
                  <a:cubicBezTo>
                    <a:pt x="2763267" y="0"/>
                    <a:pt x="2772799" y="9532"/>
                    <a:pt x="2772799" y="21291"/>
                  </a:cubicBezTo>
                  <a:lnTo>
                    <a:pt x="2772799" y="507081"/>
                  </a:lnTo>
                  <a:cubicBezTo>
                    <a:pt x="2772799" y="518840"/>
                    <a:pt x="2763267" y="528372"/>
                    <a:pt x="2751509" y="528372"/>
                  </a:cubicBezTo>
                  <a:lnTo>
                    <a:pt x="21291" y="528372"/>
                  </a:lnTo>
                  <a:cubicBezTo>
                    <a:pt x="9532" y="528372"/>
                    <a:pt x="0" y="518840"/>
                    <a:pt x="0" y="507081"/>
                  </a:cubicBezTo>
                  <a:lnTo>
                    <a:pt x="0" y="21291"/>
                  </a:lnTo>
                  <a:cubicBezTo>
                    <a:pt x="0" y="9532"/>
                    <a:pt x="9532" y="0"/>
                    <a:pt x="21291"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2772799" cy="566472"/>
            </a:xfrm>
            <a:prstGeom prst="rect">
              <a:avLst/>
            </a:prstGeom>
          </p:spPr>
          <p:txBody>
            <a:bodyPr lIns="70184" tIns="70184" rIns="70184" bIns="70184" rtlCol="0" anchor="ctr"/>
            <a:lstStyle/>
            <a:p>
              <a:pPr algn="ctr">
                <a:lnSpc>
                  <a:spcPts val="2660"/>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18" name="TextBox 18"/>
          <p:cNvSpPr txBox="1"/>
          <p:nvPr/>
        </p:nvSpPr>
        <p:spPr>
          <a:xfrm>
            <a:off x="1879601" y="3926913"/>
            <a:ext cx="13694184" cy="1951490"/>
          </a:xfrm>
          <a:prstGeom prst="rect">
            <a:avLst/>
          </a:prstGeom>
        </p:spPr>
        <p:txBody>
          <a:bodyPr lIns="0" tIns="0" rIns="0" bIns="0" rtlCol="0" anchor="t">
            <a:spAutoFit/>
          </a:bodyPr>
          <a:lstStyle/>
          <a:p>
            <a:pPr algn="l">
              <a:lnSpc>
                <a:spcPts val="5175"/>
              </a:lnSpc>
            </a:pPr>
            <a:r>
              <a:rPr lang="en-US" sz="3805" spc="-95">
                <a:solidFill>
                  <a:srgbClr val="222223"/>
                </a:solidFill>
                <a:latin typeface="Rokkitt"/>
                <a:ea typeface="Rokkitt"/>
                <a:cs typeface="Rokkitt"/>
                <a:sym typeface="Rokkitt"/>
              </a:rPr>
              <a:t>Công thức của định luật Am-pe về lực từ tác dụng lên đoạn dây dẫn mang dòng điện đặt trong từ trường đều: </a:t>
            </a:r>
          </a:p>
          <a:p>
            <a:pPr algn="ctr">
              <a:lnSpc>
                <a:spcPts val="5175"/>
              </a:lnSpc>
            </a:pPr>
            <a:r>
              <a:rPr lang="en-US" sz="3805" b="1" spc="-95">
                <a:solidFill>
                  <a:srgbClr val="222223"/>
                </a:solidFill>
                <a:latin typeface="Rokkitt Bold"/>
                <a:ea typeface="Rokkitt Bold"/>
                <a:cs typeface="Rokkitt Bold"/>
                <a:sym typeface="Rokkitt Bold"/>
              </a:rPr>
              <a:t>F = BILsinα</a:t>
            </a:r>
          </a:p>
        </p:txBody>
      </p:sp>
      <p:sp>
        <p:nvSpPr>
          <p:cNvPr id="19" name="TextBox 19"/>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1. Biểu thức</a:t>
            </a:r>
          </a:p>
        </p:txBody>
      </p:sp>
      <p:sp>
        <p:nvSpPr>
          <p:cNvPr id="20" name="TextBox 20"/>
          <p:cNvSpPr txBox="1"/>
          <p:nvPr/>
        </p:nvSpPr>
        <p:spPr>
          <a:xfrm>
            <a:off x="2178257" y="6728473"/>
            <a:ext cx="13096871" cy="2608715"/>
          </a:xfrm>
          <a:prstGeom prst="rect">
            <a:avLst/>
          </a:prstGeom>
        </p:spPr>
        <p:txBody>
          <a:bodyPr lIns="0" tIns="0" rIns="0" bIns="0" rtlCol="0" anchor="t">
            <a:spAutoFit/>
          </a:bodyPr>
          <a:lstStyle/>
          <a:p>
            <a:pPr marL="821685" lvl="1" indent="-410843" algn="l">
              <a:lnSpc>
                <a:spcPts val="5175"/>
              </a:lnSpc>
              <a:buFont typeface="Arial"/>
              <a:buChar char="•"/>
            </a:pPr>
            <a:r>
              <a:rPr lang="en-US" sz="3805" spc="-95">
                <a:solidFill>
                  <a:srgbClr val="222223"/>
                </a:solidFill>
                <a:latin typeface="Rokkitt"/>
                <a:ea typeface="Rokkitt"/>
                <a:cs typeface="Rokkitt"/>
                <a:sym typeface="Rokkitt"/>
              </a:rPr>
              <a:t>B: cảm ứng từ;</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I: cường độ dòng điện; </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L: chiều dài đoạn dây mang dòng điện đặt trong từ trường; </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α: góc hợp bởi đoạn dây mang dòng điện và vecto cảm ứng từ.</a:t>
            </a:r>
          </a:p>
        </p:txBody>
      </p:sp>
      <p:pic>
        <p:nvPicPr>
          <p:cNvPr id="22" name="Âm thanh 21">
            <a:hlinkClick r:id="" action="ppaction://media"/>
            <a:extLst>
              <a:ext uri="{FF2B5EF4-FFF2-40B4-BE49-F238E27FC236}">
                <a16:creationId xmlns:a16="http://schemas.microsoft.com/office/drawing/2014/main" id="{73914700-65EF-0F07-1CC7-E9076CAAB47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394"/>
    </mc:Choice>
    <mc:Fallback>
      <p:transition spd="slow" advTm="43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64294" y="5360678"/>
            <a:ext cx="5947651" cy="2961179"/>
            <a:chOff x="0" y="0"/>
            <a:chExt cx="1566460" cy="779899"/>
          </a:xfrm>
        </p:grpSpPr>
        <p:sp>
          <p:nvSpPr>
            <p:cNvPr id="15" name="Freeform 15"/>
            <p:cNvSpPr/>
            <p:nvPr/>
          </p:nvSpPr>
          <p:spPr>
            <a:xfrm>
              <a:off x="0" y="0"/>
              <a:ext cx="1566460" cy="779899"/>
            </a:xfrm>
            <a:custGeom>
              <a:avLst/>
              <a:gdLst/>
              <a:ahLst/>
              <a:cxnLst/>
              <a:rect l="l" t="t" r="r" b="b"/>
              <a:pathLst>
                <a:path w="1566460" h="779899">
                  <a:moveTo>
                    <a:pt x="52067" y="0"/>
                  </a:moveTo>
                  <a:lnTo>
                    <a:pt x="1514393" y="0"/>
                  </a:lnTo>
                  <a:cubicBezTo>
                    <a:pt x="1543148" y="0"/>
                    <a:pt x="1566460" y="23311"/>
                    <a:pt x="1566460" y="52067"/>
                  </a:cubicBezTo>
                  <a:lnTo>
                    <a:pt x="1566460" y="727832"/>
                  </a:lnTo>
                  <a:cubicBezTo>
                    <a:pt x="1566460" y="756588"/>
                    <a:pt x="1543148" y="779899"/>
                    <a:pt x="1514393" y="779899"/>
                  </a:cubicBezTo>
                  <a:lnTo>
                    <a:pt x="52067" y="779899"/>
                  </a:lnTo>
                  <a:cubicBezTo>
                    <a:pt x="23311" y="779899"/>
                    <a:pt x="0" y="756588"/>
                    <a:pt x="0" y="727832"/>
                  </a:cubicBezTo>
                  <a:lnTo>
                    <a:pt x="0" y="52067"/>
                  </a:lnTo>
                  <a:cubicBezTo>
                    <a:pt x="0" y="23311"/>
                    <a:pt x="23311" y="0"/>
                    <a:pt x="52067"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1566460" cy="81799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18" name="TextBox 18"/>
          <p:cNvSpPr txBox="1"/>
          <p:nvPr/>
        </p:nvSpPr>
        <p:spPr>
          <a:xfrm>
            <a:off x="1092189" y="2330476"/>
            <a:ext cx="3286367" cy="634283"/>
          </a:xfrm>
          <a:prstGeom prst="rect">
            <a:avLst/>
          </a:prstGeom>
        </p:spPr>
        <p:txBody>
          <a:bodyPr lIns="0" tIns="0" rIns="0" bIns="0" rtlCol="0" anchor="t">
            <a:spAutoFit/>
          </a:bodyPr>
          <a:lstStyle/>
          <a:p>
            <a:pPr algn="l">
              <a:lnSpc>
                <a:spcPts val="4633"/>
              </a:lnSpc>
            </a:pPr>
            <a:r>
              <a:rPr lang="en-US" sz="5147" b="1" spc="-308">
                <a:solidFill>
                  <a:srgbClr val="00345E"/>
                </a:solidFill>
                <a:latin typeface="Rokkitt Bold"/>
                <a:ea typeface="Rokkitt Bold"/>
                <a:cs typeface="Rokkitt Bold"/>
                <a:sym typeface="Rokkitt Bold"/>
              </a:rPr>
              <a:t>2. Đơn vị</a:t>
            </a:r>
          </a:p>
        </p:txBody>
      </p:sp>
      <p:sp>
        <p:nvSpPr>
          <p:cNvPr id="19" name="TextBox 19"/>
          <p:cNvSpPr txBox="1"/>
          <p:nvPr/>
        </p:nvSpPr>
        <p:spPr>
          <a:xfrm>
            <a:off x="1280953" y="5722360"/>
            <a:ext cx="4933598" cy="1780617"/>
          </a:xfrm>
          <a:prstGeom prst="rect">
            <a:avLst/>
          </a:prstGeom>
        </p:spPr>
        <p:txBody>
          <a:bodyPr lIns="0" tIns="0" rIns="0" bIns="0" rtlCol="0" anchor="t">
            <a:spAutoFit/>
          </a:bodyPr>
          <a:lstStyle/>
          <a:p>
            <a:pPr marL="821685" lvl="1" indent="-410843" algn="just">
              <a:lnSpc>
                <a:spcPts val="7421"/>
              </a:lnSpc>
              <a:buFont typeface="Arial"/>
              <a:buChar char="•"/>
            </a:pPr>
            <a:r>
              <a:rPr lang="en-US" sz="3805" spc="-95">
                <a:solidFill>
                  <a:srgbClr val="222223"/>
                </a:solidFill>
                <a:latin typeface="Rokkitt"/>
                <a:ea typeface="Rokkitt"/>
                <a:cs typeface="Rokkitt"/>
                <a:sym typeface="Rokkitt"/>
              </a:rPr>
              <a:t>Đơn vị: Tesla (T)</a:t>
            </a:r>
          </a:p>
          <a:p>
            <a:pPr marL="821685" lvl="1" indent="-410843" algn="just">
              <a:lnSpc>
                <a:spcPts val="7421"/>
              </a:lnSpc>
              <a:buFont typeface="Arial"/>
              <a:buChar char="•"/>
            </a:pPr>
            <a:endParaRPr lang="en-US" sz="3805" spc="-95">
              <a:solidFill>
                <a:srgbClr val="222223"/>
              </a:solidFill>
              <a:latin typeface="Rokkitt"/>
              <a:ea typeface="Rokkitt"/>
              <a:cs typeface="Rokkitt"/>
              <a:sym typeface="Rokkitt"/>
            </a:endParaRPr>
          </a:p>
        </p:txBody>
      </p:sp>
      <p:pic>
        <p:nvPicPr>
          <p:cNvPr id="20" name="Picture 20"/>
          <p:cNvPicPr>
            <a:picLocks noChangeAspect="1"/>
          </p:cNvPicPr>
          <p:nvPr/>
        </p:nvPicPr>
        <p:blipFill>
          <a:blip r:embed="rId4"/>
          <a:stretch>
            <a:fillRect/>
          </a:stretch>
        </p:blipFill>
        <p:spPr>
          <a:xfrm>
            <a:off x="1586076" y="6447900"/>
            <a:ext cx="4604452" cy="1593102"/>
          </a:xfrm>
          <a:prstGeom prst="rect">
            <a:avLst/>
          </a:prstGeom>
        </p:spPr>
      </p:pic>
      <mc:AlternateContent xmlns:mc="http://schemas.openxmlformats.org/markup-compatibility/2006">
        <mc:Choice xmlns:a14="http://schemas.microsoft.com/office/drawing/2010/main" Requires="a14">
          <p:sp>
            <p:nvSpPr>
              <p:cNvPr id="22" name="Hộp Văn bản 21">
                <a:extLst>
                  <a:ext uri="{FF2B5EF4-FFF2-40B4-BE49-F238E27FC236}">
                    <a16:creationId xmlns:a16="http://schemas.microsoft.com/office/drawing/2014/main" id="{DFFEF350-4F24-FC5D-C5C2-E60D92813F25}"/>
                  </a:ext>
                </a:extLst>
              </p:cNvPr>
              <p:cNvSpPr txBox="1"/>
              <p:nvPr/>
            </p:nvSpPr>
            <p:spPr>
              <a:xfrm>
                <a:off x="1669169" y="3627425"/>
                <a:ext cx="4034913" cy="11297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3600" i="1" smtClean="0">
                          <a:latin typeface="Cambria Math" panose="02040503050406030204" pitchFamily="18" charset="0"/>
                        </a:rPr>
                        <m:t>𝐵</m:t>
                      </m:r>
                      <m:r>
                        <a:rPr lang="vi-VN" sz="3600" i="0">
                          <a:latin typeface="Cambria Math" panose="02040503050406030204" pitchFamily="18" charset="0"/>
                        </a:rPr>
                        <m:t>=</m:t>
                      </m:r>
                      <m:f>
                        <m:fPr>
                          <m:ctrlPr>
                            <a:rPr lang="vi-VN" sz="3600" i="1">
                              <a:solidFill>
                                <a:srgbClr val="836967"/>
                              </a:solidFill>
                              <a:latin typeface="Cambria Math" panose="02040503050406030204" pitchFamily="18" charset="0"/>
                            </a:rPr>
                          </m:ctrlPr>
                        </m:fPr>
                        <m:num>
                          <m:r>
                            <a:rPr lang="vi-VN" sz="3600" i="1">
                              <a:latin typeface="Cambria Math" panose="02040503050406030204" pitchFamily="18" charset="0"/>
                            </a:rPr>
                            <m:t>𝐹</m:t>
                          </m:r>
                        </m:num>
                        <m:den>
                          <m:r>
                            <a:rPr lang="vi-VN" sz="3600" i="1">
                              <a:latin typeface="Cambria Math" panose="02040503050406030204" pitchFamily="18" charset="0"/>
                            </a:rPr>
                            <m:t>𝐼𝐿𝑠𝑖𝑛</m:t>
                          </m:r>
                          <m:r>
                            <a:rPr lang="vi-VN" sz="3600" i="0">
                              <a:latin typeface="Cambria Math" panose="02040503050406030204" pitchFamily="18" charset="0"/>
                            </a:rPr>
                            <m:t> </m:t>
                          </m:r>
                          <m:r>
                            <m:rPr>
                              <m:sty m:val="p"/>
                            </m:rPr>
                            <a:rPr lang="vi-VN" sz="3600" i="0">
                              <a:latin typeface="Cambria Math" panose="02040503050406030204" pitchFamily="18" charset="0"/>
                            </a:rPr>
                            <m:t>α</m:t>
                          </m:r>
                        </m:den>
                      </m:f>
                    </m:oMath>
                  </m:oMathPara>
                </a14:m>
                <a:endParaRPr lang="vi-VN" sz="3600"/>
              </a:p>
            </p:txBody>
          </p:sp>
        </mc:Choice>
        <mc:Fallback>
          <p:sp>
            <p:nvSpPr>
              <p:cNvPr id="22" name="Hộp Văn bản 21">
                <a:extLst>
                  <a:ext uri="{FF2B5EF4-FFF2-40B4-BE49-F238E27FC236}">
                    <a16:creationId xmlns:a16="http://schemas.microsoft.com/office/drawing/2014/main" id="{DFFEF350-4F24-FC5D-C5C2-E60D92813F25}"/>
                  </a:ext>
                </a:extLst>
              </p:cNvPr>
              <p:cNvSpPr txBox="1">
                <a:spLocks noRot="1" noChangeAspect="1" noMove="1" noResize="1" noEditPoints="1" noAdjustHandles="1" noChangeArrowheads="1" noChangeShapeType="1" noTextEdit="1"/>
              </p:cNvSpPr>
              <p:nvPr/>
            </p:nvSpPr>
            <p:spPr>
              <a:xfrm>
                <a:off x="1669169" y="3627425"/>
                <a:ext cx="4034913" cy="1129733"/>
              </a:xfrm>
              <a:prstGeom prst="rect">
                <a:avLst/>
              </a:prstGeom>
              <a:blipFill>
                <a:blip r:embed="rId5"/>
                <a:stretch>
                  <a:fillRect/>
                </a:stretch>
              </a:blipFill>
            </p:spPr>
            <p:txBody>
              <a:bodyPr/>
              <a:lstStyle/>
              <a:p>
                <a:r>
                  <a:rPr lang="vi-VN">
                    <a:noFill/>
                  </a:rPr>
                  <a:t> </a:t>
                </a:r>
              </a:p>
            </p:txBody>
          </p:sp>
        </mc:Fallback>
      </mc:AlternateContent>
      <p:pic>
        <p:nvPicPr>
          <p:cNvPr id="28" name="Âm thanh 27">
            <a:hlinkClick r:id="" action="ppaction://media"/>
            <a:extLst>
              <a:ext uri="{FF2B5EF4-FFF2-40B4-BE49-F238E27FC236}">
                <a16:creationId xmlns:a16="http://schemas.microsoft.com/office/drawing/2014/main" id="{4DFEC1B0-5390-27B9-213E-1A242B7EDF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9159"/>
    </mc:Choice>
    <mc:Fallback>
      <p:transition spd="slow" advTm="99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28700" y="2140138"/>
            <a:ext cx="15639204" cy="3003362"/>
            <a:chOff x="0" y="0"/>
            <a:chExt cx="4118967" cy="791009"/>
          </a:xfrm>
        </p:grpSpPr>
        <p:sp>
          <p:nvSpPr>
            <p:cNvPr id="15" name="Freeform 15"/>
            <p:cNvSpPr/>
            <p:nvPr/>
          </p:nvSpPr>
          <p:spPr>
            <a:xfrm>
              <a:off x="0" y="0"/>
              <a:ext cx="4118967" cy="791009"/>
            </a:xfrm>
            <a:custGeom>
              <a:avLst/>
              <a:gdLst/>
              <a:ahLst/>
              <a:cxnLst/>
              <a:rect l="l" t="t" r="r" b="b"/>
              <a:pathLst>
                <a:path w="4118967" h="791009">
                  <a:moveTo>
                    <a:pt x="19801" y="0"/>
                  </a:moveTo>
                  <a:lnTo>
                    <a:pt x="4099166" y="0"/>
                  </a:lnTo>
                  <a:cubicBezTo>
                    <a:pt x="4110102" y="0"/>
                    <a:pt x="4118967" y="8865"/>
                    <a:pt x="4118967" y="19801"/>
                  </a:cubicBezTo>
                  <a:lnTo>
                    <a:pt x="4118967" y="771208"/>
                  </a:lnTo>
                  <a:cubicBezTo>
                    <a:pt x="4118967" y="782144"/>
                    <a:pt x="4110102" y="791009"/>
                    <a:pt x="4099166" y="791009"/>
                  </a:cubicBezTo>
                  <a:lnTo>
                    <a:pt x="19801" y="791009"/>
                  </a:lnTo>
                  <a:cubicBezTo>
                    <a:pt x="8865" y="791009"/>
                    <a:pt x="0" y="782144"/>
                    <a:pt x="0" y="771208"/>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4118967" cy="82910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18" name="TextBox 18"/>
          <p:cNvSpPr txBox="1"/>
          <p:nvPr/>
        </p:nvSpPr>
        <p:spPr>
          <a:xfrm>
            <a:off x="1338418" y="2241182"/>
            <a:ext cx="14959029" cy="2644477"/>
          </a:xfrm>
          <a:prstGeom prst="rect">
            <a:avLst/>
          </a:prstGeom>
        </p:spPr>
        <p:txBody>
          <a:bodyPr lIns="0" tIns="0" rIns="0" bIns="0" rtlCol="0" anchor="t">
            <a:spAutoFit/>
          </a:bodyPr>
          <a:lstStyle/>
          <a:p>
            <a:pPr algn="just">
              <a:lnSpc>
                <a:spcPts val="5299"/>
              </a:lnSpc>
            </a:pPr>
            <a:r>
              <a:rPr lang="en-US" sz="3705" b="1" spc="-92">
                <a:solidFill>
                  <a:srgbClr val="222223"/>
                </a:solidFill>
                <a:latin typeface="Rokkitt Bold"/>
                <a:ea typeface="Rokkitt Bold"/>
                <a:cs typeface="Rokkitt Bold"/>
                <a:sym typeface="Rokkitt Bold"/>
              </a:rPr>
              <a:t>Câu 1:</a:t>
            </a:r>
            <a:r>
              <a:rPr lang="en-US" sz="3705" spc="-92">
                <a:solidFill>
                  <a:srgbClr val="222223"/>
                </a:solidFill>
                <a:latin typeface="Rokkitt"/>
                <a:ea typeface="Rokkitt"/>
                <a:cs typeface="Rokkitt"/>
                <a:sym typeface="Rokkitt"/>
              </a:rPr>
              <a:t> Xét một đoạn dây dẫn thẳng có chiều dài L = 1 m, có dòng điện I = 3 A chạy qua được đặt trong từ trường đều có cảm ứng từ B =        T. Hãy xác định độ lớn của lực từ tác dụng lên đoạn dây dẫn mang dòng điện nếu phương của dây dẫn hợp với vectơ cảm ứng từ một góc 60°.</a:t>
            </a:r>
          </a:p>
        </p:txBody>
      </p:sp>
      <p:pic>
        <p:nvPicPr>
          <p:cNvPr id="19" name="Picture 19"/>
          <p:cNvPicPr>
            <a:picLocks noChangeAspect="1"/>
          </p:cNvPicPr>
          <p:nvPr/>
        </p:nvPicPr>
        <p:blipFill>
          <a:blip r:embed="rId4"/>
          <a:stretch>
            <a:fillRect/>
          </a:stretch>
        </p:blipFill>
        <p:spPr>
          <a:xfrm>
            <a:off x="12191136" y="2944703"/>
            <a:ext cx="1167448" cy="597961"/>
          </a:xfrm>
          <a:prstGeom prst="rect">
            <a:avLst/>
          </a:prstGeom>
        </p:spPr>
      </p:pic>
      <p:grpSp>
        <p:nvGrpSpPr>
          <p:cNvPr id="20" name="Group 20"/>
          <p:cNvGrpSpPr/>
          <p:nvPr/>
        </p:nvGrpSpPr>
        <p:grpSpPr>
          <a:xfrm>
            <a:off x="1028700" y="5501375"/>
            <a:ext cx="15639204" cy="4341703"/>
            <a:chOff x="0" y="0"/>
            <a:chExt cx="4118967" cy="1143494"/>
          </a:xfrm>
        </p:grpSpPr>
        <p:sp>
          <p:nvSpPr>
            <p:cNvPr id="21" name="Freeform 21"/>
            <p:cNvSpPr/>
            <p:nvPr/>
          </p:nvSpPr>
          <p:spPr>
            <a:xfrm>
              <a:off x="0" y="0"/>
              <a:ext cx="4118967" cy="1143494"/>
            </a:xfrm>
            <a:custGeom>
              <a:avLst/>
              <a:gdLst/>
              <a:ahLst/>
              <a:cxnLst/>
              <a:rect l="l" t="t" r="r" b="b"/>
              <a:pathLst>
                <a:path w="4118967" h="1143494">
                  <a:moveTo>
                    <a:pt x="19801" y="0"/>
                  </a:moveTo>
                  <a:lnTo>
                    <a:pt x="4099166" y="0"/>
                  </a:lnTo>
                  <a:cubicBezTo>
                    <a:pt x="4110102" y="0"/>
                    <a:pt x="4118967" y="8865"/>
                    <a:pt x="4118967" y="19801"/>
                  </a:cubicBezTo>
                  <a:lnTo>
                    <a:pt x="4118967" y="1123693"/>
                  </a:lnTo>
                  <a:cubicBezTo>
                    <a:pt x="4118967" y="1134629"/>
                    <a:pt x="4110102" y="1143494"/>
                    <a:pt x="4099166" y="1143494"/>
                  </a:cubicBezTo>
                  <a:lnTo>
                    <a:pt x="19801" y="1143494"/>
                  </a:lnTo>
                  <a:cubicBezTo>
                    <a:pt x="8865" y="1143494"/>
                    <a:pt x="0" y="1134629"/>
                    <a:pt x="0" y="1123693"/>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22" name="TextBox 22"/>
            <p:cNvSpPr txBox="1"/>
            <p:nvPr/>
          </p:nvSpPr>
          <p:spPr>
            <a:xfrm>
              <a:off x="0" y="-38100"/>
              <a:ext cx="4118967" cy="1181594"/>
            </a:xfrm>
            <a:prstGeom prst="rect">
              <a:avLst/>
            </a:prstGeom>
          </p:spPr>
          <p:txBody>
            <a:bodyPr lIns="50800" tIns="50800" rIns="50800" bIns="50800" rtlCol="0" anchor="ctr"/>
            <a:lstStyle/>
            <a:p>
              <a:pPr algn="ctr">
                <a:lnSpc>
                  <a:spcPts val="2659"/>
                </a:lnSpc>
              </a:pPr>
              <a:endParaRPr/>
            </a:p>
          </p:txBody>
        </p:sp>
      </p:grpSp>
      <mc:AlternateContent xmlns:mc="http://schemas.openxmlformats.org/markup-compatibility/2006">
        <mc:Choice xmlns:a14="http://schemas.microsoft.com/office/drawing/2010/main" Requires="a14">
          <p:sp>
            <p:nvSpPr>
              <p:cNvPr id="23" name="TextBox 23"/>
              <p:cNvSpPr txBox="1"/>
              <p:nvPr/>
            </p:nvSpPr>
            <p:spPr>
              <a:xfrm>
                <a:off x="1338418" y="5651019"/>
                <a:ext cx="14959029" cy="4050661"/>
              </a:xfrm>
              <a:prstGeom prst="rect">
                <a:avLst/>
              </a:prstGeom>
            </p:spPr>
            <p:txBody>
              <a:bodyPr lIns="0" tIns="0" rIns="0" bIns="0" rtlCol="0" anchor="t">
                <a:spAutoFit/>
              </a:bodyPr>
              <a:lstStyle/>
              <a:p>
                <a:pPr algn="just">
                  <a:lnSpc>
                    <a:spcPts val="5299"/>
                  </a:lnSpc>
                </a:pPr>
                <a:r>
                  <a:rPr lang="en-US" sz="3705" b="1" spc="-92">
                    <a:solidFill>
                      <a:srgbClr val="222223"/>
                    </a:solidFill>
                    <a:latin typeface="Rokkitt Bold"/>
                    <a:ea typeface="Rokkitt Bold"/>
                    <a:cs typeface="Rokkitt Bold"/>
                    <a:sym typeface="Rokkitt Bold"/>
                  </a:rPr>
                  <a:t>Câu 2: </a:t>
                </a:r>
                <a:r>
                  <a:rPr lang="en-US" sz="3705" spc="-92">
                    <a:solidFill>
                      <a:srgbClr val="222223"/>
                    </a:solidFill>
                    <a:latin typeface="Rokkitt"/>
                    <a:ea typeface="Rokkitt"/>
                    <a:cs typeface="Rokkitt"/>
                    <a:sym typeface="Rokkitt"/>
                  </a:rPr>
                  <a:t>Một dây dẫn dài 50 cm có dòng điện chạy qua được đặt vuông góc với từ trường có độ lớn cảm ứng từ là 5 mT.</a:t>
                </a:r>
              </a:p>
              <a:p>
                <a:pPr algn="just">
                  <a:lnSpc>
                    <a:spcPts val="5299"/>
                  </a:lnSpc>
                </a:pPr>
                <a:r>
                  <a:rPr lang="en-US" sz="3705" spc="-92">
                    <a:solidFill>
                      <a:srgbClr val="222223"/>
                    </a:solidFill>
                    <a:latin typeface="Rokkitt"/>
                    <a:ea typeface="Rokkitt"/>
                    <a:cs typeface="Rokkitt"/>
                    <a:sym typeface="Rokkitt"/>
                  </a:rPr>
                  <a:t>a. Nếu có </a:t>
                </a:r>
                <a14:m>
                  <m:oMath xmlns:m="http://schemas.openxmlformats.org/officeDocument/2006/math">
                    <m:sSup>
                      <m:sSupPr>
                        <m:ctrlPr>
                          <a:rPr lang="vi-VN" sz="3000" i="1" smtClean="0">
                            <a:solidFill>
                              <a:srgbClr val="836967"/>
                            </a:solidFill>
                            <a:latin typeface="Cambria Math" panose="02040503050406030204" pitchFamily="18" charset="0"/>
                          </a:rPr>
                        </m:ctrlPr>
                      </m:sSupPr>
                      <m:e>
                        <m:r>
                          <a:rPr lang="vi-VN" sz="3000" i="0">
                            <a:latin typeface="Cambria Math" panose="02040503050406030204" pitchFamily="18" charset="0"/>
                          </a:rPr>
                          <m:t>10</m:t>
                        </m:r>
                      </m:e>
                      <m:sup>
                        <m:r>
                          <a:rPr lang="vi-VN" sz="3000" i="0">
                            <a:latin typeface="Cambria Math" panose="02040503050406030204" pitchFamily="18" charset="0"/>
                          </a:rPr>
                          <m:t>18</m:t>
                        </m:r>
                      </m:sup>
                    </m:sSup>
                  </m:oMath>
                </a14:m>
                <a:r>
                  <a:rPr lang="en-US" sz="3000" spc="-92">
                    <a:solidFill>
                      <a:srgbClr val="222223"/>
                    </a:solidFill>
                    <a:latin typeface="Rokkitt"/>
                    <a:ea typeface="Rokkitt"/>
                    <a:cs typeface="Rokkitt"/>
                    <a:sym typeface="Rokkitt"/>
                  </a:rPr>
                  <a:t> </a:t>
                </a:r>
                <a:r>
                  <a:rPr lang="en-US" sz="3705" spc="-92">
                    <a:solidFill>
                      <a:srgbClr val="222223"/>
                    </a:solidFill>
                    <a:latin typeface="Rokkitt"/>
                    <a:ea typeface="Rokkitt"/>
                    <a:cs typeface="Rokkitt"/>
                    <a:sym typeface="Rokkitt"/>
                  </a:rPr>
                  <a:t>electron chạy qua dây dẫn trong mỗi giây thì cường độ dòng điện chạy qua dây dẫn bằng bao nhiêu? </a:t>
                </a:r>
              </a:p>
              <a:p>
                <a:pPr algn="just">
                  <a:lnSpc>
                    <a:spcPts val="5299"/>
                  </a:lnSpc>
                </a:pPr>
                <a:r>
                  <a:rPr lang="en-US" sz="3705" spc="-92">
                    <a:solidFill>
                      <a:srgbClr val="222223"/>
                    </a:solidFill>
                    <a:latin typeface="Rokkitt"/>
                    <a:ea typeface="Rokkitt"/>
                    <a:cs typeface="Rokkitt"/>
                    <a:sym typeface="Rokkitt"/>
                  </a:rPr>
                  <a:t>(Cho biết độ lớn điện tích electron là             C)</a:t>
                </a:r>
              </a:p>
              <a:p>
                <a:pPr algn="just">
                  <a:lnSpc>
                    <a:spcPts val="5299"/>
                  </a:lnSpc>
                </a:pPr>
                <a:r>
                  <a:rPr lang="en-US" sz="3705" spc="-92">
                    <a:solidFill>
                      <a:srgbClr val="222223"/>
                    </a:solidFill>
                    <a:latin typeface="Rokkitt"/>
                    <a:ea typeface="Rokkitt"/>
                    <a:cs typeface="Rokkitt"/>
                    <a:sym typeface="Rokkitt"/>
                  </a:rPr>
                  <a:t>b. Tính độ lớn của lực từ tác dụng lên dây dẫn.</a:t>
                </a:r>
              </a:p>
            </p:txBody>
          </p:sp>
        </mc:Choice>
        <mc:Fallback>
          <p:sp>
            <p:nvSpPr>
              <p:cNvPr id="23" name="TextBox 23"/>
              <p:cNvSpPr txBox="1">
                <a:spLocks noRot="1" noChangeAspect="1" noMove="1" noResize="1" noEditPoints="1" noAdjustHandles="1" noChangeArrowheads="1" noChangeShapeType="1" noTextEdit="1"/>
              </p:cNvSpPr>
              <p:nvPr/>
            </p:nvSpPr>
            <p:spPr>
              <a:xfrm>
                <a:off x="1338418" y="5651019"/>
                <a:ext cx="14959029" cy="4050661"/>
              </a:xfrm>
              <a:prstGeom prst="rect">
                <a:avLst/>
              </a:prstGeom>
              <a:blipFill>
                <a:blip r:embed="rId5"/>
                <a:stretch>
                  <a:fillRect l="-1916" t="-1355" r="-1916" b="-6175"/>
                </a:stretch>
              </a:blipFill>
            </p:spPr>
            <p:txBody>
              <a:bodyPr/>
              <a:lstStyle/>
              <a:p>
                <a:r>
                  <a:rPr lang="vi-VN">
                    <a:noFill/>
                  </a:rPr>
                  <a:t> </a:t>
                </a:r>
              </a:p>
            </p:txBody>
          </p:sp>
        </mc:Fallback>
      </mc:AlternateContent>
      <p:pic>
        <p:nvPicPr>
          <p:cNvPr id="24" name="Picture 24"/>
          <p:cNvPicPr>
            <a:picLocks noChangeAspect="1"/>
          </p:cNvPicPr>
          <p:nvPr/>
        </p:nvPicPr>
        <p:blipFill>
          <a:blip r:embed="rId6"/>
          <a:stretch>
            <a:fillRect/>
          </a:stretch>
        </p:blipFill>
        <p:spPr>
          <a:xfrm>
            <a:off x="8060817" y="8311677"/>
            <a:ext cx="1840442" cy="701784"/>
          </a:xfrm>
          <a:prstGeom prst="rect">
            <a:avLst/>
          </a:prstGeom>
        </p:spPr>
      </p:pic>
      <p:pic>
        <p:nvPicPr>
          <p:cNvPr id="30" name="Âm thanh 29">
            <a:hlinkClick r:id="" action="ppaction://media"/>
            <a:extLst>
              <a:ext uri="{FF2B5EF4-FFF2-40B4-BE49-F238E27FC236}">
                <a16:creationId xmlns:a16="http://schemas.microsoft.com/office/drawing/2014/main" id="{4998BAA9-5455-6953-EF8D-163368EB63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6256"/>
    </mc:Choice>
    <mc:Fallback>
      <p:transition spd="slow" advTm="66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28700" y="2140138"/>
            <a:ext cx="15639204" cy="3003362"/>
            <a:chOff x="0" y="0"/>
            <a:chExt cx="4118967" cy="791009"/>
          </a:xfrm>
        </p:grpSpPr>
        <p:sp>
          <p:nvSpPr>
            <p:cNvPr id="15" name="Freeform 15"/>
            <p:cNvSpPr/>
            <p:nvPr/>
          </p:nvSpPr>
          <p:spPr>
            <a:xfrm>
              <a:off x="0" y="0"/>
              <a:ext cx="4118967" cy="791009"/>
            </a:xfrm>
            <a:custGeom>
              <a:avLst/>
              <a:gdLst/>
              <a:ahLst/>
              <a:cxnLst/>
              <a:rect l="l" t="t" r="r" b="b"/>
              <a:pathLst>
                <a:path w="4118967" h="791009">
                  <a:moveTo>
                    <a:pt x="19801" y="0"/>
                  </a:moveTo>
                  <a:lnTo>
                    <a:pt x="4099166" y="0"/>
                  </a:lnTo>
                  <a:cubicBezTo>
                    <a:pt x="4110102" y="0"/>
                    <a:pt x="4118967" y="8865"/>
                    <a:pt x="4118967" y="19801"/>
                  </a:cubicBezTo>
                  <a:lnTo>
                    <a:pt x="4118967" y="771208"/>
                  </a:lnTo>
                  <a:cubicBezTo>
                    <a:pt x="4118967" y="782144"/>
                    <a:pt x="4110102" y="791009"/>
                    <a:pt x="4099166" y="791009"/>
                  </a:cubicBezTo>
                  <a:lnTo>
                    <a:pt x="19801" y="791009"/>
                  </a:lnTo>
                  <a:cubicBezTo>
                    <a:pt x="8865" y="791009"/>
                    <a:pt x="0" y="782144"/>
                    <a:pt x="0" y="771208"/>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4118967" cy="82910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p:sp>
        <p:nvSpPr>
          <p:cNvPr id="18" name="TextBox 18"/>
          <p:cNvSpPr txBox="1"/>
          <p:nvPr/>
        </p:nvSpPr>
        <p:spPr>
          <a:xfrm>
            <a:off x="1338418" y="2241182"/>
            <a:ext cx="14959029" cy="2644477"/>
          </a:xfrm>
          <a:prstGeom prst="rect">
            <a:avLst/>
          </a:prstGeom>
        </p:spPr>
        <p:txBody>
          <a:bodyPr lIns="0" tIns="0" rIns="0" bIns="0" rtlCol="0" anchor="t">
            <a:spAutoFit/>
          </a:bodyPr>
          <a:lstStyle/>
          <a:p>
            <a:pPr algn="just">
              <a:lnSpc>
                <a:spcPts val="5299"/>
              </a:lnSpc>
            </a:pPr>
            <a:r>
              <a:rPr lang="en-US" sz="3705" b="1" spc="-92">
                <a:solidFill>
                  <a:srgbClr val="222223"/>
                </a:solidFill>
                <a:latin typeface="Rokkitt Bold"/>
                <a:ea typeface="Rokkitt Bold"/>
                <a:cs typeface="Rokkitt Bold"/>
                <a:sym typeface="Rokkitt Bold"/>
              </a:rPr>
              <a:t>Câu 1:</a:t>
            </a:r>
            <a:r>
              <a:rPr lang="en-US" sz="3705" spc="-92">
                <a:solidFill>
                  <a:srgbClr val="222223"/>
                </a:solidFill>
                <a:latin typeface="Rokkitt"/>
                <a:ea typeface="Rokkitt"/>
                <a:cs typeface="Rokkitt"/>
                <a:sym typeface="Rokkitt"/>
              </a:rPr>
              <a:t> Xét một đoạn dây dẫn thẳng có chiều dài L = 1 m, có dòng điện I = 3 A chạy qua được đặt trong từ trường đều có cảm ứng từ B =        T. Hãy xác định độ lớn của lực từ tác dụng lên đoạn dây dẫn mang dòng điện nếu phương của dây dẫn hợp với vectơ cảm ứng từ một góc 60°.</a:t>
            </a:r>
          </a:p>
        </p:txBody>
      </p:sp>
      <p:pic>
        <p:nvPicPr>
          <p:cNvPr id="19" name="Picture 19"/>
          <p:cNvPicPr>
            <a:picLocks noChangeAspect="1"/>
          </p:cNvPicPr>
          <p:nvPr/>
        </p:nvPicPr>
        <p:blipFill>
          <a:blip r:embed="rId4"/>
          <a:stretch>
            <a:fillRect/>
          </a:stretch>
        </p:blipFill>
        <p:spPr>
          <a:xfrm>
            <a:off x="12191136" y="2944703"/>
            <a:ext cx="1167448" cy="597961"/>
          </a:xfrm>
          <a:prstGeom prst="rect">
            <a:avLst/>
          </a:prstGeom>
        </p:spPr>
      </p:pic>
      <p:grpSp>
        <p:nvGrpSpPr>
          <p:cNvPr id="20" name="Group 20"/>
          <p:cNvGrpSpPr/>
          <p:nvPr/>
        </p:nvGrpSpPr>
        <p:grpSpPr>
          <a:xfrm>
            <a:off x="1028700" y="5985233"/>
            <a:ext cx="15639204" cy="2317559"/>
            <a:chOff x="0" y="0"/>
            <a:chExt cx="4118967" cy="610386"/>
          </a:xfrm>
        </p:grpSpPr>
        <p:sp>
          <p:nvSpPr>
            <p:cNvPr id="21" name="Freeform 21"/>
            <p:cNvSpPr/>
            <p:nvPr/>
          </p:nvSpPr>
          <p:spPr>
            <a:xfrm>
              <a:off x="0" y="0"/>
              <a:ext cx="4118967" cy="610386"/>
            </a:xfrm>
            <a:custGeom>
              <a:avLst/>
              <a:gdLst/>
              <a:ahLst/>
              <a:cxnLst/>
              <a:rect l="l" t="t" r="r" b="b"/>
              <a:pathLst>
                <a:path w="4118967" h="610386">
                  <a:moveTo>
                    <a:pt x="19801" y="0"/>
                  </a:moveTo>
                  <a:lnTo>
                    <a:pt x="4099166" y="0"/>
                  </a:lnTo>
                  <a:cubicBezTo>
                    <a:pt x="4110102" y="0"/>
                    <a:pt x="4118967" y="8865"/>
                    <a:pt x="4118967" y="19801"/>
                  </a:cubicBezTo>
                  <a:lnTo>
                    <a:pt x="4118967" y="590585"/>
                  </a:lnTo>
                  <a:cubicBezTo>
                    <a:pt x="4118967" y="601521"/>
                    <a:pt x="4110102" y="610386"/>
                    <a:pt x="4099166" y="610386"/>
                  </a:cubicBezTo>
                  <a:lnTo>
                    <a:pt x="19801" y="610386"/>
                  </a:lnTo>
                  <a:cubicBezTo>
                    <a:pt x="8865" y="610386"/>
                    <a:pt x="0" y="601521"/>
                    <a:pt x="0" y="590585"/>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22" name="TextBox 22"/>
            <p:cNvSpPr txBox="1"/>
            <p:nvPr/>
          </p:nvSpPr>
          <p:spPr>
            <a:xfrm>
              <a:off x="0" y="-38100"/>
              <a:ext cx="4118967" cy="648486"/>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664486" y="6290033"/>
            <a:ext cx="14580209" cy="1310977"/>
          </a:xfrm>
          <a:prstGeom prst="rect">
            <a:avLst/>
          </a:prstGeom>
        </p:spPr>
        <p:txBody>
          <a:bodyPr lIns="0" tIns="0" rIns="0" bIns="0" rtlCol="0" anchor="t">
            <a:spAutoFit/>
          </a:bodyPr>
          <a:lstStyle/>
          <a:p>
            <a:pPr algn="just">
              <a:lnSpc>
                <a:spcPts val="5299"/>
              </a:lnSpc>
            </a:pPr>
            <a:r>
              <a:rPr lang="en-US" sz="3705" b="1" u="sng" spc="-92">
                <a:solidFill>
                  <a:srgbClr val="222223"/>
                </a:solidFill>
                <a:latin typeface="Rokkitt Bold"/>
                <a:ea typeface="Rokkitt Bold"/>
                <a:cs typeface="Rokkitt Bold"/>
                <a:sym typeface="Rokkitt Bold"/>
              </a:rPr>
              <a:t>Giải:</a:t>
            </a:r>
          </a:p>
          <a:p>
            <a:pPr algn="just">
              <a:lnSpc>
                <a:spcPts val="5299"/>
              </a:lnSpc>
            </a:pPr>
            <a:endParaRPr lang="en-US" sz="3705" b="1" u="sng" spc="-92">
              <a:solidFill>
                <a:srgbClr val="222223"/>
              </a:solidFill>
              <a:latin typeface="Rokkitt Bold"/>
              <a:ea typeface="Rokkitt Bold"/>
              <a:cs typeface="Rokkitt Bold"/>
              <a:sym typeface="Rokkitt Bold"/>
            </a:endParaRPr>
          </a:p>
        </p:txBody>
      </p:sp>
      <mc:AlternateContent xmlns:mc="http://schemas.openxmlformats.org/markup-compatibility/2006">
        <mc:Choice xmlns:a14="http://schemas.microsoft.com/office/drawing/2010/main" Requires="a14">
          <p:sp>
            <p:nvSpPr>
              <p:cNvPr id="27" name="Hộp Văn bản 26">
                <a:extLst>
                  <a:ext uri="{FF2B5EF4-FFF2-40B4-BE49-F238E27FC236}">
                    <a16:creationId xmlns:a16="http://schemas.microsoft.com/office/drawing/2014/main" id="{DA9256A8-9567-EE01-9990-DAEC1BD1C37F}"/>
                  </a:ext>
                </a:extLst>
              </p:cNvPr>
              <p:cNvSpPr txBox="1"/>
              <p:nvPr/>
            </p:nvSpPr>
            <p:spPr>
              <a:xfrm>
                <a:off x="2286000" y="6945521"/>
                <a:ext cx="10360742" cy="5539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3000" i="1" smtClean="0">
                          <a:latin typeface="Cambria Math" panose="02040503050406030204" pitchFamily="18" charset="0"/>
                        </a:rPr>
                        <m:t>𝐹</m:t>
                      </m:r>
                      <m:r>
                        <a:rPr lang="vi-VN" sz="3000" i="0">
                          <a:latin typeface="Cambria Math" panose="02040503050406030204" pitchFamily="18" charset="0"/>
                        </a:rPr>
                        <m:t>= </m:t>
                      </m:r>
                      <m:r>
                        <a:rPr lang="vi-VN" sz="3000" i="1">
                          <a:latin typeface="Cambria Math" panose="02040503050406030204" pitchFamily="18" charset="0"/>
                        </a:rPr>
                        <m:t>𝐵𝐼𝐿</m:t>
                      </m:r>
                      <m:r>
                        <a:rPr lang="vi-VN" sz="3000" i="0">
                          <a:latin typeface="Cambria Math" panose="02040503050406030204" pitchFamily="18" charset="0"/>
                        </a:rPr>
                        <m:t>.</m:t>
                      </m:r>
                      <m:r>
                        <a:rPr lang="vi-VN" sz="3000" i="1">
                          <a:latin typeface="Cambria Math" panose="02040503050406030204" pitchFamily="18" charset="0"/>
                        </a:rPr>
                        <m:t>𝑠𝑖𝑛</m:t>
                      </m:r>
                      <m:r>
                        <a:rPr lang="vi-VN" sz="3000" i="1">
                          <a:latin typeface="Cambria Math" panose="02040503050406030204" pitchFamily="18" charset="0"/>
                        </a:rPr>
                        <m:t>𝛼</m:t>
                      </m:r>
                      <m:r>
                        <a:rPr lang="vi-VN" sz="3000" i="0">
                          <a:latin typeface="Cambria Math" panose="02040503050406030204" pitchFamily="18" charset="0"/>
                        </a:rPr>
                        <m:t>=</m:t>
                      </m:r>
                      <m:sSup>
                        <m:sSupPr>
                          <m:ctrlPr>
                            <a:rPr lang="vi-VN" sz="3000" i="1">
                              <a:solidFill>
                                <a:srgbClr val="836967"/>
                              </a:solidFill>
                              <a:latin typeface="Cambria Math" panose="02040503050406030204" pitchFamily="18" charset="0"/>
                            </a:rPr>
                          </m:ctrlPr>
                        </m:sSupPr>
                        <m:e>
                          <m:r>
                            <a:rPr lang="vi-VN" sz="3000" i="0">
                              <a:latin typeface="Cambria Math" panose="02040503050406030204" pitchFamily="18" charset="0"/>
                            </a:rPr>
                            <m:t>5.10</m:t>
                          </m:r>
                        </m:e>
                        <m:sup>
                          <m:r>
                            <a:rPr lang="vi-VN" sz="3000" i="0">
                              <a:latin typeface="Cambria Math" panose="02040503050406030204" pitchFamily="18" charset="0"/>
                            </a:rPr>
                            <m:t>−2</m:t>
                          </m:r>
                        </m:sup>
                      </m:sSup>
                      <m:r>
                        <a:rPr lang="vi-VN" sz="3000" i="0">
                          <a:latin typeface="Cambria Math" panose="02040503050406030204" pitchFamily="18" charset="0"/>
                        </a:rPr>
                        <m:t>.1.3.</m:t>
                      </m:r>
                      <m:func>
                        <m:funcPr>
                          <m:ctrlPr>
                            <a:rPr lang="vi-VN" sz="3000" i="1">
                              <a:latin typeface="Cambria Math" panose="02040503050406030204" pitchFamily="18" charset="0"/>
                            </a:rPr>
                          </m:ctrlPr>
                        </m:funcPr>
                        <m:fName>
                          <m:r>
                            <m:rPr>
                              <m:sty m:val="p"/>
                            </m:rPr>
                            <a:rPr lang="vi-VN" sz="3000" i="0">
                              <a:latin typeface="Cambria Math" panose="02040503050406030204" pitchFamily="18" charset="0"/>
                            </a:rPr>
                            <m:t>sin</m:t>
                          </m:r>
                        </m:fName>
                        <m:e>
                          <m:r>
                            <a:rPr lang="vi-VN" sz="3000" i="0">
                              <a:latin typeface="Cambria Math" panose="02040503050406030204" pitchFamily="18" charset="0"/>
                            </a:rPr>
                            <m:t>60°</m:t>
                          </m:r>
                        </m:e>
                      </m:func>
                      <m:r>
                        <a:rPr lang="vi-VN" sz="3000" i="0">
                          <a:latin typeface="Cambria Math" panose="02040503050406030204" pitchFamily="18" charset="0"/>
                        </a:rPr>
                        <m:t>=0,13 </m:t>
                      </m:r>
                      <m:r>
                        <a:rPr lang="vi-VN" sz="3000" i="1">
                          <a:latin typeface="Cambria Math" panose="02040503050406030204" pitchFamily="18" charset="0"/>
                        </a:rPr>
                        <m:t>𝑁</m:t>
                      </m:r>
                    </m:oMath>
                  </m:oMathPara>
                </a14:m>
                <a:endParaRPr lang="vi-VN" sz="3000"/>
              </a:p>
            </p:txBody>
          </p:sp>
        </mc:Choice>
        <mc:Fallback>
          <p:sp>
            <p:nvSpPr>
              <p:cNvPr id="27" name="Hộp Văn bản 26">
                <a:extLst>
                  <a:ext uri="{FF2B5EF4-FFF2-40B4-BE49-F238E27FC236}">
                    <a16:creationId xmlns:a16="http://schemas.microsoft.com/office/drawing/2014/main" id="{DA9256A8-9567-EE01-9990-DAEC1BD1C37F}"/>
                  </a:ext>
                </a:extLst>
              </p:cNvPr>
              <p:cNvSpPr txBox="1">
                <a:spLocks noRot="1" noChangeAspect="1" noMove="1" noResize="1" noEditPoints="1" noAdjustHandles="1" noChangeArrowheads="1" noChangeShapeType="1" noTextEdit="1"/>
              </p:cNvSpPr>
              <p:nvPr/>
            </p:nvSpPr>
            <p:spPr>
              <a:xfrm>
                <a:off x="2286000" y="6945521"/>
                <a:ext cx="10360742" cy="553998"/>
              </a:xfrm>
              <a:prstGeom prst="rect">
                <a:avLst/>
              </a:prstGeom>
              <a:blipFill>
                <a:blip r:embed="rId5"/>
                <a:stretch>
                  <a:fillRect/>
                </a:stretch>
              </a:blipFill>
            </p:spPr>
            <p:txBody>
              <a:bodyPr/>
              <a:lstStyle/>
              <a:p>
                <a:r>
                  <a:rPr lang="vi-VN">
                    <a:noFill/>
                  </a:rPr>
                  <a:t> </a:t>
                </a:r>
              </a:p>
            </p:txBody>
          </p:sp>
        </mc:Fallback>
      </mc:AlternateContent>
      <p:pic>
        <p:nvPicPr>
          <p:cNvPr id="28" name="Âm thanh 27">
            <a:hlinkClick r:id="" action="ppaction://media"/>
            <a:extLst>
              <a:ext uri="{FF2B5EF4-FFF2-40B4-BE49-F238E27FC236}">
                <a16:creationId xmlns:a16="http://schemas.microsoft.com/office/drawing/2014/main" id="{82B06705-9F26-C318-CDF8-0D2AE0020D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033"/>
    </mc:Choice>
    <mc:Fallback>
      <p:transition spd="slow" advTm="45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1579760" y="7807732"/>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28700" y="2140138"/>
            <a:ext cx="15639204" cy="4441337"/>
            <a:chOff x="0" y="0"/>
            <a:chExt cx="4118967" cy="1169735"/>
          </a:xfrm>
        </p:grpSpPr>
        <p:sp>
          <p:nvSpPr>
            <p:cNvPr id="15" name="Freeform 15"/>
            <p:cNvSpPr/>
            <p:nvPr/>
          </p:nvSpPr>
          <p:spPr>
            <a:xfrm>
              <a:off x="0" y="0"/>
              <a:ext cx="4118967" cy="1169735"/>
            </a:xfrm>
            <a:custGeom>
              <a:avLst/>
              <a:gdLst/>
              <a:ahLst/>
              <a:cxnLst/>
              <a:rect l="l" t="t" r="r" b="b"/>
              <a:pathLst>
                <a:path w="4118967" h="1169735">
                  <a:moveTo>
                    <a:pt x="19801" y="0"/>
                  </a:moveTo>
                  <a:lnTo>
                    <a:pt x="4099166" y="0"/>
                  </a:lnTo>
                  <a:cubicBezTo>
                    <a:pt x="4110102" y="0"/>
                    <a:pt x="4118967" y="8865"/>
                    <a:pt x="4118967" y="19801"/>
                  </a:cubicBezTo>
                  <a:lnTo>
                    <a:pt x="4118967" y="1149934"/>
                  </a:lnTo>
                  <a:cubicBezTo>
                    <a:pt x="4118967" y="1160870"/>
                    <a:pt x="4110102" y="1169735"/>
                    <a:pt x="4099166" y="1169735"/>
                  </a:cubicBezTo>
                  <a:lnTo>
                    <a:pt x="19801" y="1169735"/>
                  </a:lnTo>
                  <a:cubicBezTo>
                    <a:pt x="8865" y="1169735"/>
                    <a:pt x="0" y="1160870"/>
                    <a:pt x="0" y="1149934"/>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4118967" cy="1207835"/>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mc:AlternateContent xmlns:mc="http://schemas.openxmlformats.org/markup-compatibility/2006">
        <mc:Choice xmlns:a14="http://schemas.microsoft.com/office/drawing/2010/main" Requires="a14">
          <p:sp>
            <p:nvSpPr>
              <p:cNvPr id="18" name="TextBox 18"/>
              <p:cNvSpPr txBox="1"/>
              <p:nvPr/>
            </p:nvSpPr>
            <p:spPr>
              <a:xfrm>
                <a:off x="1285666" y="2366217"/>
                <a:ext cx="14959029" cy="4050661"/>
              </a:xfrm>
              <a:prstGeom prst="rect">
                <a:avLst/>
              </a:prstGeom>
            </p:spPr>
            <p:txBody>
              <a:bodyPr lIns="0" tIns="0" rIns="0" bIns="0" rtlCol="0" anchor="t">
                <a:spAutoFit/>
              </a:bodyPr>
              <a:lstStyle/>
              <a:p>
                <a:pPr algn="just">
                  <a:lnSpc>
                    <a:spcPts val="5299"/>
                  </a:lnSpc>
                </a:pPr>
                <a:r>
                  <a:rPr lang="en-US" sz="3705" b="1" spc="-92">
                    <a:solidFill>
                      <a:srgbClr val="222223"/>
                    </a:solidFill>
                    <a:latin typeface="Rokkitt Bold"/>
                    <a:ea typeface="Rokkitt Bold"/>
                    <a:cs typeface="Rokkitt Bold"/>
                    <a:sym typeface="Rokkitt Bold"/>
                  </a:rPr>
                  <a:t>Câu 2: </a:t>
                </a:r>
                <a:r>
                  <a:rPr lang="en-US" sz="3705" spc="-92">
                    <a:solidFill>
                      <a:srgbClr val="222223"/>
                    </a:solidFill>
                    <a:latin typeface="Rokkitt"/>
                    <a:ea typeface="Rokkitt"/>
                    <a:cs typeface="Rokkitt"/>
                    <a:sym typeface="Rokkitt"/>
                  </a:rPr>
                  <a:t>Một dây dẫn dài 50 cm có dòng điện chạy qua được đặt vuông góc với từ trường có độ lớn cảm ứng từ là 5 mT.</a:t>
                </a:r>
              </a:p>
              <a:p>
                <a:pPr algn="just">
                  <a:lnSpc>
                    <a:spcPts val="5299"/>
                  </a:lnSpc>
                </a:pPr>
                <a:r>
                  <a:rPr lang="en-US" sz="3705" spc="-92">
                    <a:solidFill>
                      <a:srgbClr val="222223"/>
                    </a:solidFill>
                    <a:latin typeface="Rokkitt"/>
                    <a:ea typeface="Rokkitt"/>
                    <a:cs typeface="Rokkitt"/>
                    <a:sym typeface="Rokkitt"/>
                  </a:rPr>
                  <a:t>a. Nếu có </a:t>
                </a:r>
                <a14:m>
                  <m:oMath xmlns:m="http://schemas.openxmlformats.org/officeDocument/2006/math">
                    <m:sSup>
                      <m:sSupPr>
                        <m:ctrlPr>
                          <a:rPr lang="vi-VN" sz="3000" i="1" smtClean="0">
                            <a:solidFill>
                              <a:srgbClr val="836967"/>
                            </a:solidFill>
                            <a:latin typeface="Cambria Math" panose="02040503050406030204" pitchFamily="18" charset="0"/>
                          </a:rPr>
                        </m:ctrlPr>
                      </m:sSupPr>
                      <m:e>
                        <m:r>
                          <a:rPr lang="vi-VN" sz="3000" i="0">
                            <a:latin typeface="Cambria Math" panose="02040503050406030204" pitchFamily="18" charset="0"/>
                          </a:rPr>
                          <m:t>10</m:t>
                        </m:r>
                      </m:e>
                      <m:sup>
                        <m:r>
                          <a:rPr lang="vi-VN" sz="3000" i="0">
                            <a:latin typeface="Cambria Math" panose="02040503050406030204" pitchFamily="18" charset="0"/>
                          </a:rPr>
                          <m:t>18</m:t>
                        </m:r>
                      </m:sup>
                    </m:sSup>
                    <m:r>
                      <a:rPr lang="vi-VN" sz="3000" i="1">
                        <a:latin typeface="Cambria Math" panose="02040503050406030204" pitchFamily="18" charset="0"/>
                      </a:rPr>
                      <m:t> </m:t>
                    </m:r>
                  </m:oMath>
                </a14:m>
                <a:r>
                  <a:rPr lang="en-US" sz="3705" spc="-92">
                    <a:solidFill>
                      <a:srgbClr val="222223"/>
                    </a:solidFill>
                    <a:latin typeface="Rokkitt"/>
                    <a:ea typeface="Rokkitt"/>
                    <a:cs typeface="Rokkitt"/>
                    <a:sym typeface="Rokkitt"/>
                  </a:rPr>
                  <a:t>electron chạy qua dây dẫn trong mỗi giây thì cường độ dòng điện chạy qua dây dẫn bằng bao nhiêu? </a:t>
                </a:r>
              </a:p>
              <a:p>
                <a:pPr algn="just">
                  <a:lnSpc>
                    <a:spcPts val="5299"/>
                  </a:lnSpc>
                </a:pPr>
                <a:r>
                  <a:rPr lang="en-US" sz="3705" spc="-92">
                    <a:solidFill>
                      <a:srgbClr val="222223"/>
                    </a:solidFill>
                    <a:latin typeface="Rokkitt"/>
                    <a:ea typeface="Rokkitt"/>
                    <a:cs typeface="Rokkitt"/>
                    <a:sym typeface="Rokkitt"/>
                  </a:rPr>
                  <a:t>(Cho biết độ lớn điện tích electron là             C)</a:t>
                </a:r>
              </a:p>
              <a:p>
                <a:pPr algn="just">
                  <a:lnSpc>
                    <a:spcPts val="5299"/>
                  </a:lnSpc>
                </a:pPr>
                <a:r>
                  <a:rPr lang="en-US" sz="3705" spc="-92">
                    <a:solidFill>
                      <a:srgbClr val="222223"/>
                    </a:solidFill>
                    <a:latin typeface="Rokkitt"/>
                    <a:ea typeface="Rokkitt"/>
                    <a:cs typeface="Rokkitt"/>
                    <a:sym typeface="Rokkitt"/>
                  </a:rPr>
                  <a:t>b. Tính độ lớn của lực từ tác dụng lên dây dẫn.</a:t>
                </a:r>
              </a:p>
            </p:txBody>
          </p:sp>
        </mc:Choice>
        <mc:Fallback>
          <p:sp>
            <p:nvSpPr>
              <p:cNvPr id="18" name="TextBox 18"/>
              <p:cNvSpPr txBox="1">
                <a:spLocks noRot="1" noChangeAspect="1" noMove="1" noResize="1" noEditPoints="1" noAdjustHandles="1" noChangeArrowheads="1" noChangeShapeType="1" noTextEdit="1"/>
              </p:cNvSpPr>
              <p:nvPr/>
            </p:nvSpPr>
            <p:spPr>
              <a:xfrm>
                <a:off x="1285666" y="2366217"/>
                <a:ext cx="14959029" cy="4050661"/>
              </a:xfrm>
              <a:prstGeom prst="rect">
                <a:avLst/>
              </a:prstGeom>
              <a:blipFill>
                <a:blip r:embed="rId4"/>
                <a:stretch>
                  <a:fillRect l="-1915" t="-1353" r="-1874" b="-6015"/>
                </a:stretch>
              </a:blipFill>
            </p:spPr>
            <p:txBody>
              <a:bodyPr/>
              <a:lstStyle/>
              <a:p>
                <a:r>
                  <a:rPr lang="vi-VN">
                    <a:noFill/>
                  </a:rPr>
                  <a:t> </a:t>
                </a:r>
              </a:p>
            </p:txBody>
          </p:sp>
        </mc:Fallback>
      </mc:AlternateContent>
      <p:pic>
        <p:nvPicPr>
          <p:cNvPr id="19" name="Picture 19"/>
          <p:cNvPicPr>
            <a:picLocks noChangeAspect="1"/>
          </p:cNvPicPr>
          <p:nvPr/>
        </p:nvPicPr>
        <p:blipFill>
          <a:blip r:embed="rId5"/>
          <a:stretch>
            <a:fillRect/>
          </a:stretch>
        </p:blipFill>
        <p:spPr>
          <a:xfrm>
            <a:off x="7977695" y="5037519"/>
            <a:ext cx="1840442" cy="701784"/>
          </a:xfrm>
          <a:prstGeom prst="rect">
            <a:avLst/>
          </a:prstGeom>
        </p:spPr>
      </p:pic>
      <p:grpSp>
        <p:nvGrpSpPr>
          <p:cNvPr id="20" name="Group 20"/>
          <p:cNvGrpSpPr/>
          <p:nvPr/>
        </p:nvGrpSpPr>
        <p:grpSpPr>
          <a:xfrm>
            <a:off x="991984" y="6940744"/>
            <a:ext cx="15639204" cy="2723464"/>
            <a:chOff x="0" y="0"/>
            <a:chExt cx="4118967" cy="717291"/>
          </a:xfrm>
        </p:grpSpPr>
        <p:sp>
          <p:nvSpPr>
            <p:cNvPr id="21" name="Freeform 21"/>
            <p:cNvSpPr/>
            <p:nvPr/>
          </p:nvSpPr>
          <p:spPr>
            <a:xfrm>
              <a:off x="0" y="0"/>
              <a:ext cx="4118967" cy="717291"/>
            </a:xfrm>
            <a:custGeom>
              <a:avLst/>
              <a:gdLst/>
              <a:ahLst/>
              <a:cxnLst/>
              <a:rect l="l" t="t" r="r" b="b"/>
              <a:pathLst>
                <a:path w="4118967" h="717291">
                  <a:moveTo>
                    <a:pt x="19801" y="0"/>
                  </a:moveTo>
                  <a:lnTo>
                    <a:pt x="4099166" y="0"/>
                  </a:lnTo>
                  <a:cubicBezTo>
                    <a:pt x="4110102" y="0"/>
                    <a:pt x="4118967" y="8865"/>
                    <a:pt x="4118967" y="19801"/>
                  </a:cubicBezTo>
                  <a:lnTo>
                    <a:pt x="4118967" y="697490"/>
                  </a:lnTo>
                  <a:cubicBezTo>
                    <a:pt x="4118967" y="708426"/>
                    <a:pt x="4110102" y="717291"/>
                    <a:pt x="4099166" y="717291"/>
                  </a:cubicBezTo>
                  <a:lnTo>
                    <a:pt x="19801" y="717291"/>
                  </a:lnTo>
                  <a:cubicBezTo>
                    <a:pt x="8865" y="717291"/>
                    <a:pt x="0" y="708426"/>
                    <a:pt x="0" y="697490"/>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22" name="TextBox 22"/>
            <p:cNvSpPr txBox="1"/>
            <p:nvPr/>
          </p:nvSpPr>
          <p:spPr>
            <a:xfrm>
              <a:off x="0" y="-38100"/>
              <a:ext cx="4118967" cy="755391"/>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216535" y="7114458"/>
            <a:ext cx="14580209" cy="1684628"/>
          </a:xfrm>
          <a:prstGeom prst="rect">
            <a:avLst/>
          </a:prstGeom>
        </p:spPr>
        <p:txBody>
          <a:bodyPr lIns="0" tIns="0" rIns="0" bIns="0" rtlCol="0" anchor="t">
            <a:spAutoFit/>
          </a:bodyPr>
          <a:lstStyle/>
          <a:p>
            <a:pPr algn="just">
              <a:lnSpc>
                <a:spcPts val="5299"/>
              </a:lnSpc>
            </a:pPr>
            <a:r>
              <a:rPr lang="en-US" sz="3705" b="1" u="sng" spc="-92">
                <a:solidFill>
                  <a:srgbClr val="222223"/>
                </a:solidFill>
                <a:latin typeface="Rokkitt Bold"/>
                <a:ea typeface="Rokkitt Bold"/>
                <a:cs typeface="Rokkitt Bold"/>
                <a:sym typeface="Rokkitt Bold"/>
              </a:rPr>
              <a:t>Giải:</a:t>
            </a:r>
          </a:p>
          <a:p>
            <a:pPr algn="just">
              <a:lnSpc>
                <a:spcPts val="5299"/>
              </a:lnSpc>
            </a:pPr>
            <a:r>
              <a:rPr lang="vi-VN" sz="3705" b="1" u="sng" spc="-92">
                <a:solidFill>
                  <a:srgbClr val="222223"/>
                </a:solidFill>
                <a:latin typeface="Rokkitt Bold"/>
                <a:ea typeface="Rokkitt Bold"/>
                <a:cs typeface="Rokkitt Bold"/>
                <a:sym typeface="Rokkitt Bold"/>
              </a:rPr>
              <a:t>      </a:t>
            </a:r>
            <a:endParaRPr lang="en-US" sz="3705" b="1" u="sng" spc="-92">
              <a:solidFill>
                <a:srgbClr val="222223"/>
              </a:solidFill>
              <a:latin typeface="Rokkitt Bold"/>
              <a:ea typeface="Rokkitt Bold"/>
              <a:cs typeface="Rokkitt Bold"/>
              <a:sym typeface="Rokkitt Bold"/>
            </a:endParaRPr>
          </a:p>
          <a:p>
            <a:pPr algn="just">
              <a:lnSpc>
                <a:spcPts val="1852"/>
              </a:lnSpc>
            </a:pPr>
            <a:r>
              <a:rPr lang="en-US" sz="3705" spc="-92">
                <a:solidFill>
                  <a:srgbClr val="222223"/>
                </a:solidFill>
                <a:latin typeface="Rokkitt"/>
                <a:ea typeface="Rokkitt"/>
                <a:cs typeface="Rokkitt"/>
                <a:sym typeface="Rokkitt"/>
              </a:rPr>
              <a:t>a.                                                  b.</a:t>
            </a:r>
          </a:p>
        </p:txBody>
      </p:sp>
      <mc:AlternateContent xmlns:mc="http://schemas.openxmlformats.org/markup-compatibility/2006">
        <mc:Choice xmlns:a14="http://schemas.microsoft.com/office/drawing/2010/main" Requires="a14">
          <p:sp>
            <p:nvSpPr>
              <p:cNvPr id="29" name="Hộp Văn bản 28">
                <a:extLst>
                  <a:ext uri="{FF2B5EF4-FFF2-40B4-BE49-F238E27FC236}">
                    <a16:creationId xmlns:a16="http://schemas.microsoft.com/office/drawing/2014/main" id="{E881760D-C19D-E8D2-564C-4D6C978B961B}"/>
                  </a:ext>
                </a:extLst>
              </p:cNvPr>
              <p:cNvSpPr txBox="1"/>
              <p:nvPr/>
            </p:nvSpPr>
            <p:spPr>
              <a:xfrm>
                <a:off x="1452840" y="8012337"/>
                <a:ext cx="6221852" cy="86427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500" i="1" smtClean="0">
                          <a:latin typeface="Cambria Math" panose="02040503050406030204" pitchFamily="18" charset="0"/>
                        </a:rPr>
                        <m:t>𝐼</m:t>
                      </m:r>
                      <m:r>
                        <a:rPr lang="vi-VN" sz="2500" i="0">
                          <a:latin typeface="Cambria Math" panose="02040503050406030204" pitchFamily="18" charset="0"/>
                        </a:rPr>
                        <m:t>=</m:t>
                      </m:r>
                      <m:f>
                        <m:fPr>
                          <m:ctrlPr>
                            <a:rPr lang="vi-VN" sz="2500" i="1">
                              <a:solidFill>
                                <a:srgbClr val="836967"/>
                              </a:solidFill>
                              <a:latin typeface="Cambria Math" panose="02040503050406030204" pitchFamily="18" charset="0"/>
                            </a:rPr>
                          </m:ctrlPr>
                        </m:fPr>
                        <m:num>
                          <m:r>
                            <a:rPr lang="vi-VN" sz="2500" i="1">
                              <a:latin typeface="Cambria Math" panose="02040503050406030204" pitchFamily="18" charset="0"/>
                            </a:rPr>
                            <m:t>𝑞</m:t>
                          </m:r>
                        </m:num>
                        <m:den>
                          <m:r>
                            <a:rPr lang="vi-VN" sz="2500" i="1">
                              <a:latin typeface="Cambria Math" panose="02040503050406030204" pitchFamily="18" charset="0"/>
                            </a:rPr>
                            <m:t>𝑡</m:t>
                          </m:r>
                        </m:den>
                      </m:f>
                      <m:r>
                        <a:rPr lang="vi-VN" sz="2500" i="0">
                          <a:latin typeface="Cambria Math" panose="02040503050406030204" pitchFamily="18" charset="0"/>
                        </a:rPr>
                        <m:t>=</m:t>
                      </m:r>
                      <m:f>
                        <m:fPr>
                          <m:ctrlPr>
                            <a:rPr lang="vi-VN" sz="2500" i="1">
                              <a:solidFill>
                                <a:srgbClr val="836967"/>
                              </a:solidFill>
                              <a:latin typeface="Cambria Math" panose="02040503050406030204" pitchFamily="18" charset="0"/>
                            </a:rPr>
                          </m:ctrlPr>
                        </m:fPr>
                        <m:num>
                          <m:r>
                            <a:rPr lang="vi-VN" sz="2500" i="1">
                              <a:latin typeface="Cambria Math" panose="02040503050406030204" pitchFamily="18" charset="0"/>
                            </a:rPr>
                            <m:t>𝑛𝑒</m:t>
                          </m:r>
                        </m:num>
                        <m:den>
                          <m:r>
                            <a:rPr lang="vi-VN" sz="2500" i="1">
                              <a:latin typeface="Cambria Math" panose="02040503050406030204" pitchFamily="18" charset="0"/>
                            </a:rPr>
                            <m:t>𝑡</m:t>
                          </m:r>
                        </m:den>
                      </m:f>
                      <m:r>
                        <a:rPr lang="vi-VN" sz="2500" i="0">
                          <a:latin typeface="Cambria Math" panose="02040503050406030204" pitchFamily="18" charset="0"/>
                        </a:rPr>
                        <m:t>=</m:t>
                      </m:r>
                      <m:f>
                        <m:fPr>
                          <m:ctrlPr>
                            <a:rPr lang="vi-VN" sz="2500" i="1">
                              <a:solidFill>
                                <a:srgbClr val="836967"/>
                              </a:solidFill>
                              <a:latin typeface="Cambria Math" panose="02040503050406030204" pitchFamily="18" charset="0"/>
                            </a:rPr>
                          </m:ctrlPr>
                        </m:fPr>
                        <m:num>
                          <m:sSup>
                            <m:sSupPr>
                              <m:ctrlPr>
                                <a:rPr lang="vi-VN" sz="2500" i="1">
                                  <a:solidFill>
                                    <a:srgbClr val="836967"/>
                                  </a:solidFill>
                                  <a:latin typeface="Cambria Math" panose="02040503050406030204" pitchFamily="18" charset="0"/>
                                </a:rPr>
                              </m:ctrlPr>
                            </m:sSupPr>
                            <m:e>
                              <m:r>
                                <a:rPr lang="vi-VN" sz="2500" i="0">
                                  <a:latin typeface="Cambria Math" panose="02040503050406030204" pitchFamily="18" charset="0"/>
                                </a:rPr>
                                <m:t>10</m:t>
                              </m:r>
                            </m:e>
                            <m:sup>
                              <m:r>
                                <a:rPr lang="vi-VN" sz="2500" i="0">
                                  <a:latin typeface="Cambria Math" panose="02040503050406030204" pitchFamily="18" charset="0"/>
                                </a:rPr>
                                <m:t>18</m:t>
                              </m:r>
                            </m:sup>
                          </m:sSup>
                          <m:r>
                            <a:rPr lang="vi-VN" sz="2500" i="0">
                              <a:latin typeface="Cambria Math" panose="02040503050406030204" pitchFamily="18" charset="0"/>
                            </a:rPr>
                            <m:t>.</m:t>
                          </m:r>
                          <m:sSup>
                            <m:sSupPr>
                              <m:ctrlPr>
                                <a:rPr lang="vi-VN" sz="2500" i="1">
                                  <a:solidFill>
                                    <a:srgbClr val="836967"/>
                                  </a:solidFill>
                                  <a:latin typeface="Cambria Math" panose="02040503050406030204" pitchFamily="18" charset="0"/>
                                </a:rPr>
                              </m:ctrlPr>
                            </m:sSupPr>
                            <m:e>
                              <m:r>
                                <a:rPr lang="vi-VN" sz="2500" i="0">
                                  <a:latin typeface="Cambria Math" panose="02040503050406030204" pitchFamily="18" charset="0"/>
                                </a:rPr>
                                <m:t>1</m:t>
                              </m:r>
                              <m:r>
                                <a:rPr lang="vi-VN" sz="2500" i="0">
                                  <a:latin typeface="Cambria Math" panose="02040503050406030204" pitchFamily="18" charset="0"/>
                                </a:rPr>
                                <m:t>,</m:t>
                              </m:r>
                              <m:r>
                                <a:rPr lang="vi-VN" sz="2500" i="0">
                                  <a:latin typeface="Cambria Math" panose="02040503050406030204" pitchFamily="18" charset="0"/>
                                </a:rPr>
                                <m:t>6</m:t>
                              </m:r>
                              <m:r>
                                <a:rPr lang="vi-VN" sz="2500" i="0">
                                  <a:latin typeface="Cambria Math" panose="02040503050406030204" pitchFamily="18" charset="0"/>
                                </a:rPr>
                                <m:t>.</m:t>
                              </m:r>
                              <m:r>
                                <a:rPr lang="vi-VN" sz="2500" i="0">
                                  <a:latin typeface="Cambria Math" panose="02040503050406030204" pitchFamily="18" charset="0"/>
                                </a:rPr>
                                <m:t>10</m:t>
                              </m:r>
                            </m:e>
                            <m:sup>
                              <m:r>
                                <a:rPr lang="vi-VN" sz="2500" i="0">
                                  <a:latin typeface="Cambria Math" panose="02040503050406030204" pitchFamily="18" charset="0"/>
                                </a:rPr>
                                <m:t>−</m:t>
                              </m:r>
                              <m:r>
                                <a:rPr lang="vi-VN" sz="2500" i="0">
                                  <a:latin typeface="Cambria Math" panose="02040503050406030204" pitchFamily="18" charset="0"/>
                                </a:rPr>
                                <m:t>19</m:t>
                              </m:r>
                            </m:sup>
                          </m:sSup>
                        </m:num>
                        <m:den>
                          <m:r>
                            <a:rPr lang="vi-VN" sz="2500" i="0">
                              <a:latin typeface="Cambria Math" panose="02040503050406030204" pitchFamily="18" charset="0"/>
                            </a:rPr>
                            <m:t>1</m:t>
                          </m:r>
                        </m:den>
                      </m:f>
                      <m:r>
                        <a:rPr lang="vi-VN" sz="2500" i="0">
                          <a:latin typeface="Cambria Math" panose="02040503050406030204" pitchFamily="18" charset="0"/>
                        </a:rPr>
                        <m:t>=</m:t>
                      </m:r>
                      <m:r>
                        <a:rPr lang="vi-VN" sz="2500" i="0">
                          <a:latin typeface="Cambria Math" panose="02040503050406030204" pitchFamily="18" charset="0"/>
                        </a:rPr>
                        <m:t>0</m:t>
                      </m:r>
                      <m:r>
                        <a:rPr lang="vi-VN" sz="2500" i="0">
                          <a:latin typeface="Cambria Math" panose="02040503050406030204" pitchFamily="18" charset="0"/>
                        </a:rPr>
                        <m:t>,</m:t>
                      </m:r>
                      <m:r>
                        <a:rPr lang="vi-VN" sz="2500" i="0">
                          <a:latin typeface="Cambria Math" panose="02040503050406030204" pitchFamily="18" charset="0"/>
                        </a:rPr>
                        <m:t>16</m:t>
                      </m:r>
                      <m:r>
                        <a:rPr lang="vi-VN" sz="2500" i="0">
                          <a:latin typeface="Cambria Math" panose="02040503050406030204" pitchFamily="18" charset="0"/>
                        </a:rPr>
                        <m:t> </m:t>
                      </m:r>
                      <m:r>
                        <a:rPr lang="vi-VN" sz="2500" i="1">
                          <a:latin typeface="Cambria Math" panose="02040503050406030204" pitchFamily="18" charset="0"/>
                        </a:rPr>
                        <m:t>𝐴</m:t>
                      </m:r>
                    </m:oMath>
                  </m:oMathPara>
                </a14:m>
                <a:endParaRPr lang="vi-VN" sz="2500"/>
              </a:p>
            </p:txBody>
          </p:sp>
        </mc:Choice>
        <mc:Fallback>
          <p:sp>
            <p:nvSpPr>
              <p:cNvPr id="29" name="Hộp Văn bản 28">
                <a:extLst>
                  <a:ext uri="{FF2B5EF4-FFF2-40B4-BE49-F238E27FC236}">
                    <a16:creationId xmlns:a16="http://schemas.microsoft.com/office/drawing/2014/main" id="{E881760D-C19D-E8D2-564C-4D6C978B961B}"/>
                  </a:ext>
                </a:extLst>
              </p:cNvPr>
              <p:cNvSpPr txBox="1">
                <a:spLocks noRot="1" noChangeAspect="1" noMove="1" noResize="1" noEditPoints="1" noAdjustHandles="1" noChangeArrowheads="1" noChangeShapeType="1" noTextEdit="1"/>
              </p:cNvSpPr>
              <p:nvPr/>
            </p:nvSpPr>
            <p:spPr>
              <a:xfrm>
                <a:off x="1452840" y="8012337"/>
                <a:ext cx="6221852" cy="864276"/>
              </a:xfrm>
              <a:prstGeom prst="rect">
                <a:avLst/>
              </a:prstGeom>
              <a:blipFill>
                <a:blip r:embed="rId6"/>
                <a:stretch>
                  <a:fillRect/>
                </a:stretch>
              </a:blipFill>
            </p:spPr>
            <p:txBody>
              <a:bodyPr/>
              <a:lstStyle/>
              <a:p>
                <a:r>
                  <a:rPr lang="vi-VN">
                    <a:noFill/>
                  </a:rPr>
                  <a:t> </a:t>
                </a:r>
              </a:p>
            </p:txBody>
          </p:sp>
        </mc:Fallback>
      </mc:AlternateContent>
      <mc:AlternateContent xmlns:mc="http://schemas.openxmlformats.org/markup-compatibility/2006">
        <mc:Choice xmlns:a14="http://schemas.microsoft.com/office/drawing/2010/main" Requires="a14">
          <p:sp>
            <p:nvSpPr>
              <p:cNvPr id="31" name="Hộp Văn bản 30">
                <a:extLst>
                  <a:ext uri="{FF2B5EF4-FFF2-40B4-BE49-F238E27FC236}">
                    <a16:creationId xmlns:a16="http://schemas.microsoft.com/office/drawing/2014/main" id="{2A949A9B-068B-461B-73AD-AFAA1B7754BD}"/>
                  </a:ext>
                </a:extLst>
              </p:cNvPr>
              <p:cNvSpPr txBox="1"/>
              <p:nvPr/>
            </p:nvSpPr>
            <p:spPr>
              <a:xfrm>
                <a:off x="8364188" y="8190560"/>
                <a:ext cx="8267000" cy="5078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700" i="1" smtClean="0">
                          <a:latin typeface="Cambria Math" panose="02040503050406030204" pitchFamily="18" charset="0"/>
                        </a:rPr>
                        <m:t>𝐹</m:t>
                      </m:r>
                      <m:r>
                        <a:rPr lang="vi-VN" sz="2700" i="0">
                          <a:latin typeface="Cambria Math" panose="02040503050406030204" pitchFamily="18" charset="0"/>
                        </a:rPr>
                        <m:t>= </m:t>
                      </m:r>
                      <m:r>
                        <a:rPr lang="vi-VN" sz="2700" i="1">
                          <a:latin typeface="Cambria Math" panose="02040503050406030204" pitchFamily="18" charset="0"/>
                        </a:rPr>
                        <m:t>𝐵𝐼𝐿</m:t>
                      </m:r>
                      <m:r>
                        <a:rPr lang="vi-VN" sz="2700" i="0">
                          <a:latin typeface="Cambria Math" panose="02040503050406030204" pitchFamily="18" charset="0"/>
                        </a:rPr>
                        <m:t>.</m:t>
                      </m:r>
                      <m:r>
                        <a:rPr lang="vi-VN" sz="2700" i="1">
                          <a:latin typeface="Cambria Math" panose="02040503050406030204" pitchFamily="18" charset="0"/>
                        </a:rPr>
                        <m:t>𝑠𝑖𝑛</m:t>
                      </m:r>
                      <m:r>
                        <a:rPr lang="vi-VN" sz="2700" i="1">
                          <a:latin typeface="Cambria Math" panose="02040503050406030204" pitchFamily="18" charset="0"/>
                        </a:rPr>
                        <m:t>𝛼</m:t>
                      </m:r>
                      <m:r>
                        <a:rPr lang="vi-VN" sz="2700" i="0">
                          <a:latin typeface="Cambria Math" panose="02040503050406030204" pitchFamily="18" charset="0"/>
                        </a:rPr>
                        <m:t>=</m:t>
                      </m:r>
                      <m:r>
                        <a:rPr lang="vi-VN" sz="2700" i="1">
                          <a:latin typeface="Cambria Math" panose="02040503050406030204" pitchFamily="18" charset="0"/>
                        </a:rPr>
                        <m:t>𝐵𝐼𝐿</m:t>
                      </m:r>
                      <m:r>
                        <a:rPr lang="vi-VN" sz="2700" i="0">
                          <a:latin typeface="Cambria Math" panose="02040503050406030204" pitchFamily="18" charset="0"/>
                        </a:rPr>
                        <m:t>=</m:t>
                      </m:r>
                      <m:sSup>
                        <m:sSupPr>
                          <m:ctrlPr>
                            <a:rPr lang="vi-VN" sz="2700" i="1">
                              <a:solidFill>
                                <a:srgbClr val="836967"/>
                              </a:solidFill>
                              <a:latin typeface="Cambria Math" panose="02040503050406030204" pitchFamily="18" charset="0"/>
                            </a:rPr>
                          </m:ctrlPr>
                        </m:sSupPr>
                        <m:e>
                          <m:r>
                            <a:rPr lang="vi-VN" sz="2700" i="0">
                              <a:latin typeface="Cambria Math" panose="02040503050406030204" pitchFamily="18" charset="0"/>
                            </a:rPr>
                            <m:t>5</m:t>
                          </m:r>
                          <m:r>
                            <a:rPr lang="vi-VN" sz="2700" i="0">
                              <a:latin typeface="Cambria Math" panose="02040503050406030204" pitchFamily="18" charset="0"/>
                            </a:rPr>
                            <m:t>.</m:t>
                          </m:r>
                          <m:r>
                            <a:rPr lang="vi-VN" sz="2700" i="0">
                              <a:latin typeface="Cambria Math" panose="02040503050406030204" pitchFamily="18" charset="0"/>
                            </a:rPr>
                            <m:t>10</m:t>
                          </m:r>
                        </m:e>
                        <m:sup>
                          <m:r>
                            <a:rPr lang="vi-VN" sz="2700" i="0">
                              <a:latin typeface="Cambria Math" panose="02040503050406030204" pitchFamily="18" charset="0"/>
                            </a:rPr>
                            <m:t>−</m:t>
                          </m:r>
                          <m:r>
                            <a:rPr lang="vi-VN" sz="2700" i="0">
                              <a:latin typeface="Cambria Math" panose="02040503050406030204" pitchFamily="18" charset="0"/>
                            </a:rPr>
                            <m:t>3</m:t>
                          </m:r>
                        </m:sup>
                      </m:sSup>
                      <m:r>
                        <a:rPr lang="vi-VN" sz="2700" i="0">
                          <a:latin typeface="Cambria Math" panose="02040503050406030204" pitchFamily="18" charset="0"/>
                        </a:rPr>
                        <m:t>.</m:t>
                      </m:r>
                      <m:r>
                        <a:rPr lang="vi-VN" sz="2700" i="0">
                          <a:latin typeface="Cambria Math" panose="02040503050406030204" pitchFamily="18" charset="0"/>
                        </a:rPr>
                        <m:t>0</m:t>
                      </m:r>
                      <m:r>
                        <a:rPr lang="vi-VN" sz="2700" i="0">
                          <a:latin typeface="Cambria Math" panose="02040503050406030204" pitchFamily="18" charset="0"/>
                        </a:rPr>
                        <m:t>,</m:t>
                      </m:r>
                      <m:r>
                        <a:rPr lang="vi-VN" sz="2700" i="0">
                          <a:latin typeface="Cambria Math" panose="02040503050406030204" pitchFamily="18" charset="0"/>
                        </a:rPr>
                        <m:t>16</m:t>
                      </m:r>
                      <m:r>
                        <a:rPr lang="vi-VN" sz="2700" i="0">
                          <a:latin typeface="Cambria Math" panose="02040503050406030204" pitchFamily="18" charset="0"/>
                        </a:rPr>
                        <m:t>.</m:t>
                      </m:r>
                      <m:r>
                        <a:rPr lang="vi-VN" sz="2700" i="0">
                          <a:latin typeface="Cambria Math" panose="02040503050406030204" pitchFamily="18" charset="0"/>
                        </a:rPr>
                        <m:t>0</m:t>
                      </m:r>
                      <m:r>
                        <a:rPr lang="vi-VN" sz="2700" i="0">
                          <a:latin typeface="Cambria Math" panose="02040503050406030204" pitchFamily="18" charset="0"/>
                        </a:rPr>
                        <m:t>,</m:t>
                      </m:r>
                      <m:r>
                        <a:rPr lang="vi-VN" sz="2700" i="0">
                          <a:latin typeface="Cambria Math" panose="02040503050406030204" pitchFamily="18" charset="0"/>
                        </a:rPr>
                        <m:t>5</m:t>
                      </m:r>
                      <m:r>
                        <a:rPr lang="vi-VN" sz="2700" i="0">
                          <a:latin typeface="Cambria Math" panose="02040503050406030204" pitchFamily="18" charset="0"/>
                        </a:rPr>
                        <m:t>=</m:t>
                      </m:r>
                      <m:r>
                        <a:rPr lang="vi-VN" sz="2700" i="0">
                          <a:latin typeface="Cambria Math" panose="02040503050406030204" pitchFamily="18" charset="0"/>
                        </a:rPr>
                        <m:t>0</m:t>
                      </m:r>
                      <m:r>
                        <a:rPr lang="vi-VN" sz="2700" i="0">
                          <a:latin typeface="Cambria Math" panose="02040503050406030204" pitchFamily="18" charset="0"/>
                        </a:rPr>
                        <m:t>.</m:t>
                      </m:r>
                      <m:r>
                        <a:rPr lang="vi-VN" sz="2700" i="0">
                          <a:latin typeface="Cambria Math" panose="02040503050406030204" pitchFamily="18" charset="0"/>
                        </a:rPr>
                        <m:t>0004</m:t>
                      </m:r>
                      <m:r>
                        <a:rPr lang="vi-VN" sz="2700" i="0">
                          <a:latin typeface="Cambria Math" panose="02040503050406030204" pitchFamily="18" charset="0"/>
                        </a:rPr>
                        <m:t> </m:t>
                      </m:r>
                      <m:r>
                        <a:rPr lang="vi-VN" sz="2700" i="1">
                          <a:latin typeface="Cambria Math" panose="02040503050406030204" pitchFamily="18" charset="0"/>
                        </a:rPr>
                        <m:t>𝑁</m:t>
                      </m:r>
                    </m:oMath>
                  </m:oMathPara>
                </a14:m>
                <a:endParaRPr lang="vi-VN" sz="2700"/>
              </a:p>
            </p:txBody>
          </p:sp>
        </mc:Choice>
        <mc:Fallback>
          <p:sp>
            <p:nvSpPr>
              <p:cNvPr id="31" name="Hộp Văn bản 30">
                <a:extLst>
                  <a:ext uri="{FF2B5EF4-FFF2-40B4-BE49-F238E27FC236}">
                    <a16:creationId xmlns:a16="http://schemas.microsoft.com/office/drawing/2014/main" id="{2A949A9B-068B-461B-73AD-AFAA1B7754BD}"/>
                  </a:ext>
                </a:extLst>
              </p:cNvPr>
              <p:cNvSpPr txBox="1">
                <a:spLocks noRot="1" noChangeAspect="1" noMove="1" noResize="1" noEditPoints="1" noAdjustHandles="1" noChangeArrowheads="1" noChangeShapeType="1" noTextEdit="1"/>
              </p:cNvSpPr>
              <p:nvPr/>
            </p:nvSpPr>
            <p:spPr>
              <a:xfrm>
                <a:off x="8364188" y="8190560"/>
                <a:ext cx="8267000" cy="507831"/>
              </a:xfrm>
              <a:prstGeom prst="rect">
                <a:avLst/>
              </a:prstGeom>
              <a:blipFill>
                <a:blip r:embed="rId7"/>
                <a:stretch>
                  <a:fillRect/>
                </a:stretch>
              </a:blipFill>
            </p:spPr>
            <p:txBody>
              <a:bodyPr/>
              <a:lstStyle/>
              <a:p>
                <a:r>
                  <a:rPr lang="vi-VN">
                    <a:noFill/>
                  </a:rPr>
                  <a:t> </a:t>
                </a:r>
              </a:p>
            </p:txBody>
          </p:sp>
        </mc:Fallback>
      </mc:AlternateContent>
      <p:pic>
        <p:nvPicPr>
          <p:cNvPr id="33" name="Âm thanh 32">
            <a:hlinkClick r:id="" action="ppaction://media"/>
            <a:extLst>
              <a:ext uri="{FF2B5EF4-FFF2-40B4-BE49-F238E27FC236}">
                <a16:creationId xmlns:a16="http://schemas.microsoft.com/office/drawing/2014/main" id="{1D8B97FF-91CA-4F5E-BAF3-1825E713F8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9499"/>
    </mc:Choice>
    <mc:Fallback>
      <p:transition spd="slow" advTm="89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20623247" y="13109467"/>
            <a:ext cx="2547423" cy="151926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9009629" y="-852701"/>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0256292" y="6710583"/>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7686161" y="-1949850"/>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28701" y="2366216"/>
            <a:ext cx="11973134" cy="2198425"/>
            <a:chOff x="0" y="0"/>
            <a:chExt cx="4118967" cy="1169735"/>
          </a:xfrm>
        </p:grpSpPr>
        <p:sp>
          <p:nvSpPr>
            <p:cNvPr id="15" name="Freeform 15"/>
            <p:cNvSpPr/>
            <p:nvPr/>
          </p:nvSpPr>
          <p:spPr>
            <a:xfrm>
              <a:off x="0" y="0"/>
              <a:ext cx="4118967" cy="1169735"/>
            </a:xfrm>
            <a:custGeom>
              <a:avLst/>
              <a:gdLst/>
              <a:ahLst/>
              <a:cxnLst/>
              <a:rect l="l" t="t" r="r" b="b"/>
              <a:pathLst>
                <a:path w="4118967" h="1169735">
                  <a:moveTo>
                    <a:pt x="19801" y="0"/>
                  </a:moveTo>
                  <a:lnTo>
                    <a:pt x="4099166" y="0"/>
                  </a:lnTo>
                  <a:cubicBezTo>
                    <a:pt x="4110102" y="0"/>
                    <a:pt x="4118967" y="8865"/>
                    <a:pt x="4118967" y="19801"/>
                  </a:cubicBezTo>
                  <a:lnTo>
                    <a:pt x="4118967" y="1149934"/>
                  </a:lnTo>
                  <a:cubicBezTo>
                    <a:pt x="4118967" y="1160870"/>
                    <a:pt x="4110102" y="1169735"/>
                    <a:pt x="4099166" y="1169735"/>
                  </a:cubicBezTo>
                  <a:lnTo>
                    <a:pt x="19801" y="1169735"/>
                  </a:lnTo>
                  <a:cubicBezTo>
                    <a:pt x="8865" y="1169735"/>
                    <a:pt x="0" y="1160870"/>
                    <a:pt x="0" y="1149934"/>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4118967" cy="1207835"/>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028700" y="1062913"/>
            <a:ext cx="14768044" cy="8781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II. Độ lớn cảm ứng từ </a:t>
            </a:r>
          </a:p>
        </p:txBody>
      </p:sp>
      <mc:AlternateContent xmlns:mc="http://schemas.openxmlformats.org/markup-compatibility/2006" xmlns:a14="http://schemas.microsoft.com/office/drawing/2010/main">
        <mc:Choice Requires="a14">
          <p:sp>
            <p:nvSpPr>
              <p:cNvPr id="18" name="TextBox 18"/>
              <p:cNvSpPr txBox="1"/>
              <p:nvPr/>
            </p:nvSpPr>
            <p:spPr>
              <a:xfrm>
                <a:off x="1262221" y="2458711"/>
                <a:ext cx="11973134" cy="2039020"/>
              </a:xfrm>
              <a:prstGeom prst="rect">
                <a:avLst/>
              </a:prstGeom>
            </p:spPr>
            <p:txBody>
              <a:bodyPr wrap="square" lIns="0" tIns="0" rIns="0" bIns="0" rtlCol="0" anchor="t">
                <a:spAutoFit/>
              </a:bodyPr>
              <a:lstStyle/>
              <a:p>
                <a:pPr algn="just">
                  <a:lnSpc>
                    <a:spcPts val="5299"/>
                  </a:lnSpc>
                </a:pPr>
                <a:r>
                  <a:rPr lang="vi-VN" sz="3705" b="1" spc="-92">
                    <a:solidFill>
                      <a:srgbClr val="222223"/>
                    </a:solidFill>
                    <a:latin typeface="Rokkitt Bold"/>
                    <a:ea typeface="Rokkitt Bold"/>
                    <a:cs typeface="Rokkitt Bold"/>
                    <a:sym typeface="Rokkitt Bold"/>
                  </a:rPr>
                  <a:t>1. Cảm ứng từ của dòng điện chạy trong dây dẫn thẳng dài</a:t>
                </a:r>
              </a:p>
              <a:p>
                <a:pPr algn="ctr">
                  <a:lnSpc>
                    <a:spcPts val="5299"/>
                  </a:lnSpc>
                </a:pPr>
                <a:r>
                  <a:rPr lang="vi-VN" sz="3300" b="1">
                    <a:effectLst/>
                    <a:latin typeface="Times New Roman" panose="02020603050405020304" pitchFamily="18" charset="0"/>
                    <a:ea typeface="Arial" panose="020B0604020202020204" pitchFamily="34" charset="0"/>
                  </a:rPr>
                  <a:t>B = </a:t>
                </a:r>
                <a14:m>
                  <m:oMath xmlns:m="http://schemas.openxmlformats.org/officeDocument/2006/math">
                    <m:sSup>
                      <m:sSupPr>
                        <m:ctrlPr>
                          <a:rPr lang="vi-VN" sz="3300" b="1" i="1">
                            <a:effectLst/>
                            <a:latin typeface="Cambria Math" panose="02040503050406030204" pitchFamily="18" charset="0"/>
                            <a:cs typeface="Times New Roman" panose="02020603050405020304" pitchFamily="18" charset="0"/>
                          </a:rPr>
                        </m:ctrlPr>
                      </m:sSupPr>
                      <m:e>
                        <m:r>
                          <a:rPr lang="vi-VN" sz="3300" b="1" i="1">
                            <a:effectLst/>
                            <a:latin typeface="Cambria Math" panose="02040503050406030204" pitchFamily="18" charset="0"/>
                            <a:ea typeface="Arial" panose="020B0604020202020204" pitchFamily="34" charset="0"/>
                            <a:cs typeface="Times New Roman" panose="02020603050405020304" pitchFamily="18" charset="0"/>
                          </a:rPr>
                          <m:t>𝟐</m:t>
                        </m:r>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r>
                          <a:rPr lang="vi-VN" sz="3300" b="1" i="1">
                            <a:effectLst/>
                            <a:latin typeface="Cambria Math" panose="02040503050406030204" pitchFamily="18" charset="0"/>
                            <a:ea typeface="Arial" panose="020B0604020202020204" pitchFamily="34" charset="0"/>
                            <a:cs typeface="Times New Roman" panose="02020603050405020304" pitchFamily="18" charset="0"/>
                          </a:rPr>
                          <m:t>𝟏𝟎</m:t>
                        </m:r>
                      </m:e>
                      <m:sup>
                        <m:r>
                          <a:rPr lang="vi-VN" sz="3300" b="1" i="1">
                            <a:effectLst/>
                            <a:latin typeface="Cambria Math" panose="02040503050406030204" pitchFamily="18" charset="0"/>
                            <a:ea typeface="Arial" panose="020B0604020202020204" pitchFamily="34" charset="0"/>
                            <a:cs typeface="Times New Roman" panose="02020603050405020304" pitchFamily="18" charset="0"/>
                          </a:rPr>
                          <m:t>𝟕</m:t>
                        </m:r>
                      </m:sup>
                    </m:sSup>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f>
                      <m:fPr>
                        <m:ctrlPr>
                          <a:rPr lang="vi-VN" sz="3300" b="1" i="1">
                            <a:effectLst/>
                            <a:latin typeface="Cambria Math" panose="02040503050406030204" pitchFamily="18" charset="0"/>
                            <a:cs typeface="Times New Roman" panose="02020603050405020304" pitchFamily="18" charset="0"/>
                          </a:rPr>
                        </m:ctrlPr>
                      </m:fPr>
                      <m:num>
                        <m:r>
                          <a:rPr lang="vi-VN" sz="3300" b="1" i="1">
                            <a:effectLst/>
                            <a:latin typeface="Cambria Math" panose="02040503050406030204" pitchFamily="18" charset="0"/>
                            <a:ea typeface="Arial" panose="020B0604020202020204" pitchFamily="34" charset="0"/>
                            <a:cs typeface="Times New Roman" panose="02020603050405020304" pitchFamily="18" charset="0"/>
                          </a:rPr>
                          <m:t>𝑰</m:t>
                        </m:r>
                      </m:num>
                      <m:den>
                        <m:r>
                          <a:rPr lang="vi-VN" sz="3300" b="1" i="1">
                            <a:effectLst/>
                            <a:latin typeface="Cambria Math" panose="02040503050406030204" pitchFamily="18" charset="0"/>
                            <a:ea typeface="Arial" panose="020B0604020202020204" pitchFamily="34" charset="0"/>
                            <a:cs typeface="Times New Roman" panose="02020603050405020304" pitchFamily="18" charset="0"/>
                          </a:rPr>
                          <m:t>𝒓</m:t>
                        </m:r>
                      </m:den>
                    </m:f>
                  </m:oMath>
                </a14:m>
                <a:endParaRPr lang="vi-VN" sz="3300" spc="-92">
                  <a:solidFill>
                    <a:srgbClr val="222223"/>
                  </a:solidFill>
                  <a:latin typeface="Rokkitt"/>
                  <a:ea typeface="Rokkitt"/>
                  <a:cs typeface="Rokkitt"/>
                  <a:sym typeface="Rokkitt"/>
                </a:endParaRPr>
              </a:p>
              <a:p>
                <a:pPr marL="457200" indent="-457200" algn="just">
                  <a:lnSpc>
                    <a:spcPts val="5299"/>
                  </a:lnSpc>
                  <a:buFont typeface="Arial" panose="020B0604020202020204" pitchFamily="34" charset="0"/>
                  <a:buChar char="•"/>
                </a:pPr>
                <a:r>
                  <a:rPr lang="vi-VN" sz="3710" spc="-92">
                    <a:solidFill>
                      <a:srgbClr val="222223"/>
                    </a:solidFill>
                    <a:latin typeface="Rokkitt"/>
                    <a:ea typeface="Rokkitt"/>
                    <a:cs typeface="Rokkitt"/>
                    <a:sym typeface="Rokkitt"/>
                  </a:rPr>
                  <a:t>Xác định bằng quy tắc nắm bàn tay phải 1</a:t>
                </a:r>
                <a:endParaRPr lang="en-US" sz="3710" spc="-92">
                  <a:solidFill>
                    <a:srgbClr val="222223"/>
                  </a:solidFill>
                  <a:latin typeface="Rokkitt"/>
                  <a:ea typeface="Rokkitt"/>
                  <a:cs typeface="Rokkitt"/>
                  <a:sym typeface="Rokkitt"/>
                </a:endParaRPr>
              </a:p>
            </p:txBody>
          </p:sp>
        </mc:Choice>
        <mc:Fallback xmlns="">
          <p:sp>
            <p:nvSpPr>
              <p:cNvPr id="18" name="TextBox 18"/>
              <p:cNvSpPr txBox="1">
                <a:spLocks noRot="1" noChangeAspect="1" noMove="1" noResize="1" noEditPoints="1" noAdjustHandles="1" noChangeArrowheads="1" noChangeShapeType="1" noTextEdit="1"/>
              </p:cNvSpPr>
              <p:nvPr/>
            </p:nvSpPr>
            <p:spPr>
              <a:xfrm>
                <a:off x="1262221" y="2458711"/>
                <a:ext cx="11973134" cy="2039020"/>
              </a:xfrm>
              <a:prstGeom prst="rect">
                <a:avLst/>
              </a:prstGeom>
              <a:blipFill>
                <a:blip r:embed="rId4"/>
                <a:stretch>
                  <a:fillRect l="-2342" t="-2687" b="-11642"/>
                </a:stretch>
              </a:blipFill>
            </p:spPr>
            <p:txBody>
              <a:bodyPr/>
              <a:lstStyle/>
              <a:p>
                <a:r>
                  <a:rPr lang="vi-VN">
                    <a:noFill/>
                  </a:rPr>
                  <a:t> </a:t>
                </a:r>
              </a:p>
            </p:txBody>
          </p:sp>
        </mc:Fallback>
      </mc:AlternateContent>
      <p:grpSp>
        <p:nvGrpSpPr>
          <p:cNvPr id="30" name="Group 14">
            <a:extLst>
              <a:ext uri="{FF2B5EF4-FFF2-40B4-BE49-F238E27FC236}">
                <a16:creationId xmlns:a16="http://schemas.microsoft.com/office/drawing/2014/main" id="{1EC68847-47D7-55C7-E325-870E7A5E3A6D}"/>
              </a:ext>
            </a:extLst>
          </p:cNvPr>
          <p:cNvGrpSpPr/>
          <p:nvPr/>
        </p:nvGrpSpPr>
        <p:grpSpPr>
          <a:xfrm>
            <a:off x="1005254" y="4880903"/>
            <a:ext cx="11996581" cy="2347555"/>
            <a:chOff x="0" y="0"/>
            <a:chExt cx="4118967" cy="1169735"/>
          </a:xfrm>
        </p:grpSpPr>
        <p:sp>
          <p:nvSpPr>
            <p:cNvPr id="31" name="Freeform 15">
              <a:extLst>
                <a:ext uri="{FF2B5EF4-FFF2-40B4-BE49-F238E27FC236}">
                  <a16:creationId xmlns:a16="http://schemas.microsoft.com/office/drawing/2014/main" id="{92829F5D-2444-BB6F-3D62-A6D12C4DFD6B}"/>
                </a:ext>
              </a:extLst>
            </p:cNvPr>
            <p:cNvSpPr/>
            <p:nvPr/>
          </p:nvSpPr>
          <p:spPr>
            <a:xfrm>
              <a:off x="0" y="0"/>
              <a:ext cx="4118967" cy="1169735"/>
            </a:xfrm>
            <a:custGeom>
              <a:avLst/>
              <a:gdLst/>
              <a:ahLst/>
              <a:cxnLst/>
              <a:rect l="l" t="t" r="r" b="b"/>
              <a:pathLst>
                <a:path w="4118967" h="1169735">
                  <a:moveTo>
                    <a:pt x="19801" y="0"/>
                  </a:moveTo>
                  <a:lnTo>
                    <a:pt x="4099166" y="0"/>
                  </a:lnTo>
                  <a:cubicBezTo>
                    <a:pt x="4110102" y="0"/>
                    <a:pt x="4118967" y="8865"/>
                    <a:pt x="4118967" y="19801"/>
                  </a:cubicBezTo>
                  <a:lnTo>
                    <a:pt x="4118967" y="1149934"/>
                  </a:lnTo>
                  <a:cubicBezTo>
                    <a:pt x="4118967" y="1160870"/>
                    <a:pt x="4110102" y="1169735"/>
                    <a:pt x="4099166" y="1169735"/>
                  </a:cubicBezTo>
                  <a:lnTo>
                    <a:pt x="19801" y="1169735"/>
                  </a:lnTo>
                  <a:cubicBezTo>
                    <a:pt x="8865" y="1169735"/>
                    <a:pt x="0" y="1160870"/>
                    <a:pt x="0" y="1149934"/>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32" name="TextBox 16">
              <a:extLst>
                <a:ext uri="{FF2B5EF4-FFF2-40B4-BE49-F238E27FC236}">
                  <a16:creationId xmlns:a16="http://schemas.microsoft.com/office/drawing/2014/main" id="{F9006D3B-230F-235D-9F5F-066CDBBC5099}"/>
                </a:ext>
              </a:extLst>
            </p:cNvPr>
            <p:cNvSpPr txBox="1"/>
            <p:nvPr/>
          </p:nvSpPr>
          <p:spPr>
            <a:xfrm>
              <a:off x="0" y="-38100"/>
              <a:ext cx="4118967" cy="1207835"/>
            </a:xfrm>
            <a:prstGeom prst="rect">
              <a:avLst/>
            </a:prstGeom>
          </p:spPr>
          <p:txBody>
            <a:bodyPr lIns="50800" tIns="50800" rIns="50800" bIns="50800" rtlCol="0" anchor="ctr"/>
            <a:lstStyle/>
            <a:p>
              <a:pPr algn="ctr">
                <a:lnSpc>
                  <a:spcPts val="2659"/>
                </a:lnSpc>
              </a:pPr>
              <a:endParaRPr/>
            </a:p>
          </p:txBody>
        </p:sp>
      </p:grpSp>
      <mc:AlternateContent xmlns:mc="http://schemas.openxmlformats.org/markup-compatibility/2006" xmlns:a14="http://schemas.microsoft.com/office/drawing/2010/main">
        <mc:Choice Requires="a14">
          <p:sp>
            <p:nvSpPr>
              <p:cNvPr id="36" name="TextBox 18">
                <a:extLst>
                  <a:ext uri="{FF2B5EF4-FFF2-40B4-BE49-F238E27FC236}">
                    <a16:creationId xmlns:a16="http://schemas.microsoft.com/office/drawing/2014/main" id="{787940D4-6EE2-3EAE-40A5-9FAB2C6C2B34}"/>
                  </a:ext>
                </a:extLst>
              </p:cNvPr>
              <p:cNvSpPr txBox="1"/>
              <p:nvPr/>
            </p:nvSpPr>
            <p:spPr>
              <a:xfrm>
                <a:off x="1262221" y="5043532"/>
                <a:ext cx="11973134" cy="2039020"/>
              </a:xfrm>
              <a:prstGeom prst="rect">
                <a:avLst/>
              </a:prstGeom>
            </p:spPr>
            <p:txBody>
              <a:bodyPr wrap="square" lIns="0" tIns="0" rIns="0" bIns="0" rtlCol="0" anchor="t">
                <a:spAutoFit/>
              </a:bodyPr>
              <a:lstStyle/>
              <a:p>
                <a:pPr algn="just">
                  <a:lnSpc>
                    <a:spcPts val="5299"/>
                  </a:lnSpc>
                </a:pPr>
                <a:r>
                  <a:rPr lang="vi-VN" sz="3705" b="1" spc="-92">
                    <a:solidFill>
                      <a:srgbClr val="222223"/>
                    </a:solidFill>
                    <a:latin typeface="Rokkitt Bold"/>
                    <a:ea typeface="Rokkitt Bold"/>
                    <a:cs typeface="Rokkitt Bold"/>
                    <a:sym typeface="Rokkitt Bold"/>
                  </a:rPr>
                  <a:t>2. Cảm ứng từ của dòng điện chạy trong dây dẫn thẳng tròn</a:t>
                </a:r>
              </a:p>
              <a:p>
                <a:pPr algn="ctr">
                  <a:lnSpc>
                    <a:spcPts val="5299"/>
                  </a:lnSpc>
                </a:pPr>
                <a:r>
                  <a:rPr lang="vi-VN" sz="3300" b="1">
                    <a:effectLst/>
                    <a:latin typeface="Times New Roman" panose="02020603050405020304" pitchFamily="18" charset="0"/>
                    <a:ea typeface="Arial" panose="020B0604020202020204" pitchFamily="34" charset="0"/>
                  </a:rPr>
                  <a:t>B = </a:t>
                </a:r>
                <a14:m>
                  <m:oMath xmlns:m="http://schemas.openxmlformats.org/officeDocument/2006/math">
                    <m:sSup>
                      <m:sSupPr>
                        <m:ctrlPr>
                          <a:rPr lang="vi-VN" sz="3300" b="1" i="1">
                            <a:effectLst/>
                            <a:latin typeface="Cambria Math" panose="02040503050406030204" pitchFamily="18" charset="0"/>
                            <a:cs typeface="Times New Roman" panose="02020603050405020304" pitchFamily="18" charset="0"/>
                          </a:rPr>
                        </m:ctrlPr>
                      </m:sSupPr>
                      <m:e>
                        <m:r>
                          <a:rPr lang="vi-VN" sz="3300" b="1" i="1">
                            <a:effectLst/>
                            <a:latin typeface="Cambria Math" panose="02040503050406030204" pitchFamily="18" charset="0"/>
                            <a:ea typeface="Arial" panose="020B0604020202020204" pitchFamily="34" charset="0"/>
                            <a:cs typeface="Times New Roman" panose="02020603050405020304" pitchFamily="18" charset="0"/>
                          </a:rPr>
                          <m:t>𝟐</m:t>
                        </m:r>
                        <m:r>
                          <a:rPr lang="vi-VN" sz="3300" b="1" i="1">
                            <a:latin typeface="Cambria Math" panose="02040503050406030204" pitchFamily="18" charset="0"/>
                          </a:rPr>
                          <m:t>𝝅</m:t>
                        </m:r>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r>
                          <a:rPr lang="vi-VN" sz="3300" b="1" i="1">
                            <a:effectLst/>
                            <a:latin typeface="Cambria Math" panose="02040503050406030204" pitchFamily="18" charset="0"/>
                            <a:ea typeface="Arial" panose="020B0604020202020204" pitchFamily="34" charset="0"/>
                            <a:cs typeface="Times New Roman" panose="02020603050405020304" pitchFamily="18" charset="0"/>
                          </a:rPr>
                          <m:t>𝟏𝟎</m:t>
                        </m:r>
                      </m:e>
                      <m:sup>
                        <m:r>
                          <a:rPr lang="vi-VN" sz="3300" b="1" i="1">
                            <a:effectLst/>
                            <a:latin typeface="Cambria Math" panose="02040503050406030204" pitchFamily="18" charset="0"/>
                            <a:ea typeface="Arial" panose="020B0604020202020204" pitchFamily="34" charset="0"/>
                            <a:cs typeface="Times New Roman" panose="02020603050405020304" pitchFamily="18" charset="0"/>
                          </a:rPr>
                          <m:t>𝟕</m:t>
                        </m:r>
                      </m:sup>
                    </m:sSup>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f>
                      <m:fPr>
                        <m:ctrlPr>
                          <a:rPr lang="vi-VN" sz="3300" b="1" i="1">
                            <a:effectLst/>
                            <a:latin typeface="Cambria Math" panose="02040503050406030204" pitchFamily="18" charset="0"/>
                            <a:cs typeface="Times New Roman" panose="02020603050405020304" pitchFamily="18" charset="0"/>
                          </a:rPr>
                        </m:ctrlPr>
                      </m:fPr>
                      <m:num>
                        <m:r>
                          <a:rPr lang="vi-VN" sz="3300" b="1" i="1">
                            <a:effectLst/>
                            <a:latin typeface="Cambria Math" panose="02040503050406030204" pitchFamily="18" charset="0"/>
                            <a:ea typeface="Arial" panose="020B0604020202020204" pitchFamily="34" charset="0"/>
                            <a:cs typeface="Times New Roman" panose="02020603050405020304" pitchFamily="18" charset="0"/>
                          </a:rPr>
                          <m:t>𝑰</m:t>
                        </m:r>
                      </m:num>
                      <m:den>
                        <m:r>
                          <a:rPr lang="vi-VN" sz="3300" b="1" i="1">
                            <a:latin typeface="Cambria Math" panose="02040503050406030204" pitchFamily="18" charset="0"/>
                            <a:ea typeface="Arial" panose="020B0604020202020204" pitchFamily="34" charset="0"/>
                            <a:cs typeface="Times New Roman" panose="02020603050405020304" pitchFamily="18" charset="0"/>
                          </a:rPr>
                          <m:t>𝑹</m:t>
                        </m:r>
                      </m:den>
                    </m:f>
                  </m:oMath>
                </a14:m>
                <a:endParaRPr lang="vi-VN" sz="3300" b="1" spc="-92">
                  <a:solidFill>
                    <a:srgbClr val="222223"/>
                  </a:solidFill>
                  <a:latin typeface="Rokkitt"/>
                  <a:ea typeface="Rokkitt"/>
                  <a:cs typeface="Rokkitt"/>
                  <a:sym typeface="Rokkitt"/>
                </a:endParaRPr>
              </a:p>
              <a:p>
                <a:pPr marL="457200" indent="-457200" algn="just">
                  <a:lnSpc>
                    <a:spcPts val="5299"/>
                  </a:lnSpc>
                  <a:buFont typeface="Arial" panose="020B0604020202020204" pitchFamily="34" charset="0"/>
                  <a:buChar char="•"/>
                </a:pPr>
                <a:r>
                  <a:rPr lang="vi-VN" sz="3710" spc="-92">
                    <a:solidFill>
                      <a:srgbClr val="222223"/>
                    </a:solidFill>
                    <a:latin typeface="Rokkitt"/>
                    <a:ea typeface="Rokkitt"/>
                    <a:cs typeface="Rokkitt"/>
                    <a:sym typeface="Rokkitt"/>
                  </a:rPr>
                  <a:t>Xác định bằng quy tắc nắm bàn tay phải 2</a:t>
                </a:r>
                <a:endParaRPr lang="en-US" sz="3710" spc="-92">
                  <a:solidFill>
                    <a:srgbClr val="222223"/>
                  </a:solidFill>
                  <a:latin typeface="Rokkitt"/>
                  <a:ea typeface="Rokkitt"/>
                  <a:cs typeface="Rokkitt"/>
                  <a:sym typeface="Rokkitt"/>
                </a:endParaRPr>
              </a:p>
            </p:txBody>
          </p:sp>
        </mc:Choice>
        <mc:Fallback xmlns="">
          <p:sp>
            <p:nvSpPr>
              <p:cNvPr id="36" name="TextBox 18">
                <a:extLst>
                  <a:ext uri="{FF2B5EF4-FFF2-40B4-BE49-F238E27FC236}">
                    <a16:creationId xmlns:a16="http://schemas.microsoft.com/office/drawing/2014/main" id="{787940D4-6EE2-3EAE-40A5-9FAB2C6C2B34}"/>
                  </a:ext>
                </a:extLst>
              </p:cNvPr>
              <p:cNvSpPr txBox="1">
                <a:spLocks noRot="1" noChangeAspect="1" noMove="1" noResize="1" noEditPoints="1" noAdjustHandles="1" noChangeArrowheads="1" noChangeShapeType="1" noTextEdit="1"/>
              </p:cNvSpPr>
              <p:nvPr/>
            </p:nvSpPr>
            <p:spPr>
              <a:xfrm>
                <a:off x="1262221" y="5043532"/>
                <a:ext cx="11973134" cy="2039020"/>
              </a:xfrm>
              <a:prstGeom prst="rect">
                <a:avLst/>
              </a:prstGeom>
              <a:blipFill>
                <a:blip r:embed="rId5"/>
                <a:stretch>
                  <a:fillRect l="-2342" t="-2687" b="-11642"/>
                </a:stretch>
              </a:blipFill>
            </p:spPr>
            <p:txBody>
              <a:bodyPr/>
              <a:lstStyle/>
              <a:p>
                <a:r>
                  <a:rPr lang="vi-VN">
                    <a:noFill/>
                  </a:rPr>
                  <a:t> </a:t>
                </a:r>
              </a:p>
            </p:txBody>
          </p:sp>
        </mc:Fallback>
      </mc:AlternateContent>
      <p:grpSp>
        <p:nvGrpSpPr>
          <p:cNvPr id="37" name="Group 14">
            <a:extLst>
              <a:ext uri="{FF2B5EF4-FFF2-40B4-BE49-F238E27FC236}">
                <a16:creationId xmlns:a16="http://schemas.microsoft.com/office/drawing/2014/main" id="{3088D776-F054-2859-5DDF-170E3FA780B4}"/>
              </a:ext>
            </a:extLst>
          </p:cNvPr>
          <p:cNvGrpSpPr/>
          <p:nvPr/>
        </p:nvGrpSpPr>
        <p:grpSpPr>
          <a:xfrm>
            <a:off x="1005254" y="7575878"/>
            <a:ext cx="11996581" cy="2146977"/>
            <a:chOff x="0" y="0"/>
            <a:chExt cx="4118967" cy="1169735"/>
          </a:xfrm>
        </p:grpSpPr>
        <p:sp>
          <p:nvSpPr>
            <p:cNvPr id="38" name="Freeform 15">
              <a:extLst>
                <a:ext uri="{FF2B5EF4-FFF2-40B4-BE49-F238E27FC236}">
                  <a16:creationId xmlns:a16="http://schemas.microsoft.com/office/drawing/2014/main" id="{A77E44FF-27B0-95F1-B5A2-8FB2955732C4}"/>
                </a:ext>
              </a:extLst>
            </p:cNvPr>
            <p:cNvSpPr/>
            <p:nvPr/>
          </p:nvSpPr>
          <p:spPr>
            <a:xfrm>
              <a:off x="0" y="0"/>
              <a:ext cx="4118967" cy="1169735"/>
            </a:xfrm>
            <a:custGeom>
              <a:avLst/>
              <a:gdLst/>
              <a:ahLst/>
              <a:cxnLst/>
              <a:rect l="l" t="t" r="r" b="b"/>
              <a:pathLst>
                <a:path w="4118967" h="1169735">
                  <a:moveTo>
                    <a:pt x="19801" y="0"/>
                  </a:moveTo>
                  <a:lnTo>
                    <a:pt x="4099166" y="0"/>
                  </a:lnTo>
                  <a:cubicBezTo>
                    <a:pt x="4110102" y="0"/>
                    <a:pt x="4118967" y="8865"/>
                    <a:pt x="4118967" y="19801"/>
                  </a:cubicBezTo>
                  <a:lnTo>
                    <a:pt x="4118967" y="1149934"/>
                  </a:lnTo>
                  <a:cubicBezTo>
                    <a:pt x="4118967" y="1160870"/>
                    <a:pt x="4110102" y="1169735"/>
                    <a:pt x="4099166" y="1169735"/>
                  </a:cubicBezTo>
                  <a:lnTo>
                    <a:pt x="19801" y="1169735"/>
                  </a:lnTo>
                  <a:cubicBezTo>
                    <a:pt x="8865" y="1169735"/>
                    <a:pt x="0" y="1160870"/>
                    <a:pt x="0" y="1149934"/>
                  </a:cubicBezTo>
                  <a:lnTo>
                    <a:pt x="0" y="19801"/>
                  </a:lnTo>
                  <a:cubicBezTo>
                    <a:pt x="0" y="8865"/>
                    <a:pt x="8865" y="0"/>
                    <a:pt x="19801" y="0"/>
                  </a:cubicBezTo>
                  <a:close/>
                </a:path>
              </a:pathLst>
            </a:custGeom>
            <a:solidFill>
              <a:srgbClr val="FFFFFF"/>
            </a:solidFill>
            <a:ln w="19050" cap="rnd">
              <a:solidFill>
                <a:srgbClr val="222223"/>
              </a:solidFill>
              <a:prstDash val="solid"/>
              <a:round/>
            </a:ln>
          </p:spPr>
        </p:sp>
        <p:sp>
          <p:nvSpPr>
            <p:cNvPr id="39" name="TextBox 16">
              <a:extLst>
                <a:ext uri="{FF2B5EF4-FFF2-40B4-BE49-F238E27FC236}">
                  <a16:creationId xmlns:a16="http://schemas.microsoft.com/office/drawing/2014/main" id="{060EC9E1-35EE-1180-F566-764E0AFC3DC1}"/>
                </a:ext>
              </a:extLst>
            </p:cNvPr>
            <p:cNvSpPr txBox="1"/>
            <p:nvPr/>
          </p:nvSpPr>
          <p:spPr>
            <a:xfrm>
              <a:off x="0" y="-38100"/>
              <a:ext cx="4118967" cy="1207835"/>
            </a:xfrm>
            <a:prstGeom prst="rect">
              <a:avLst/>
            </a:prstGeom>
          </p:spPr>
          <p:txBody>
            <a:bodyPr lIns="50800" tIns="50800" rIns="50800" bIns="50800" rtlCol="0" anchor="ctr"/>
            <a:lstStyle/>
            <a:p>
              <a:pPr algn="ctr">
                <a:lnSpc>
                  <a:spcPts val="2659"/>
                </a:lnSpc>
              </a:pPr>
              <a:endParaRPr/>
            </a:p>
          </p:txBody>
        </p:sp>
      </p:grpSp>
      <mc:AlternateContent xmlns:mc="http://schemas.openxmlformats.org/markup-compatibility/2006" xmlns:a14="http://schemas.microsoft.com/office/drawing/2010/main">
        <mc:Choice Requires="a14">
          <p:sp>
            <p:nvSpPr>
              <p:cNvPr id="40" name="TextBox 18">
                <a:extLst>
                  <a:ext uri="{FF2B5EF4-FFF2-40B4-BE49-F238E27FC236}">
                    <a16:creationId xmlns:a16="http://schemas.microsoft.com/office/drawing/2014/main" id="{BCA95888-F786-5D7E-763B-EF117DFC44B3}"/>
                  </a:ext>
                </a:extLst>
              </p:cNvPr>
              <p:cNvSpPr txBox="1"/>
              <p:nvPr/>
            </p:nvSpPr>
            <p:spPr>
              <a:xfrm>
                <a:off x="1262221" y="7683835"/>
                <a:ext cx="11973134" cy="2039020"/>
              </a:xfrm>
              <a:prstGeom prst="rect">
                <a:avLst/>
              </a:prstGeom>
            </p:spPr>
            <p:txBody>
              <a:bodyPr wrap="square" lIns="0" tIns="0" rIns="0" bIns="0" rtlCol="0" anchor="t">
                <a:spAutoFit/>
              </a:bodyPr>
              <a:lstStyle/>
              <a:p>
                <a:pPr algn="just">
                  <a:lnSpc>
                    <a:spcPts val="5299"/>
                  </a:lnSpc>
                </a:pPr>
                <a:r>
                  <a:rPr lang="vi-VN" sz="3705" b="1" spc="-92">
                    <a:solidFill>
                      <a:srgbClr val="222223"/>
                    </a:solidFill>
                    <a:latin typeface="Rokkitt Bold"/>
                    <a:ea typeface="Rokkitt Bold"/>
                    <a:cs typeface="Rokkitt Bold"/>
                    <a:sym typeface="Rokkitt Bold"/>
                  </a:rPr>
                  <a:t>3. Cảm ứng từ của dòng điện chạy trong lòng dây dẫn</a:t>
                </a:r>
              </a:p>
              <a:p>
                <a:pPr algn="ctr">
                  <a:lnSpc>
                    <a:spcPts val="5299"/>
                  </a:lnSpc>
                </a:pPr>
                <a:r>
                  <a:rPr lang="vi-VN" sz="3300" b="1">
                    <a:effectLst/>
                    <a:latin typeface="Rokkitt" panose="020B0604020202020204" charset="-93"/>
                    <a:ea typeface="Arial" panose="020B0604020202020204" pitchFamily="34" charset="0"/>
                  </a:rPr>
                  <a:t>B = </a:t>
                </a:r>
                <a14:m>
                  <m:oMath xmlns:m="http://schemas.openxmlformats.org/officeDocument/2006/math">
                    <m:sSup>
                      <m:sSupPr>
                        <m:ctrlPr>
                          <a:rPr lang="vi-VN" sz="3300" b="1" i="1">
                            <a:effectLst/>
                            <a:latin typeface="Cambria Math" panose="02040503050406030204" pitchFamily="18" charset="0"/>
                            <a:cs typeface="Times New Roman" panose="02020603050405020304" pitchFamily="18" charset="0"/>
                          </a:rPr>
                        </m:ctrlPr>
                      </m:sSupPr>
                      <m:e>
                        <m:r>
                          <a:rPr lang="vi-VN" sz="3300" b="1" i="1">
                            <a:latin typeface="Cambria Math" panose="02040503050406030204" pitchFamily="18" charset="0"/>
                            <a:cs typeface="Times New Roman" panose="02020603050405020304" pitchFamily="18" charset="0"/>
                          </a:rPr>
                          <m:t>𝟒</m:t>
                        </m:r>
                        <m:r>
                          <a:rPr lang="vi-VN" sz="3300" b="1" i="1">
                            <a:latin typeface="Cambria Math" panose="02040503050406030204" pitchFamily="18" charset="0"/>
                          </a:rPr>
                          <m:t>𝝅</m:t>
                        </m:r>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r>
                          <a:rPr lang="vi-VN" sz="3300" b="1" i="1">
                            <a:effectLst/>
                            <a:latin typeface="Cambria Math" panose="02040503050406030204" pitchFamily="18" charset="0"/>
                            <a:ea typeface="Arial" panose="020B0604020202020204" pitchFamily="34" charset="0"/>
                            <a:cs typeface="Times New Roman" panose="02020603050405020304" pitchFamily="18" charset="0"/>
                          </a:rPr>
                          <m:t>𝟏𝟎</m:t>
                        </m:r>
                      </m:e>
                      <m:sup>
                        <m:r>
                          <a:rPr lang="vi-VN" sz="3300" b="1" i="1">
                            <a:effectLst/>
                            <a:latin typeface="Cambria Math" panose="02040503050406030204" pitchFamily="18" charset="0"/>
                            <a:ea typeface="Arial" panose="020B0604020202020204" pitchFamily="34" charset="0"/>
                            <a:cs typeface="Times New Roman" panose="02020603050405020304" pitchFamily="18" charset="0"/>
                          </a:rPr>
                          <m:t>𝟕</m:t>
                        </m:r>
                      </m:sup>
                    </m:sSup>
                    <m:r>
                      <a:rPr lang="vi-VN" sz="3300" b="1" i="1">
                        <a:effectLst/>
                        <a:latin typeface="Cambria Math" panose="02040503050406030204" pitchFamily="18" charset="0"/>
                        <a:ea typeface="Arial" panose="020B0604020202020204" pitchFamily="34" charset="0"/>
                        <a:cs typeface="Times New Roman" panose="02020603050405020304" pitchFamily="18" charset="0"/>
                      </a:rPr>
                      <m:t>.</m:t>
                    </m:r>
                    <m:f>
                      <m:fPr>
                        <m:ctrlPr>
                          <a:rPr lang="vi-VN" sz="3300" b="1" i="1">
                            <a:effectLst/>
                            <a:latin typeface="Cambria Math" panose="02040503050406030204" pitchFamily="18" charset="0"/>
                            <a:cs typeface="Times New Roman" panose="02020603050405020304" pitchFamily="18" charset="0"/>
                          </a:rPr>
                        </m:ctrlPr>
                      </m:fPr>
                      <m:num>
                        <m:r>
                          <a:rPr lang="vi-VN" sz="3300" b="1" i="1">
                            <a:latin typeface="Cambria Math" panose="02040503050406030204" pitchFamily="18" charset="0"/>
                            <a:cs typeface="Times New Roman" panose="02020603050405020304" pitchFamily="18" charset="0"/>
                          </a:rPr>
                          <m:t>𝑵</m:t>
                        </m:r>
                        <m:r>
                          <a:rPr lang="vi-VN" sz="3300" b="1" i="1" smtClean="0">
                            <a:latin typeface="Cambria Math" panose="02040503050406030204" pitchFamily="18" charset="0"/>
                            <a:cs typeface="Times New Roman" panose="02020603050405020304" pitchFamily="18" charset="0"/>
                          </a:rPr>
                          <m:t>.</m:t>
                        </m:r>
                        <m:r>
                          <a:rPr lang="vi-VN" sz="3300" b="1" i="1">
                            <a:effectLst/>
                            <a:latin typeface="Cambria Math" panose="02040503050406030204" pitchFamily="18" charset="0"/>
                            <a:ea typeface="Arial" panose="020B0604020202020204" pitchFamily="34" charset="0"/>
                            <a:cs typeface="Times New Roman" panose="02020603050405020304" pitchFamily="18" charset="0"/>
                          </a:rPr>
                          <m:t>𝑰</m:t>
                        </m:r>
                      </m:num>
                      <m:den>
                        <m:r>
                          <a:rPr lang="vi-VN" sz="3300" b="1" i="1">
                            <a:latin typeface="Cambria Math" panose="02040503050406030204" pitchFamily="18" charset="0"/>
                            <a:ea typeface="Arial" panose="020B0604020202020204" pitchFamily="34" charset="0"/>
                            <a:cs typeface="Times New Roman" panose="02020603050405020304" pitchFamily="18" charset="0"/>
                          </a:rPr>
                          <m:t>𝒍</m:t>
                        </m:r>
                      </m:den>
                    </m:f>
                  </m:oMath>
                </a14:m>
                <a:r>
                  <a:rPr lang="vi-VN" sz="3300" b="1" spc="-92">
                    <a:solidFill>
                      <a:srgbClr val="222223"/>
                    </a:solidFill>
                    <a:latin typeface="Rokkitt" panose="020B0604020202020204" charset="-93"/>
                    <a:ea typeface="Rokkitt"/>
                    <a:cs typeface="Rokkitt"/>
                    <a:sym typeface="Rokkitt"/>
                  </a:rPr>
                  <a:t> = </a:t>
                </a:r>
                <a14:m>
                  <m:oMath xmlns:m="http://schemas.openxmlformats.org/officeDocument/2006/math">
                    <m:sSup>
                      <m:sSupPr>
                        <m:ctrlPr>
                          <a:rPr lang="vi-VN" sz="3300" b="1" i="1">
                            <a:latin typeface="Cambria Math" panose="02040503050406030204" pitchFamily="18" charset="0"/>
                          </a:rPr>
                        </m:ctrlPr>
                      </m:sSupPr>
                      <m:e>
                        <m:r>
                          <a:rPr lang="vi-VN" sz="3300" b="1" i="1">
                            <a:latin typeface="Cambria Math" panose="02040503050406030204" pitchFamily="18" charset="0"/>
                          </a:rPr>
                          <m:t>𝟒</m:t>
                        </m:r>
                        <m:r>
                          <a:rPr lang="vi-VN" sz="3300" b="1" i="1">
                            <a:latin typeface="Cambria Math" panose="02040503050406030204" pitchFamily="18" charset="0"/>
                          </a:rPr>
                          <m:t>𝝅</m:t>
                        </m:r>
                        <m:r>
                          <a:rPr lang="vi-VN" sz="3300" b="1" i="1">
                            <a:latin typeface="Cambria Math" panose="02040503050406030204" pitchFamily="18" charset="0"/>
                          </a:rPr>
                          <m:t>.</m:t>
                        </m:r>
                        <m:r>
                          <a:rPr lang="vi-VN" sz="3300" b="1" i="1">
                            <a:latin typeface="Cambria Math" panose="02040503050406030204" pitchFamily="18" charset="0"/>
                          </a:rPr>
                          <m:t>𝟏𝟎</m:t>
                        </m:r>
                      </m:e>
                      <m:sup>
                        <m:r>
                          <a:rPr lang="vi-VN" sz="3300" b="1" i="1">
                            <a:latin typeface="Cambria Math" panose="02040503050406030204" pitchFamily="18" charset="0"/>
                          </a:rPr>
                          <m:t>𝟕</m:t>
                        </m:r>
                      </m:sup>
                    </m:sSup>
                    <m:r>
                      <a:rPr lang="vi-VN" sz="3300" b="1" i="1">
                        <a:latin typeface="Cambria Math" panose="02040503050406030204" pitchFamily="18" charset="0"/>
                      </a:rPr>
                      <m:t>.</m:t>
                    </m:r>
                    <m:r>
                      <a:rPr lang="vi-VN" sz="3300" b="1" i="1">
                        <a:latin typeface="Cambria Math" panose="02040503050406030204" pitchFamily="18" charset="0"/>
                      </a:rPr>
                      <m:t>𝒏</m:t>
                    </m:r>
                    <m:r>
                      <a:rPr lang="vi-VN" sz="3300" b="1" i="1">
                        <a:latin typeface="Cambria Math" panose="02040503050406030204" pitchFamily="18" charset="0"/>
                      </a:rPr>
                      <m:t>.</m:t>
                    </m:r>
                    <m:r>
                      <a:rPr lang="vi-VN" sz="3300" b="1" i="1">
                        <a:latin typeface="Cambria Math" panose="02040503050406030204" pitchFamily="18" charset="0"/>
                      </a:rPr>
                      <m:t>𝑰</m:t>
                    </m:r>
                  </m:oMath>
                </a14:m>
                <a:endParaRPr lang="vi-VN" sz="3300" b="1" spc="-92">
                  <a:solidFill>
                    <a:srgbClr val="222223"/>
                  </a:solidFill>
                  <a:latin typeface="Rokkitt" panose="020B0604020202020204" charset="-93"/>
                  <a:ea typeface="Rokkitt"/>
                  <a:cs typeface="Rokkitt"/>
                  <a:sym typeface="Rokkitt"/>
                </a:endParaRPr>
              </a:p>
              <a:p>
                <a:pPr marL="457200" indent="-457200" algn="just">
                  <a:lnSpc>
                    <a:spcPts val="5299"/>
                  </a:lnSpc>
                  <a:buFont typeface="Arial" panose="020B0604020202020204" pitchFamily="34" charset="0"/>
                  <a:buChar char="•"/>
                </a:pPr>
                <a:r>
                  <a:rPr lang="vi-VN" sz="3710" spc="-92">
                    <a:solidFill>
                      <a:srgbClr val="222223"/>
                    </a:solidFill>
                    <a:latin typeface="Rokkitt"/>
                    <a:ea typeface="Rokkitt"/>
                    <a:cs typeface="Rokkitt"/>
                    <a:sym typeface="Rokkitt"/>
                  </a:rPr>
                  <a:t>Xác định bằng quy tắc nắm bàn tay phải 2</a:t>
                </a:r>
                <a:endParaRPr lang="en-US" sz="3710" spc="-92">
                  <a:solidFill>
                    <a:srgbClr val="222223"/>
                  </a:solidFill>
                  <a:latin typeface="Rokkitt"/>
                  <a:ea typeface="Rokkitt"/>
                  <a:cs typeface="Rokkitt"/>
                  <a:sym typeface="Rokkitt"/>
                </a:endParaRPr>
              </a:p>
            </p:txBody>
          </p:sp>
        </mc:Choice>
        <mc:Fallback xmlns="">
          <p:sp>
            <p:nvSpPr>
              <p:cNvPr id="40" name="TextBox 18">
                <a:extLst>
                  <a:ext uri="{FF2B5EF4-FFF2-40B4-BE49-F238E27FC236}">
                    <a16:creationId xmlns:a16="http://schemas.microsoft.com/office/drawing/2014/main" id="{BCA95888-F786-5D7E-763B-EF117DFC44B3}"/>
                  </a:ext>
                </a:extLst>
              </p:cNvPr>
              <p:cNvSpPr txBox="1">
                <a:spLocks noRot="1" noChangeAspect="1" noMove="1" noResize="1" noEditPoints="1" noAdjustHandles="1" noChangeArrowheads="1" noChangeShapeType="1" noTextEdit="1"/>
              </p:cNvSpPr>
              <p:nvPr/>
            </p:nvSpPr>
            <p:spPr>
              <a:xfrm>
                <a:off x="1262221" y="7683835"/>
                <a:ext cx="11973134" cy="2039020"/>
              </a:xfrm>
              <a:prstGeom prst="rect">
                <a:avLst/>
              </a:prstGeom>
              <a:blipFill>
                <a:blip r:embed="rId6"/>
                <a:stretch>
                  <a:fillRect l="-2342" t="-2687" b="-11642"/>
                </a:stretch>
              </a:blipFill>
            </p:spPr>
            <p:txBody>
              <a:bodyPr/>
              <a:lstStyle/>
              <a:p>
                <a:r>
                  <a:rPr lang="vi-VN">
                    <a:noFill/>
                  </a:rPr>
                  <a:t> </a:t>
                </a:r>
              </a:p>
            </p:txBody>
          </p:sp>
        </mc:Fallback>
      </mc:AlternateContent>
      <p:pic>
        <p:nvPicPr>
          <p:cNvPr id="1026" name="Picture 2" descr="Công thức tính cảm ứng từ tổng hợp (hay, chi tiết)">
            <a:extLst>
              <a:ext uri="{FF2B5EF4-FFF2-40B4-BE49-F238E27FC236}">
                <a16:creationId xmlns:a16="http://schemas.microsoft.com/office/drawing/2014/main" id="{6FDED4A0-2063-D469-5904-90755AA73F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35291" y="4758315"/>
            <a:ext cx="3047455" cy="26427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ảm ứng từ là gì? Ứng dụng và công thức tính cảm ứng">
            <a:extLst>
              <a:ext uri="{FF2B5EF4-FFF2-40B4-BE49-F238E27FC236}">
                <a16:creationId xmlns:a16="http://schemas.microsoft.com/office/drawing/2014/main" id="{E59FF501-0EFA-7E99-26CA-3509810382E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591207" y="7665217"/>
            <a:ext cx="3990985" cy="2244929"/>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14">
            <a:extLst>
              <a:ext uri="{FF2B5EF4-FFF2-40B4-BE49-F238E27FC236}">
                <a16:creationId xmlns:a16="http://schemas.microsoft.com/office/drawing/2014/main" id="{8F539D1F-19D6-087F-FE13-E605926FB021}"/>
              </a:ext>
            </a:extLst>
          </p:cNvPr>
          <p:cNvGrpSpPr/>
          <p:nvPr/>
        </p:nvGrpSpPr>
        <p:grpSpPr>
          <a:xfrm>
            <a:off x="15993600" y="5888243"/>
            <a:ext cx="381000" cy="225248"/>
            <a:chOff x="0" y="-38100"/>
            <a:chExt cx="4118967" cy="1207835"/>
          </a:xfrm>
        </p:grpSpPr>
        <p:sp>
          <p:nvSpPr>
            <p:cNvPr id="44" name="Freeform 15">
              <a:extLst>
                <a:ext uri="{FF2B5EF4-FFF2-40B4-BE49-F238E27FC236}">
                  <a16:creationId xmlns:a16="http://schemas.microsoft.com/office/drawing/2014/main" id="{EF779AE3-6284-796F-B8A2-ED4F6608A620}"/>
                </a:ext>
              </a:extLst>
            </p:cNvPr>
            <p:cNvSpPr/>
            <p:nvPr/>
          </p:nvSpPr>
          <p:spPr>
            <a:xfrm>
              <a:off x="0" y="-1"/>
              <a:ext cx="4118967" cy="1169736"/>
            </a:xfrm>
            <a:custGeom>
              <a:avLst/>
              <a:gdLst/>
              <a:ahLst/>
              <a:cxnLst/>
              <a:rect l="l" t="t" r="r" b="b"/>
              <a:pathLst>
                <a:path w="4118967" h="1169735">
                  <a:moveTo>
                    <a:pt x="19801" y="0"/>
                  </a:moveTo>
                  <a:lnTo>
                    <a:pt x="4099166" y="0"/>
                  </a:lnTo>
                  <a:cubicBezTo>
                    <a:pt x="4110102" y="0"/>
                    <a:pt x="4118967" y="8865"/>
                    <a:pt x="4118967" y="19801"/>
                  </a:cubicBezTo>
                  <a:lnTo>
                    <a:pt x="4118967" y="1149934"/>
                  </a:lnTo>
                  <a:cubicBezTo>
                    <a:pt x="4118967" y="1160870"/>
                    <a:pt x="4110102" y="1169735"/>
                    <a:pt x="4099166" y="1169735"/>
                  </a:cubicBezTo>
                  <a:lnTo>
                    <a:pt x="19801" y="1169735"/>
                  </a:lnTo>
                  <a:cubicBezTo>
                    <a:pt x="8865" y="1169735"/>
                    <a:pt x="0" y="1160870"/>
                    <a:pt x="0" y="1149934"/>
                  </a:cubicBezTo>
                  <a:lnTo>
                    <a:pt x="0" y="19801"/>
                  </a:lnTo>
                  <a:cubicBezTo>
                    <a:pt x="0" y="8865"/>
                    <a:pt x="8865" y="0"/>
                    <a:pt x="19801" y="0"/>
                  </a:cubicBezTo>
                  <a:close/>
                </a:path>
              </a:pathLst>
            </a:custGeom>
            <a:solidFill>
              <a:srgbClr val="FFFFFF"/>
            </a:solidFill>
            <a:ln w="19050" cap="rnd">
              <a:solidFill>
                <a:schemeClr val="bg1"/>
              </a:solidFill>
              <a:prstDash val="solid"/>
              <a:round/>
            </a:ln>
          </p:spPr>
          <p:txBody>
            <a:bodyPr/>
            <a:lstStyle/>
            <a:p>
              <a:r>
                <a:rPr lang="vi-VN" sz="1300"/>
                <a:t>R</a:t>
              </a:r>
            </a:p>
          </p:txBody>
        </p:sp>
        <p:sp>
          <p:nvSpPr>
            <p:cNvPr id="45" name="TextBox 16">
              <a:extLst>
                <a:ext uri="{FF2B5EF4-FFF2-40B4-BE49-F238E27FC236}">
                  <a16:creationId xmlns:a16="http://schemas.microsoft.com/office/drawing/2014/main" id="{AEE8E72C-33E9-3972-F297-47CE88F9E690}"/>
                </a:ext>
              </a:extLst>
            </p:cNvPr>
            <p:cNvSpPr txBox="1"/>
            <p:nvPr/>
          </p:nvSpPr>
          <p:spPr>
            <a:xfrm>
              <a:off x="0" y="-38100"/>
              <a:ext cx="4118967" cy="1207835"/>
            </a:xfrm>
            <a:prstGeom prst="rect">
              <a:avLst/>
            </a:prstGeom>
            <a:ln>
              <a:solidFill>
                <a:schemeClr val="bg1"/>
              </a:solidFill>
            </a:ln>
          </p:spPr>
          <p:txBody>
            <a:bodyPr lIns="50800" tIns="50800" rIns="50800" bIns="50800" rtlCol="0" anchor="ctr"/>
            <a:lstStyle/>
            <a:p>
              <a:pPr algn="ctr">
                <a:lnSpc>
                  <a:spcPts val="2659"/>
                </a:lnSpc>
              </a:pPr>
              <a:endParaRPr/>
            </a:p>
          </p:txBody>
        </p:sp>
      </p:grpSp>
      <p:pic>
        <p:nvPicPr>
          <p:cNvPr id="1030" name="Picture 6" descr="Công thức vật lí 11 chương từ trường | Tăng Giáp">
            <a:extLst>
              <a:ext uri="{FF2B5EF4-FFF2-40B4-BE49-F238E27FC236}">
                <a16:creationId xmlns:a16="http://schemas.microsoft.com/office/drawing/2014/main" id="{B6FFCEF6-DB46-38C3-6283-3197E87FCC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876493" y="2250738"/>
            <a:ext cx="4057125" cy="21871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xmlns:iact="http://schemas.microsoft.com/office/powerpoint/2014/inkAction" Requires="p14 iact">
          <p:contentPart p14:bwMode="auto" r:id="rId10">
            <p14:nvContentPartPr>
              <p14:cNvPr id="21" name="Viết tay 20">
                <a:extLst>
                  <a:ext uri="{FF2B5EF4-FFF2-40B4-BE49-F238E27FC236}">
                    <a16:creationId xmlns:a16="http://schemas.microsoft.com/office/drawing/2014/main" id="{131B1089-1EFC-78D2-EA90-44D8084C2633}"/>
                  </a:ext>
                </a:extLst>
              </p14:cNvPr>
              <p14:cNvContentPartPr/>
              <p14:nvPr>
                <p:extLst>
                  <p:ext uri="{42D2F446-02D8-4167-A562-619A0277C38B}">
                    <p15:isNarration xmlns:p15="http://schemas.microsoft.com/office/powerpoint/2012/main" val="1"/>
                  </p:ext>
                </p:extLst>
              </p14:nvPr>
            </p14:nvContentPartPr>
            <p14:xfrm>
              <a:off x="6818400" y="2255040"/>
              <a:ext cx="9645120" cy="7791840"/>
            </p14:xfrm>
          </p:contentPart>
        </mc:Choice>
        <mc:Fallback>
          <p:pic>
            <p:nvPicPr>
              <p:cNvPr id="21" name="Viết tay 20">
                <a:extLst>
                  <a:ext uri="{FF2B5EF4-FFF2-40B4-BE49-F238E27FC236}">
                    <a16:creationId xmlns:a16="http://schemas.microsoft.com/office/drawing/2014/main" id="{131B1089-1EFC-78D2-EA90-44D8084C2633}"/>
                  </a:ext>
                </a:extLst>
              </p:cNvPr>
              <p:cNvPicPr>
                <a:picLocks noGrp="1" noRot="1" noChangeAspect="1" noMove="1" noResize="1" noEditPoints="1" noAdjustHandles="1" noChangeArrowheads="1" noChangeShapeType="1"/>
              </p:cNvPicPr>
              <p:nvPr/>
            </p:nvPicPr>
            <p:blipFill>
              <a:blip r:embed="rId11"/>
              <a:stretch>
                <a:fillRect/>
              </a:stretch>
            </p:blipFill>
            <p:spPr>
              <a:xfrm>
                <a:off x="6809040" y="2245680"/>
                <a:ext cx="9663840" cy="7810560"/>
              </a:xfrm>
              <a:prstGeom prst="rect">
                <a:avLst/>
              </a:prstGeom>
            </p:spPr>
          </p:pic>
        </mc:Fallback>
      </mc:AlternateContent>
      <p:pic>
        <p:nvPicPr>
          <p:cNvPr id="22" name="Âm thanh 21">
            <a:hlinkClick r:id="" action="ppaction://media"/>
            <a:extLst>
              <a:ext uri="{FF2B5EF4-FFF2-40B4-BE49-F238E27FC236}">
                <a16:creationId xmlns:a16="http://schemas.microsoft.com/office/drawing/2014/main" id="{413D0D6A-ED32-C397-8E6C-E66DF46A5A3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7648238" y="9647238"/>
            <a:ext cx="487362" cy="487362"/>
          </a:xfrm>
          <a:prstGeom prst="rect">
            <a:avLst/>
          </a:prstGeom>
        </p:spPr>
      </p:pic>
    </p:spTree>
    <p:extLst>
      <p:ext uri="{BB962C8B-B14F-4D97-AF65-F5344CB8AC3E}">
        <p14:creationId xmlns:p14="http://schemas.microsoft.com/office/powerpoint/2010/main" val="3354879098"/>
      </p:ext>
    </p:extLst>
  </p:cSld>
  <p:clrMapOvr>
    <a:masterClrMapping/>
  </p:clrMapOvr>
  <mc:AlternateContent xmlns:mc="http://schemas.openxmlformats.org/markup-compatibility/2006">
    <mc:Choice xmlns:p14="http://schemas.microsoft.com/office/powerpoint/2010/main" Requires="p14">
      <p:transition spd="slow" p14:dur="2000" advTm="257944"/>
    </mc:Choice>
    <mc:Fallback>
      <p:transition spd="slow" advTm="257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par>
                                <p:cTn id="7" presetID="59"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md type="call" cmd="playFrom(0.0)">
                                      <p:cBhvr>
                                        <p:cTn id="9"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2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sp>
        <p:nvSpPr>
          <p:cNvPr id="2" name="Freeform 2"/>
          <p:cNvSpPr/>
          <p:nvPr/>
        </p:nvSpPr>
        <p:spPr>
          <a:xfrm>
            <a:off x="10612968" y="3934801"/>
            <a:ext cx="1358431" cy="1358431"/>
          </a:xfrm>
          <a:custGeom>
            <a:avLst/>
            <a:gdLst/>
            <a:ahLst/>
            <a:cxnLst/>
            <a:rect l="l" t="t" r="r" b="b"/>
            <a:pathLst>
              <a:path w="1358431" h="1358431">
                <a:moveTo>
                  <a:pt x="0" y="0"/>
                </a:moveTo>
                <a:lnTo>
                  <a:pt x="1358431" y="0"/>
                </a:lnTo>
                <a:lnTo>
                  <a:pt x="1358431" y="1358431"/>
                </a:lnTo>
                <a:lnTo>
                  <a:pt x="0" y="13584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3" name="Group 3"/>
          <p:cNvGrpSpPr/>
          <p:nvPr/>
        </p:nvGrpSpPr>
        <p:grpSpPr>
          <a:xfrm rot="-2928342">
            <a:off x="-1024601" y="-471776"/>
            <a:ext cx="9329869" cy="3712946"/>
            <a:chOff x="0" y="0"/>
            <a:chExt cx="1021200" cy="406400"/>
          </a:xfrm>
        </p:grpSpPr>
        <p:sp>
          <p:nvSpPr>
            <p:cNvPr id="4" name="Freeform 4"/>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5" name="TextBox 5"/>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6" name="Group 6"/>
          <p:cNvGrpSpPr/>
          <p:nvPr/>
        </p:nvGrpSpPr>
        <p:grpSpPr>
          <a:xfrm rot="-2928342">
            <a:off x="-2348069" y="-1568925"/>
            <a:ext cx="8066393" cy="3184417"/>
            <a:chOff x="0" y="0"/>
            <a:chExt cx="1029445" cy="406400"/>
          </a:xfrm>
        </p:grpSpPr>
        <p:sp>
          <p:nvSpPr>
            <p:cNvPr id="7" name="Freeform 7"/>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8" name="TextBox 8"/>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9" name="Freeform 9"/>
          <p:cNvSpPr/>
          <p:nvPr/>
        </p:nvSpPr>
        <p:spPr>
          <a:xfrm>
            <a:off x="-351947" y="3356747"/>
            <a:ext cx="4286116" cy="1932649"/>
          </a:xfrm>
          <a:custGeom>
            <a:avLst/>
            <a:gdLst/>
            <a:ahLst/>
            <a:cxnLst/>
            <a:rect l="l" t="t" r="r" b="b"/>
            <a:pathLst>
              <a:path w="4286116" h="1932649">
                <a:moveTo>
                  <a:pt x="0" y="0"/>
                </a:moveTo>
                <a:lnTo>
                  <a:pt x="4286116" y="0"/>
                </a:lnTo>
                <a:lnTo>
                  <a:pt x="4286116" y="1932649"/>
                </a:lnTo>
                <a:lnTo>
                  <a:pt x="0" y="1932649"/>
                </a:lnTo>
                <a:lnTo>
                  <a:pt x="0" y="0"/>
                </a:lnTo>
                <a:close/>
              </a:path>
            </a:pathLst>
          </a:custGeom>
          <a:blipFill>
            <a:blip r:embed="rId6">
              <a:alphaModFix amt="60000"/>
            </a:blip>
            <a:stretch>
              <a:fillRect/>
            </a:stretch>
          </a:blipFill>
        </p:spPr>
      </p:sp>
      <p:sp>
        <p:nvSpPr>
          <p:cNvPr id="10" name="Freeform 10"/>
          <p:cNvSpPr/>
          <p:nvPr/>
        </p:nvSpPr>
        <p:spPr>
          <a:xfrm>
            <a:off x="4549767" y="3362258"/>
            <a:ext cx="4286116" cy="1932649"/>
          </a:xfrm>
          <a:custGeom>
            <a:avLst/>
            <a:gdLst/>
            <a:ahLst/>
            <a:cxnLst/>
            <a:rect l="l" t="t" r="r" b="b"/>
            <a:pathLst>
              <a:path w="4286116" h="1932649">
                <a:moveTo>
                  <a:pt x="0" y="0"/>
                </a:moveTo>
                <a:lnTo>
                  <a:pt x="4286116" y="0"/>
                </a:lnTo>
                <a:lnTo>
                  <a:pt x="4286116" y="1932649"/>
                </a:lnTo>
                <a:lnTo>
                  <a:pt x="0" y="1932649"/>
                </a:lnTo>
                <a:lnTo>
                  <a:pt x="0" y="0"/>
                </a:lnTo>
                <a:close/>
              </a:path>
            </a:pathLst>
          </a:custGeom>
          <a:blipFill>
            <a:blip r:embed="rId6">
              <a:alphaModFix amt="60000"/>
            </a:blip>
            <a:stretch>
              <a:fillRect/>
            </a:stretch>
          </a:blipFill>
        </p:spPr>
      </p:sp>
      <p:grpSp>
        <p:nvGrpSpPr>
          <p:cNvPr id="11" name="Group 11"/>
          <p:cNvGrpSpPr/>
          <p:nvPr/>
        </p:nvGrpSpPr>
        <p:grpSpPr>
          <a:xfrm>
            <a:off x="-466311" y="1413077"/>
            <a:ext cx="4514844" cy="3374980"/>
            <a:chOff x="0" y="0"/>
            <a:chExt cx="757070" cy="565932"/>
          </a:xfrm>
        </p:grpSpPr>
        <p:sp>
          <p:nvSpPr>
            <p:cNvPr id="12" name="Freeform 12"/>
            <p:cNvSpPr/>
            <p:nvPr/>
          </p:nvSpPr>
          <p:spPr>
            <a:xfrm>
              <a:off x="0" y="0"/>
              <a:ext cx="757070" cy="565932"/>
            </a:xfrm>
            <a:custGeom>
              <a:avLst/>
              <a:gdLst/>
              <a:ahLst/>
              <a:cxnLst/>
              <a:rect l="l" t="t" r="r" b="b"/>
              <a:pathLst>
                <a:path w="757070" h="565932">
                  <a:moveTo>
                    <a:pt x="104601" y="0"/>
                  </a:moveTo>
                  <a:lnTo>
                    <a:pt x="652469" y="0"/>
                  </a:lnTo>
                  <a:cubicBezTo>
                    <a:pt x="710238" y="0"/>
                    <a:pt x="757070" y="46831"/>
                    <a:pt x="757070" y="104601"/>
                  </a:cubicBezTo>
                  <a:lnTo>
                    <a:pt x="757070" y="461331"/>
                  </a:lnTo>
                  <a:cubicBezTo>
                    <a:pt x="757070" y="519101"/>
                    <a:pt x="710238" y="565932"/>
                    <a:pt x="652469" y="565932"/>
                  </a:cubicBezTo>
                  <a:lnTo>
                    <a:pt x="104601" y="565932"/>
                  </a:lnTo>
                  <a:cubicBezTo>
                    <a:pt x="46831" y="565932"/>
                    <a:pt x="0" y="519101"/>
                    <a:pt x="0" y="461331"/>
                  </a:cubicBezTo>
                  <a:lnTo>
                    <a:pt x="0" y="104601"/>
                  </a:lnTo>
                  <a:cubicBezTo>
                    <a:pt x="0" y="46831"/>
                    <a:pt x="46831" y="0"/>
                    <a:pt x="104601" y="0"/>
                  </a:cubicBezTo>
                  <a:close/>
                </a:path>
              </a:pathLst>
            </a:custGeom>
            <a:blipFill>
              <a:blip r:embed="rId7"/>
              <a:stretch>
                <a:fillRect l="-70378"/>
              </a:stretch>
            </a:blipFill>
            <a:ln cap="rnd">
              <a:noFill/>
              <a:prstDash val="solid"/>
              <a:round/>
            </a:ln>
          </p:spPr>
        </p:sp>
      </p:grpSp>
      <p:grpSp>
        <p:nvGrpSpPr>
          <p:cNvPr id="13" name="Group 13"/>
          <p:cNvGrpSpPr/>
          <p:nvPr/>
        </p:nvGrpSpPr>
        <p:grpSpPr>
          <a:xfrm>
            <a:off x="4435403" y="1418588"/>
            <a:ext cx="4514844" cy="3374980"/>
            <a:chOff x="0" y="0"/>
            <a:chExt cx="757070" cy="565932"/>
          </a:xfrm>
        </p:grpSpPr>
        <p:sp>
          <p:nvSpPr>
            <p:cNvPr id="14" name="Freeform 14"/>
            <p:cNvSpPr/>
            <p:nvPr/>
          </p:nvSpPr>
          <p:spPr>
            <a:xfrm>
              <a:off x="0" y="0"/>
              <a:ext cx="757070" cy="565932"/>
            </a:xfrm>
            <a:custGeom>
              <a:avLst/>
              <a:gdLst/>
              <a:ahLst/>
              <a:cxnLst/>
              <a:rect l="l" t="t" r="r" b="b"/>
              <a:pathLst>
                <a:path w="757070" h="565932">
                  <a:moveTo>
                    <a:pt x="104601" y="0"/>
                  </a:moveTo>
                  <a:lnTo>
                    <a:pt x="652469" y="0"/>
                  </a:lnTo>
                  <a:cubicBezTo>
                    <a:pt x="710238" y="0"/>
                    <a:pt x="757070" y="46831"/>
                    <a:pt x="757070" y="104601"/>
                  </a:cubicBezTo>
                  <a:lnTo>
                    <a:pt x="757070" y="461331"/>
                  </a:lnTo>
                  <a:cubicBezTo>
                    <a:pt x="757070" y="519101"/>
                    <a:pt x="710238" y="565932"/>
                    <a:pt x="652469" y="565932"/>
                  </a:cubicBezTo>
                  <a:lnTo>
                    <a:pt x="104601" y="565932"/>
                  </a:lnTo>
                  <a:cubicBezTo>
                    <a:pt x="46831" y="565932"/>
                    <a:pt x="0" y="519101"/>
                    <a:pt x="0" y="461331"/>
                  </a:cubicBezTo>
                  <a:lnTo>
                    <a:pt x="0" y="104601"/>
                  </a:lnTo>
                  <a:cubicBezTo>
                    <a:pt x="0" y="46831"/>
                    <a:pt x="46831" y="0"/>
                    <a:pt x="104601" y="0"/>
                  </a:cubicBezTo>
                  <a:close/>
                </a:path>
              </a:pathLst>
            </a:custGeom>
            <a:blipFill>
              <a:blip r:embed="rId8"/>
              <a:stretch>
                <a:fillRect l="-21972" t="-7166" r="-23218" b="-8156"/>
              </a:stretch>
            </a:blipFill>
            <a:ln cap="rnd">
              <a:noFill/>
              <a:prstDash val="solid"/>
              <a:round/>
            </a:ln>
          </p:spPr>
        </p:sp>
      </p:grpSp>
      <p:grpSp>
        <p:nvGrpSpPr>
          <p:cNvPr id="15" name="Group 15"/>
          <p:cNvGrpSpPr/>
          <p:nvPr/>
        </p:nvGrpSpPr>
        <p:grpSpPr>
          <a:xfrm rot="-2928342">
            <a:off x="11099996" y="-1030618"/>
            <a:ext cx="9329869" cy="3712946"/>
            <a:chOff x="0" y="0"/>
            <a:chExt cx="1021200" cy="406400"/>
          </a:xfrm>
        </p:grpSpPr>
        <p:sp>
          <p:nvSpPr>
            <p:cNvPr id="16" name="Freeform 1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17" name="TextBox 1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8" name="Group 18"/>
          <p:cNvGrpSpPr/>
          <p:nvPr/>
        </p:nvGrpSpPr>
        <p:grpSpPr>
          <a:xfrm rot="-2928342">
            <a:off x="9776529" y="-2127767"/>
            <a:ext cx="8066393" cy="3184417"/>
            <a:chOff x="0" y="0"/>
            <a:chExt cx="1029445" cy="406400"/>
          </a:xfrm>
        </p:grpSpPr>
        <p:sp>
          <p:nvSpPr>
            <p:cNvPr id="19" name="Freeform 1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20" name="TextBox 2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21" name="Freeform 21"/>
          <p:cNvSpPr/>
          <p:nvPr/>
        </p:nvSpPr>
        <p:spPr>
          <a:xfrm>
            <a:off x="9451482" y="3367769"/>
            <a:ext cx="4286116" cy="1932649"/>
          </a:xfrm>
          <a:custGeom>
            <a:avLst/>
            <a:gdLst/>
            <a:ahLst/>
            <a:cxnLst/>
            <a:rect l="l" t="t" r="r" b="b"/>
            <a:pathLst>
              <a:path w="4286116" h="1932649">
                <a:moveTo>
                  <a:pt x="0" y="0"/>
                </a:moveTo>
                <a:lnTo>
                  <a:pt x="4286116" y="0"/>
                </a:lnTo>
                <a:lnTo>
                  <a:pt x="4286116" y="1932648"/>
                </a:lnTo>
                <a:lnTo>
                  <a:pt x="0" y="1932648"/>
                </a:lnTo>
                <a:lnTo>
                  <a:pt x="0" y="0"/>
                </a:lnTo>
                <a:close/>
              </a:path>
            </a:pathLst>
          </a:custGeom>
          <a:blipFill>
            <a:blip r:embed="rId6">
              <a:alphaModFix amt="60000"/>
            </a:blip>
            <a:stretch>
              <a:fillRect/>
            </a:stretch>
          </a:blipFill>
        </p:spPr>
      </p:sp>
      <p:grpSp>
        <p:nvGrpSpPr>
          <p:cNvPr id="22" name="Group 22"/>
          <p:cNvGrpSpPr/>
          <p:nvPr/>
        </p:nvGrpSpPr>
        <p:grpSpPr>
          <a:xfrm>
            <a:off x="9337118" y="1424098"/>
            <a:ext cx="4514844" cy="3374980"/>
            <a:chOff x="0" y="0"/>
            <a:chExt cx="757070" cy="565932"/>
          </a:xfrm>
        </p:grpSpPr>
        <p:sp>
          <p:nvSpPr>
            <p:cNvPr id="23" name="Freeform 23"/>
            <p:cNvSpPr/>
            <p:nvPr/>
          </p:nvSpPr>
          <p:spPr>
            <a:xfrm>
              <a:off x="0" y="0"/>
              <a:ext cx="757070" cy="565932"/>
            </a:xfrm>
            <a:custGeom>
              <a:avLst/>
              <a:gdLst/>
              <a:ahLst/>
              <a:cxnLst/>
              <a:rect l="l" t="t" r="r" b="b"/>
              <a:pathLst>
                <a:path w="757070" h="565932">
                  <a:moveTo>
                    <a:pt x="104601" y="0"/>
                  </a:moveTo>
                  <a:lnTo>
                    <a:pt x="652469" y="0"/>
                  </a:lnTo>
                  <a:cubicBezTo>
                    <a:pt x="710238" y="0"/>
                    <a:pt x="757070" y="46831"/>
                    <a:pt x="757070" y="104601"/>
                  </a:cubicBezTo>
                  <a:lnTo>
                    <a:pt x="757070" y="461331"/>
                  </a:lnTo>
                  <a:cubicBezTo>
                    <a:pt x="757070" y="519101"/>
                    <a:pt x="710238" y="565932"/>
                    <a:pt x="652469" y="565932"/>
                  </a:cubicBezTo>
                  <a:lnTo>
                    <a:pt x="104601" y="565932"/>
                  </a:lnTo>
                  <a:cubicBezTo>
                    <a:pt x="46831" y="565932"/>
                    <a:pt x="0" y="519101"/>
                    <a:pt x="0" y="461331"/>
                  </a:cubicBezTo>
                  <a:lnTo>
                    <a:pt x="0" y="104601"/>
                  </a:lnTo>
                  <a:cubicBezTo>
                    <a:pt x="0" y="46831"/>
                    <a:pt x="46831" y="0"/>
                    <a:pt x="104601" y="0"/>
                  </a:cubicBezTo>
                  <a:close/>
                </a:path>
              </a:pathLst>
            </a:custGeom>
            <a:blipFill>
              <a:blip r:embed="rId9"/>
              <a:stretch>
                <a:fillRect r="-30508" b="-16208"/>
              </a:stretch>
            </a:blipFill>
            <a:ln cap="rnd">
              <a:noFill/>
              <a:prstDash val="solid"/>
              <a:round/>
            </a:ln>
          </p:spPr>
        </p:sp>
      </p:grpSp>
      <p:sp>
        <p:nvSpPr>
          <p:cNvPr id="24" name="Freeform 24"/>
          <p:cNvSpPr/>
          <p:nvPr/>
        </p:nvSpPr>
        <p:spPr>
          <a:xfrm>
            <a:off x="14353196" y="3373279"/>
            <a:ext cx="4286116" cy="1932649"/>
          </a:xfrm>
          <a:custGeom>
            <a:avLst/>
            <a:gdLst/>
            <a:ahLst/>
            <a:cxnLst/>
            <a:rect l="l" t="t" r="r" b="b"/>
            <a:pathLst>
              <a:path w="4286116" h="1932649">
                <a:moveTo>
                  <a:pt x="0" y="0"/>
                </a:moveTo>
                <a:lnTo>
                  <a:pt x="4286117" y="0"/>
                </a:lnTo>
                <a:lnTo>
                  <a:pt x="4286117" y="1932649"/>
                </a:lnTo>
                <a:lnTo>
                  <a:pt x="0" y="1932649"/>
                </a:lnTo>
                <a:lnTo>
                  <a:pt x="0" y="0"/>
                </a:lnTo>
                <a:close/>
              </a:path>
            </a:pathLst>
          </a:custGeom>
          <a:blipFill>
            <a:blip r:embed="rId6">
              <a:alphaModFix amt="60000"/>
            </a:blip>
            <a:stretch>
              <a:fillRect/>
            </a:stretch>
          </a:blipFill>
        </p:spPr>
      </p:sp>
      <p:grpSp>
        <p:nvGrpSpPr>
          <p:cNvPr id="25" name="Group 25"/>
          <p:cNvGrpSpPr/>
          <p:nvPr/>
        </p:nvGrpSpPr>
        <p:grpSpPr>
          <a:xfrm>
            <a:off x="14238832" y="1429609"/>
            <a:ext cx="4514844" cy="3374980"/>
            <a:chOff x="0" y="0"/>
            <a:chExt cx="757070" cy="565932"/>
          </a:xfrm>
        </p:grpSpPr>
        <p:sp>
          <p:nvSpPr>
            <p:cNvPr id="26" name="Freeform 26"/>
            <p:cNvSpPr/>
            <p:nvPr/>
          </p:nvSpPr>
          <p:spPr>
            <a:xfrm>
              <a:off x="0" y="0"/>
              <a:ext cx="757070" cy="565932"/>
            </a:xfrm>
            <a:custGeom>
              <a:avLst/>
              <a:gdLst/>
              <a:ahLst/>
              <a:cxnLst/>
              <a:rect l="l" t="t" r="r" b="b"/>
              <a:pathLst>
                <a:path w="757070" h="565932">
                  <a:moveTo>
                    <a:pt x="104601" y="0"/>
                  </a:moveTo>
                  <a:lnTo>
                    <a:pt x="652469" y="0"/>
                  </a:lnTo>
                  <a:cubicBezTo>
                    <a:pt x="710238" y="0"/>
                    <a:pt x="757070" y="46831"/>
                    <a:pt x="757070" y="104601"/>
                  </a:cubicBezTo>
                  <a:lnTo>
                    <a:pt x="757070" y="461331"/>
                  </a:lnTo>
                  <a:cubicBezTo>
                    <a:pt x="757070" y="519101"/>
                    <a:pt x="710238" y="565932"/>
                    <a:pt x="652469" y="565932"/>
                  </a:cubicBezTo>
                  <a:lnTo>
                    <a:pt x="104601" y="565932"/>
                  </a:lnTo>
                  <a:cubicBezTo>
                    <a:pt x="46831" y="565932"/>
                    <a:pt x="0" y="519101"/>
                    <a:pt x="0" y="461331"/>
                  </a:cubicBezTo>
                  <a:lnTo>
                    <a:pt x="0" y="104601"/>
                  </a:lnTo>
                  <a:cubicBezTo>
                    <a:pt x="0" y="46831"/>
                    <a:pt x="46831" y="0"/>
                    <a:pt x="104601" y="0"/>
                  </a:cubicBezTo>
                  <a:close/>
                </a:path>
              </a:pathLst>
            </a:custGeom>
            <a:blipFill>
              <a:blip r:embed="rId10"/>
              <a:stretch>
                <a:fillRect l="-10890" r="-2070"/>
              </a:stretch>
            </a:blipFill>
            <a:ln cap="rnd">
              <a:noFill/>
              <a:prstDash val="solid"/>
              <a:round/>
            </a:ln>
          </p:spPr>
        </p:sp>
      </p:grpSp>
      <p:grpSp>
        <p:nvGrpSpPr>
          <p:cNvPr id="27" name="Group 27"/>
          <p:cNvGrpSpPr/>
          <p:nvPr/>
        </p:nvGrpSpPr>
        <p:grpSpPr>
          <a:xfrm>
            <a:off x="7536890" y="5632869"/>
            <a:ext cx="9531152" cy="4730991"/>
            <a:chOff x="0" y="0"/>
            <a:chExt cx="12708203" cy="6307988"/>
          </a:xfrm>
        </p:grpSpPr>
        <p:sp>
          <p:nvSpPr>
            <p:cNvPr id="28" name="Freeform 28"/>
            <p:cNvSpPr/>
            <p:nvPr/>
          </p:nvSpPr>
          <p:spPr>
            <a:xfrm>
              <a:off x="1958625" y="4496747"/>
              <a:ext cx="1811241" cy="1811241"/>
            </a:xfrm>
            <a:custGeom>
              <a:avLst/>
              <a:gdLst/>
              <a:ahLst/>
              <a:cxnLst/>
              <a:rect l="l" t="t" r="r" b="b"/>
              <a:pathLst>
                <a:path w="1811241" h="1811241">
                  <a:moveTo>
                    <a:pt x="0" y="0"/>
                  </a:moveTo>
                  <a:lnTo>
                    <a:pt x="1811241" y="0"/>
                  </a:lnTo>
                  <a:lnTo>
                    <a:pt x="1811241" y="1811241"/>
                  </a:lnTo>
                  <a:lnTo>
                    <a:pt x="0" y="18112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9" name="Freeform 29"/>
            <p:cNvSpPr/>
            <p:nvPr/>
          </p:nvSpPr>
          <p:spPr>
            <a:xfrm>
              <a:off x="654922" y="1834731"/>
              <a:ext cx="9920531" cy="4473258"/>
            </a:xfrm>
            <a:custGeom>
              <a:avLst/>
              <a:gdLst/>
              <a:ahLst/>
              <a:cxnLst/>
              <a:rect l="l" t="t" r="r" b="b"/>
              <a:pathLst>
                <a:path w="9920531" h="4473258">
                  <a:moveTo>
                    <a:pt x="0" y="0"/>
                  </a:moveTo>
                  <a:lnTo>
                    <a:pt x="9920531" y="0"/>
                  </a:lnTo>
                  <a:lnTo>
                    <a:pt x="9920531" y="4473257"/>
                  </a:lnTo>
                  <a:lnTo>
                    <a:pt x="0" y="4473257"/>
                  </a:lnTo>
                  <a:lnTo>
                    <a:pt x="0" y="0"/>
                  </a:lnTo>
                  <a:close/>
                </a:path>
              </a:pathLst>
            </a:custGeom>
            <a:blipFill>
              <a:blip r:embed="rId6">
                <a:alphaModFix amt="60000"/>
              </a:blip>
              <a:stretch>
                <a:fillRect/>
              </a:stretch>
            </a:blipFill>
          </p:spPr>
        </p:sp>
        <p:grpSp>
          <p:nvGrpSpPr>
            <p:cNvPr id="30" name="Group 30"/>
            <p:cNvGrpSpPr/>
            <p:nvPr/>
          </p:nvGrpSpPr>
          <p:grpSpPr>
            <a:xfrm>
              <a:off x="409976" y="334226"/>
              <a:ext cx="12298227" cy="5073046"/>
              <a:chOff x="0" y="0"/>
              <a:chExt cx="2429279" cy="1002083"/>
            </a:xfrm>
          </p:grpSpPr>
          <p:sp>
            <p:nvSpPr>
              <p:cNvPr id="31" name="Freeform 31"/>
              <p:cNvSpPr/>
              <p:nvPr/>
            </p:nvSpPr>
            <p:spPr>
              <a:xfrm>
                <a:off x="0" y="0"/>
                <a:ext cx="2429279" cy="1002083"/>
              </a:xfrm>
              <a:custGeom>
                <a:avLst/>
                <a:gdLst/>
                <a:ahLst/>
                <a:cxnLst/>
                <a:rect l="l" t="t" r="r" b="b"/>
                <a:pathLst>
                  <a:path w="2429279" h="1002083">
                    <a:moveTo>
                      <a:pt x="33574" y="0"/>
                    </a:moveTo>
                    <a:lnTo>
                      <a:pt x="2395705" y="0"/>
                    </a:lnTo>
                    <a:cubicBezTo>
                      <a:pt x="2414248" y="0"/>
                      <a:pt x="2429279" y="15032"/>
                      <a:pt x="2429279" y="33574"/>
                    </a:cubicBezTo>
                    <a:lnTo>
                      <a:pt x="2429279" y="968509"/>
                    </a:lnTo>
                    <a:cubicBezTo>
                      <a:pt x="2429279" y="987052"/>
                      <a:pt x="2414248" y="1002083"/>
                      <a:pt x="2395705" y="1002083"/>
                    </a:cubicBezTo>
                    <a:lnTo>
                      <a:pt x="33574" y="1002083"/>
                    </a:lnTo>
                    <a:cubicBezTo>
                      <a:pt x="15032" y="1002083"/>
                      <a:pt x="0" y="987052"/>
                      <a:pt x="0" y="968509"/>
                    </a:cubicBezTo>
                    <a:lnTo>
                      <a:pt x="0" y="33574"/>
                    </a:lnTo>
                    <a:cubicBezTo>
                      <a:pt x="0" y="15032"/>
                      <a:pt x="15032" y="0"/>
                      <a:pt x="33574" y="0"/>
                    </a:cubicBezTo>
                    <a:close/>
                  </a:path>
                </a:pathLst>
              </a:custGeom>
              <a:solidFill>
                <a:srgbClr val="FFFFFF"/>
              </a:solidFill>
              <a:ln w="19050" cap="rnd">
                <a:solidFill>
                  <a:srgbClr val="222223"/>
                </a:solidFill>
                <a:prstDash val="solid"/>
                <a:round/>
              </a:ln>
            </p:spPr>
          </p:sp>
          <p:sp>
            <p:nvSpPr>
              <p:cNvPr id="32" name="TextBox 32"/>
              <p:cNvSpPr txBox="1"/>
              <p:nvPr/>
            </p:nvSpPr>
            <p:spPr>
              <a:xfrm>
                <a:off x="0" y="-38100"/>
                <a:ext cx="2429279" cy="1040183"/>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0" y="0"/>
              <a:ext cx="1296374" cy="129637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35" name="TextBox 3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36" name="Group 36"/>
            <p:cNvGrpSpPr/>
            <p:nvPr/>
          </p:nvGrpSpPr>
          <p:grpSpPr>
            <a:xfrm>
              <a:off x="96336" y="96336"/>
              <a:ext cx="1103702" cy="1103702"/>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8BBB"/>
              </a:solidFill>
              <a:ln w="19050" cap="sq">
                <a:solidFill>
                  <a:srgbClr val="23374D"/>
                </a:solidFill>
                <a:prstDash val="solid"/>
                <a:miter/>
              </a:ln>
            </p:spPr>
          </p:sp>
          <p:sp>
            <p:nvSpPr>
              <p:cNvPr id="38" name="TextBox 3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39" name="AutoShape 39"/>
            <p:cNvSpPr/>
            <p:nvPr/>
          </p:nvSpPr>
          <p:spPr>
            <a:xfrm>
              <a:off x="1669775" y="2551834"/>
              <a:ext cx="9778629" cy="0"/>
            </a:xfrm>
            <a:prstGeom prst="line">
              <a:avLst/>
            </a:prstGeom>
            <a:ln w="12700" cap="flat">
              <a:solidFill>
                <a:srgbClr val="000000"/>
              </a:solidFill>
              <a:prstDash val="solid"/>
              <a:headEnd type="none" w="sm" len="sm"/>
              <a:tailEnd type="none" w="sm" len="sm"/>
            </a:ln>
          </p:spPr>
        </p:sp>
        <p:grpSp>
          <p:nvGrpSpPr>
            <p:cNvPr id="40" name="Group 40"/>
            <p:cNvGrpSpPr/>
            <p:nvPr/>
          </p:nvGrpSpPr>
          <p:grpSpPr>
            <a:xfrm>
              <a:off x="11043722" y="1761946"/>
              <a:ext cx="404681" cy="404681"/>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A0BED7">
                      <a:alpha val="100000"/>
                    </a:srgbClr>
                  </a:gs>
                </a:gsLst>
                <a:lin ang="0"/>
              </a:gradFill>
            </p:spPr>
          </p:sp>
          <p:sp>
            <p:nvSpPr>
              <p:cNvPr id="42" name="TextBox 4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11043722" y="3156379"/>
              <a:ext cx="404681" cy="404681"/>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A0BED7">
                      <a:alpha val="100000"/>
                    </a:srgbClr>
                  </a:gs>
                </a:gsLst>
                <a:lin ang="0"/>
              </a:gradFill>
            </p:spPr>
          </p:sp>
          <p:sp>
            <p:nvSpPr>
              <p:cNvPr id="45" name="TextBox 4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6" name="TextBox 46"/>
            <p:cNvSpPr txBox="1"/>
            <p:nvPr/>
          </p:nvSpPr>
          <p:spPr>
            <a:xfrm>
              <a:off x="1725098" y="924026"/>
              <a:ext cx="8850355" cy="1513840"/>
            </a:xfrm>
            <a:prstGeom prst="rect">
              <a:avLst/>
            </a:prstGeom>
          </p:spPr>
          <p:txBody>
            <a:bodyPr lIns="0" tIns="0" rIns="0" bIns="0" rtlCol="0" anchor="t">
              <a:spAutoFit/>
            </a:bodyPr>
            <a:lstStyle/>
            <a:p>
              <a:pPr algn="l">
                <a:lnSpc>
                  <a:spcPts val="4619"/>
                </a:lnSpc>
              </a:pPr>
              <a:r>
                <a:rPr lang="en-US" sz="3299" b="1" spc="-221">
                  <a:solidFill>
                    <a:srgbClr val="25232B"/>
                  </a:solidFill>
                  <a:latin typeface="Rokkitt Bold"/>
                  <a:ea typeface="Rokkitt Bold"/>
                  <a:cs typeface="Rokkitt Bold"/>
                  <a:sym typeface="Rokkitt Bold"/>
                </a:rPr>
                <a:t>I. Thí nghiệm về lực từ tác dụng lên đoạn dây dẫn mang dòng điện </a:t>
              </a:r>
            </a:p>
          </p:txBody>
        </p:sp>
        <p:sp>
          <p:nvSpPr>
            <p:cNvPr id="47" name="TextBox 47"/>
            <p:cNvSpPr txBox="1"/>
            <p:nvPr/>
          </p:nvSpPr>
          <p:spPr>
            <a:xfrm>
              <a:off x="1669775" y="2794549"/>
              <a:ext cx="5485891" cy="739140"/>
            </a:xfrm>
            <a:prstGeom prst="rect">
              <a:avLst/>
            </a:prstGeom>
          </p:spPr>
          <p:txBody>
            <a:bodyPr lIns="0" tIns="0" rIns="0" bIns="0" rtlCol="0" anchor="t">
              <a:spAutoFit/>
            </a:bodyPr>
            <a:lstStyle/>
            <a:p>
              <a:pPr algn="l">
                <a:lnSpc>
                  <a:spcPts val="4619"/>
                </a:lnSpc>
              </a:pPr>
              <a:r>
                <a:rPr lang="en-US" sz="3299" b="1" spc="-221">
                  <a:solidFill>
                    <a:srgbClr val="25232B"/>
                  </a:solidFill>
                  <a:latin typeface="Rokkitt Bold"/>
                  <a:ea typeface="Rokkitt Bold"/>
                  <a:cs typeface="Rokkitt Bold"/>
                  <a:sym typeface="Rokkitt Bold"/>
                </a:rPr>
                <a:t>II. Độ lớn cảm ứng từ</a:t>
              </a:r>
            </a:p>
          </p:txBody>
        </p:sp>
        <p:sp>
          <p:nvSpPr>
            <p:cNvPr id="48" name="AutoShape 48"/>
            <p:cNvSpPr/>
            <p:nvPr/>
          </p:nvSpPr>
          <p:spPr>
            <a:xfrm>
              <a:off x="1669775" y="3884910"/>
              <a:ext cx="9778629" cy="0"/>
            </a:xfrm>
            <a:prstGeom prst="line">
              <a:avLst/>
            </a:prstGeom>
            <a:ln w="12700" cap="flat">
              <a:solidFill>
                <a:srgbClr val="000000"/>
              </a:solidFill>
              <a:prstDash val="solid"/>
              <a:headEnd type="none" w="sm" len="sm"/>
              <a:tailEnd type="none" w="sm" len="sm"/>
            </a:ln>
          </p:spPr>
        </p:sp>
        <p:sp>
          <p:nvSpPr>
            <p:cNvPr id="49" name="TextBox 49"/>
            <p:cNvSpPr txBox="1"/>
            <p:nvPr/>
          </p:nvSpPr>
          <p:spPr>
            <a:xfrm>
              <a:off x="1731992" y="4043660"/>
              <a:ext cx="5485891" cy="739140"/>
            </a:xfrm>
            <a:prstGeom prst="rect">
              <a:avLst/>
            </a:prstGeom>
          </p:spPr>
          <p:txBody>
            <a:bodyPr lIns="0" tIns="0" rIns="0" bIns="0" rtlCol="0" anchor="t">
              <a:spAutoFit/>
            </a:bodyPr>
            <a:lstStyle/>
            <a:p>
              <a:pPr algn="l">
                <a:lnSpc>
                  <a:spcPts val="4619"/>
                </a:lnSpc>
              </a:pPr>
              <a:r>
                <a:rPr lang="en-US" sz="3299" b="1" spc="-221">
                  <a:solidFill>
                    <a:srgbClr val="0A0A0A"/>
                  </a:solidFill>
                  <a:latin typeface="Rokkitt Bold"/>
                  <a:ea typeface="Rokkitt Bold"/>
                  <a:cs typeface="Rokkitt Bold"/>
                  <a:sym typeface="Rokkitt Bold"/>
                </a:rPr>
                <a:t>III. Luyện tập</a:t>
              </a:r>
            </a:p>
          </p:txBody>
        </p:sp>
        <p:grpSp>
          <p:nvGrpSpPr>
            <p:cNvPr id="50" name="Group 50"/>
            <p:cNvGrpSpPr/>
            <p:nvPr/>
          </p:nvGrpSpPr>
          <p:grpSpPr>
            <a:xfrm>
              <a:off x="11043722" y="4429226"/>
              <a:ext cx="404681" cy="404681"/>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A0BED7">
                      <a:alpha val="100000"/>
                    </a:srgbClr>
                  </a:gs>
                </a:gsLst>
                <a:lin ang="0"/>
              </a:gradFill>
            </p:spPr>
          </p:sp>
          <p:sp>
            <p:nvSpPr>
              <p:cNvPr id="52" name="TextBox 5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53" name="TextBox 53"/>
          <p:cNvSpPr txBox="1"/>
          <p:nvPr/>
        </p:nvSpPr>
        <p:spPr>
          <a:xfrm>
            <a:off x="1028700" y="6678314"/>
            <a:ext cx="5304815" cy="1320051"/>
          </a:xfrm>
          <a:prstGeom prst="rect">
            <a:avLst/>
          </a:prstGeom>
        </p:spPr>
        <p:txBody>
          <a:bodyPr lIns="0" tIns="0" rIns="0" bIns="0" rtlCol="0" anchor="t">
            <a:spAutoFit/>
          </a:bodyPr>
          <a:lstStyle/>
          <a:p>
            <a:pPr algn="l">
              <a:lnSpc>
                <a:spcPts val="9582"/>
              </a:lnSpc>
            </a:pPr>
            <a:r>
              <a:rPr lang="en-US" sz="10647" b="1" spc="-638">
                <a:solidFill>
                  <a:srgbClr val="00345E"/>
                </a:solidFill>
                <a:latin typeface="Rokkitt Bold"/>
                <a:ea typeface="Rokkitt Bold"/>
                <a:cs typeface="Rokkitt Bold"/>
                <a:sym typeface="Rokkitt Bold"/>
              </a:rPr>
              <a:t>Nội dung</a:t>
            </a:r>
          </a:p>
        </p:txBody>
      </p:sp>
      <p:pic>
        <p:nvPicPr>
          <p:cNvPr id="54" name="Âm thanh 53">
            <a:hlinkClick r:id="" action="ppaction://media"/>
            <a:extLst>
              <a:ext uri="{FF2B5EF4-FFF2-40B4-BE49-F238E27FC236}">
                <a16:creationId xmlns:a16="http://schemas.microsoft.com/office/drawing/2014/main" id="{6C9F16E2-4FA8-7356-B121-D7E52099AC4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211"/>
    </mc:Choice>
    <mc:Fallback>
      <p:transition spd="slow" advTm="16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4343419" y="-637881"/>
            <a:ext cx="7330291" cy="2917187"/>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7870563">
            <a:off x="-1890310" y="-1564664"/>
            <a:ext cx="6843655" cy="2723524"/>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3303597" y="-1499889"/>
            <a:ext cx="6337604" cy="2501933"/>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7870563">
            <a:off x="-2607117" y="-81920"/>
            <a:ext cx="5916869" cy="233583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3897393" y="3896703"/>
            <a:ext cx="10493214" cy="3577606"/>
            <a:chOff x="0" y="0"/>
            <a:chExt cx="2193080" cy="747719"/>
          </a:xfrm>
        </p:grpSpPr>
        <p:sp>
          <p:nvSpPr>
            <p:cNvPr id="15" name="Freeform 15"/>
            <p:cNvSpPr/>
            <p:nvPr/>
          </p:nvSpPr>
          <p:spPr>
            <a:xfrm>
              <a:off x="0" y="0"/>
              <a:ext cx="2193080" cy="747719"/>
            </a:xfrm>
            <a:custGeom>
              <a:avLst/>
              <a:gdLst/>
              <a:ahLst/>
              <a:cxnLst/>
              <a:rect l="l" t="t" r="r" b="b"/>
              <a:pathLst>
                <a:path w="2193080" h="747719">
                  <a:moveTo>
                    <a:pt x="29512" y="0"/>
                  </a:moveTo>
                  <a:lnTo>
                    <a:pt x="2163567" y="0"/>
                  </a:lnTo>
                  <a:cubicBezTo>
                    <a:pt x="2179867" y="0"/>
                    <a:pt x="2193080" y="13213"/>
                    <a:pt x="2193080" y="29512"/>
                  </a:cubicBezTo>
                  <a:lnTo>
                    <a:pt x="2193080" y="718207"/>
                  </a:lnTo>
                  <a:cubicBezTo>
                    <a:pt x="2193080" y="726034"/>
                    <a:pt x="2189970" y="733540"/>
                    <a:pt x="2184436" y="739075"/>
                  </a:cubicBezTo>
                  <a:cubicBezTo>
                    <a:pt x="2178901" y="744610"/>
                    <a:pt x="2171395" y="747719"/>
                    <a:pt x="2163567" y="747719"/>
                  </a:cubicBezTo>
                  <a:lnTo>
                    <a:pt x="29512" y="747719"/>
                  </a:lnTo>
                  <a:cubicBezTo>
                    <a:pt x="13213" y="747719"/>
                    <a:pt x="0" y="734506"/>
                    <a:pt x="0" y="718207"/>
                  </a:cubicBezTo>
                  <a:lnTo>
                    <a:pt x="0" y="29512"/>
                  </a:lnTo>
                  <a:cubicBezTo>
                    <a:pt x="0" y="13213"/>
                    <a:pt x="13213" y="0"/>
                    <a:pt x="29512"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2193080" cy="785819"/>
            </a:xfrm>
            <a:prstGeom prst="rect">
              <a:avLst/>
            </a:prstGeom>
          </p:spPr>
          <p:txBody>
            <a:bodyPr lIns="48335" tIns="48335" rIns="48335" bIns="48335" rtlCol="0" anchor="ctr"/>
            <a:lstStyle/>
            <a:p>
              <a:pPr algn="ctr">
                <a:lnSpc>
                  <a:spcPts val="2659"/>
                </a:lnSpc>
              </a:pPr>
              <a:endParaRPr/>
            </a:p>
          </p:txBody>
        </p:sp>
      </p:grpSp>
      <p:sp>
        <p:nvSpPr>
          <p:cNvPr id="17" name="TextBox 17"/>
          <p:cNvSpPr txBox="1"/>
          <p:nvPr/>
        </p:nvSpPr>
        <p:spPr>
          <a:xfrm>
            <a:off x="5063112" y="5123207"/>
            <a:ext cx="8161776" cy="1438924"/>
          </a:xfrm>
          <a:prstGeom prst="rect">
            <a:avLst/>
          </a:prstGeom>
        </p:spPr>
        <p:txBody>
          <a:bodyPr lIns="0" tIns="0" rIns="0" bIns="0" rtlCol="0" anchor="t">
            <a:spAutoFit/>
          </a:bodyPr>
          <a:lstStyle/>
          <a:p>
            <a:pPr algn="l">
              <a:lnSpc>
                <a:spcPts val="10406"/>
              </a:lnSpc>
            </a:pPr>
            <a:r>
              <a:rPr lang="en-US" sz="11563" b="1" spc="-693">
                <a:solidFill>
                  <a:srgbClr val="00345E"/>
                </a:solidFill>
                <a:latin typeface="Rokkitt Bold"/>
                <a:ea typeface="Rokkitt Bold"/>
                <a:cs typeface="Rokkitt Bold"/>
                <a:sym typeface="Rokkitt Bold"/>
              </a:rPr>
              <a:t>THANK YOU!</a:t>
            </a:r>
          </a:p>
        </p:txBody>
      </p:sp>
      <p:pic>
        <p:nvPicPr>
          <p:cNvPr id="18" name="Âm thanh 17">
            <a:hlinkClick r:id="" action="ppaction://media"/>
            <a:extLst>
              <a:ext uri="{FF2B5EF4-FFF2-40B4-BE49-F238E27FC236}">
                <a16:creationId xmlns:a16="http://schemas.microsoft.com/office/drawing/2014/main" id="{76933F92-2956-A364-7099-46DDB89BAB7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590"/>
    </mc:Choice>
    <mc:Fallback>
      <p:transition spd="slow" advTm="15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4620481" y="6394413"/>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4492941" y="-984060"/>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3297014" y="5297264"/>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3169473" y="-2081209"/>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100663" y="3517913"/>
            <a:ext cx="6710829" cy="5927471"/>
            <a:chOff x="0" y="0"/>
            <a:chExt cx="8947772" cy="7903295"/>
          </a:xfrm>
        </p:grpSpPr>
        <p:sp>
          <p:nvSpPr>
            <p:cNvPr id="15" name="Freeform 15"/>
            <p:cNvSpPr/>
            <p:nvPr/>
          </p:nvSpPr>
          <p:spPr>
            <a:xfrm>
              <a:off x="0" y="3168759"/>
              <a:ext cx="8947772" cy="4734536"/>
            </a:xfrm>
            <a:custGeom>
              <a:avLst/>
              <a:gdLst/>
              <a:ahLst/>
              <a:cxnLst/>
              <a:rect l="l" t="t" r="r" b="b"/>
              <a:pathLst>
                <a:path w="8947772" h="4734536">
                  <a:moveTo>
                    <a:pt x="0" y="0"/>
                  </a:moveTo>
                  <a:lnTo>
                    <a:pt x="8947772" y="0"/>
                  </a:lnTo>
                  <a:lnTo>
                    <a:pt x="8947772" y="4734536"/>
                  </a:lnTo>
                  <a:lnTo>
                    <a:pt x="0" y="4734536"/>
                  </a:lnTo>
                  <a:lnTo>
                    <a:pt x="0" y="0"/>
                  </a:lnTo>
                  <a:close/>
                </a:path>
              </a:pathLst>
            </a:custGeom>
            <a:blipFill>
              <a:blip r:embed="rId7">
                <a:alphaModFix amt="60000"/>
              </a:blip>
              <a:stretch>
                <a:fillRect l="-11624" r="-5722"/>
              </a:stretch>
            </a:blipFill>
          </p:spPr>
        </p:sp>
        <p:grpSp>
          <p:nvGrpSpPr>
            <p:cNvPr id="16" name="Group 16"/>
            <p:cNvGrpSpPr/>
            <p:nvPr/>
          </p:nvGrpSpPr>
          <p:grpSpPr>
            <a:xfrm>
              <a:off x="0" y="605040"/>
              <a:ext cx="8947772" cy="6189828"/>
              <a:chOff x="0" y="0"/>
              <a:chExt cx="1402562" cy="970254"/>
            </a:xfrm>
          </p:grpSpPr>
          <p:sp>
            <p:nvSpPr>
              <p:cNvPr id="17" name="Freeform 17"/>
              <p:cNvSpPr/>
              <p:nvPr/>
            </p:nvSpPr>
            <p:spPr>
              <a:xfrm>
                <a:off x="0" y="0"/>
                <a:ext cx="1402562" cy="970254"/>
              </a:xfrm>
              <a:custGeom>
                <a:avLst/>
                <a:gdLst/>
                <a:ahLst/>
                <a:cxnLst/>
                <a:rect l="l" t="t" r="r" b="b"/>
                <a:pathLst>
                  <a:path w="1402562" h="970254">
                    <a:moveTo>
                      <a:pt x="43906" y="0"/>
                    </a:moveTo>
                    <a:lnTo>
                      <a:pt x="1358656" y="0"/>
                    </a:lnTo>
                    <a:cubicBezTo>
                      <a:pt x="1382904" y="0"/>
                      <a:pt x="1402562" y="19658"/>
                      <a:pt x="1402562" y="43906"/>
                    </a:cubicBezTo>
                    <a:lnTo>
                      <a:pt x="1402562" y="926348"/>
                    </a:lnTo>
                    <a:cubicBezTo>
                      <a:pt x="1402562" y="937993"/>
                      <a:pt x="1397936" y="949161"/>
                      <a:pt x="1389702" y="957395"/>
                    </a:cubicBezTo>
                    <a:cubicBezTo>
                      <a:pt x="1381468" y="965629"/>
                      <a:pt x="1370300" y="970254"/>
                      <a:pt x="1358656" y="970254"/>
                    </a:cubicBezTo>
                    <a:lnTo>
                      <a:pt x="43906" y="970254"/>
                    </a:lnTo>
                    <a:cubicBezTo>
                      <a:pt x="32262" y="970254"/>
                      <a:pt x="21094" y="965629"/>
                      <a:pt x="12860" y="957395"/>
                    </a:cubicBezTo>
                    <a:cubicBezTo>
                      <a:pt x="4626" y="949161"/>
                      <a:pt x="0" y="937993"/>
                      <a:pt x="0" y="926348"/>
                    </a:cubicBezTo>
                    <a:lnTo>
                      <a:pt x="0" y="43906"/>
                    </a:lnTo>
                    <a:cubicBezTo>
                      <a:pt x="0" y="32262"/>
                      <a:pt x="4626" y="21094"/>
                      <a:pt x="12860" y="12860"/>
                    </a:cubicBezTo>
                    <a:cubicBezTo>
                      <a:pt x="21094" y="4626"/>
                      <a:pt x="32262" y="0"/>
                      <a:pt x="43906" y="0"/>
                    </a:cubicBezTo>
                    <a:close/>
                  </a:path>
                </a:pathLst>
              </a:custGeom>
              <a:solidFill>
                <a:srgbClr val="FFFFFF"/>
              </a:solidFill>
              <a:ln w="19050" cap="rnd">
                <a:solidFill>
                  <a:srgbClr val="222223"/>
                </a:solidFill>
                <a:prstDash val="solid"/>
                <a:round/>
              </a:ln>
            </p:spPr>
          </p:sp>
          <p:sp>
            <p:nvSpPr>
              <p:cNvPr id="18" name="TextBox 18"/>
              <p:cNvSpPr txBox="1"/>
              <p:nvPr/>
            </p:nvSpPr>
            <p:spPr>
              <a:xfrm>
                <a:off x="0" y="-38100"/>
                <a:ext cx="1402562" cy="1008354"/>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410106" y="0"/>
              <a:ext cx="7948049" cy="1624686"/>
              <a:chOff x="0" y="0"/>
              <a:chExt cx="1245855" cy="254669"/>
            </a:xfrm>
          </p:grpSpPr>
          <p:sp>
            <p:nvSpPr>
              <p:cNvPr id="20" name="Freeform 20"/>
              <p:cNvSpPr/>
              <p:nvPr/>
            </p:nvSpPr>
            <p:spPr>
              <a:xfrm>
                <a:off x="0" y="0"/>
                <a:ext cx="1245855" cy="254669"/>
              </a:xfrm>
              <a:custGeom>
                <a:avLst/>
                <a:gdLst/>
                <a:ahLst/>
                <a:cxnLst/>
                <a:rect l="l" t="t" r="r" b="b"/>
                <a:pathLst>
                  <a:path w="1245855" h="254669">
                    <a:moveTo>
                      <a:pt x="49429" y="0"/>
                    </a:moveTo>
                    <a:lnTo>
                      <a:pt x="1196426" y="0"/>
                    </a:lnTo>
                    <a:cubicBezTo>
                      <a:pt x="1223725" y="0"/>
                      <a:pt x="1245855" y="22130"/>
                      <a:pt x="1245855" y="49429"/>
                    </a:cubicBezTo>
                    <a:lnTo>
                      <a:pt x="1245855" y="205240"/>
                    </a:lnTo>
                    <a:cubicBezTo>
                      <a:pt x="1245855" y="232539"/>
                      <a:pt x="1223725" y="254669"/>
                      <a:pt x="1196426" y="254669"/>
                    </a:cubicBezTo>
                    <a:lnTo>
                      <a:pt x="49429" y="254669"/>
                    </a:lnTo>
                    <a:cubicBezTo>
                      <a:pt x="22130" y="254669"/>
                      <a:pt x="0" y="232539"/>
                      <a:pt x="0" y="205240"/>
                    </a:cubicBezTo>
                    <a:lnTo>
                      <a:pt x="0" y="49429"/>
                    </a:lnTo>
                    <a:cubicBezTo>
                      <a:pt x="0" y="22130"/>
                      <a:pt x="22130" y="0"/>
                      <a:pt x="49429" y="0"/>
                    </a:cubicBezTo>
                    <a:close/>
                  </a:path>
                </a:pathLst>
              </a:custGeom>
              <a:solidFill>
                <a:srgbClr val="508BBB"/>
              </a:solidFill>
              <a:ln w="19050" cap="rnd">
                <a:solidFill>
                  <a:srgbClr val="222223"/>
                </a:solidFill>
                <a:prstDash val="solid"/>
                <a:round/>
              </a:ln>
            </p:spPr>
          </p:sp>
          <p:sp>
            <p:nvSpPr>
              <p:cNvPr id="21" name="TextBox 21"/>
              <p:cNvSpPr txBox="1"/>
              <p:nvPr/>
            </p:nvSpPr>
            <p:spPr>
              <a:xfrm>
                <a:off x="0" y="-38100"/>
                <a:ext cx="1245855" cy="292769"/>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861085" y="2324532"/>
              <a:ext cx="7497071" cy="3529428"/>
            </a:xfrm>
            <a:prstGeom prst="rect">
              <a:avLst/>
            </a:prstGeom>
          </p:spPr>
          <p:txBody>
            <a:bodyPr lIns="0" tIns="0" rIns="0" bIns="0" rtlCol="0" anchor="t">
              <a:spAutoFit/>
            </a:bodyPr>
            <a:lstStyle/>
            <a:p>
              <a:pPr algn="l">
                <a:lnSpc>
                  <a:spcPts val="5175"/>
                </a:lnSpc>
              </a:pPr>
              <a:r>
                <a:rPr lang="en-US" sz="3805" spc="-95">
                  <a:solidFill>
                    <a:srgbClr val="222223"/>
                  </a:solidFill>
                  <a:latin typeface="Rokkitt"/>
                  <a:ea typeface="Rokkitt"/>
                  <a:cs typeface="Rokkitt"/>
                  <a:sym typeface="Rokkitt"/>
                </a:rPr>
                <a:t>1. Chiều của dòng điện?</a:t>
              </a:r>
            </a:p>
            <a:p>
              <a:pPr algn="l">
                <a:lnSpc>
                  <a:spcPts val="5175"/>
                </a:lnSpc>
              </a:pPr>
              <a:r>
                <a:rPr lang="en-US" sz="3805" spc="-95">
                  <a:solidFill>
                    <a:srgbClr val="222223"/>
                  </a:solidFill>
                  <a:latin typeface="Rokkitt"/>
                  <a:ea typeface="Rokkitt"/>
                  <a:cs typeface="Rokkitt"/>
                  <a:sym typeface="Rokkitt"/>
                </a:rPr>
                <a:t>2. Chiều của </a:t>
              </a:r>
              <a:r>
                <a:rPr lang="vi-VN" sz="3805" spc="-95">
                  <a:solidFill>
                    <a:srgbClr val="222223"/>
                  </a:solidFill>
                  <a:latin typeface="Rokkitt"/>
                  <a:ea typeface="Rokkitt"/>
                  <a:cs typeface="Rokkitt"/>
                  <a:sym typeface="Rokkitt"/>
                </a:rPr>
                <a:t>cảm</a:t>
              </a:r>
              <a:r>
                <a:rPr lang="en-US" sz="3805" spc="-95">
                  <a:solidFill>
                    <a:srgbClr val="222223"/>
                  </a:solidFill>
                  <a:latin typeface="Rokkitt"/>
                  <a:ea typeface="Rokkitt"/>
                  <a:cs typeface="Rokkitt"/>
                  <a:sym typeface="Rokkitt"/>
                </a:rPr>
                <a:t> ứng từ?</a:t>
              </a:r>
            </a:p>
            <a:p>
              <a:pPr algn="l">
                <a:lnSpc>
                  <a:spcPts val="5175"/>
                </a:lnSpc>
              </a:pPr>
              <a:r>
                <a:rPr lang="en-US" sz="3805" spc="-95">
                  <a:solidFill>
                    <a:srgbClr val="222223"/>
                  </a:solidFill>
                  <a:latin typeface="Rokkitt"/>
                  <a:ea typeface="Rokkitt"/>
                  <a:cs typeface="Rokkitt"/>
                  <a:sym typeface="Rokkitt"/>
                </a:rPr>
                <a:t>3. Chiều của lực từ?</a:t>
              </a:r>
            </a:p>
            <a:p>
              <a:pPr algn="l">
                <a:lnSpc>
                  <a:spcPts val="5175"/>
                </a:lnSpc>
              </a:pPr>
              <a:r>
                <a:rPr lang="en-US" sz="3805" spc="-95">
                  <a:solidFill>
                    <a:srgbClr val="222223"/>
                  </a:solidFill>
                  <a:latin typeface="Rokkitt"/>
                  <a:ea typeface="Rokkitt"/>
                  <a:cs typeface="Rokkitt"/>
                  <a:sym typeface="Rokkitt"/>
                </a:rPr>
                <a:t>=&gt; Mối quan hệ?</a:t>
              </a:r>
            </a:p>
          </p:txBody>
        </p:sp>
        <p:sp>
          <p:nvSpPr>
            <p:cNvPr id="23" name="TextBox 23"/>
            <p:cNvSpPr txBox="1"/>
            <p:nvPr/>
          </p:nvSpPr>
          <p:spPr>
            <a:xfrm>
              <a:off x="1403793" y="404898"/>
              <a:ext cx="6142151" cy="963053"/>
            </a:xfrm>
            <a:prstGeom prst="rect">
              <a:avLst/>
            </a:prstGeom>
          </p:spPr>
          <p:txBody>
            <a:bodyPr lIns="0" tIns="0" rIns="0" bIns="0" rtlCol="0" anchor="t">
              <a:spAutoFit/>
            </a:bodyPr>
            <a:lstStyle/>
            <a:p>
              <a:pPr marL="0" lvl="0" indent="0" algn="ctr">
                <a:lnSpc>
                  <a:spcPts val="4990"/>
                </a:lnSpc>
              </a:pPr>
              <a:r>
                <a:rPr lang="en-US" sz="5544" b="1" spc="-332">
                  <a:solidFill>
                    <a:srgbClr val="FFFFFF"/>
                  </a:solidFill>
                  <a:latin typeface="Rokkitt Bold"/>
                  <a:ea typeface="Rokkitt Bold"/>
                  <a:cs typeface="Rokkitt Bold"/>
                  <a:sym typeface="Rokkitt Bold"/>
                </a:rPr>
                <a:t>CÂU HỎI</a:t>
              </a:r>
            </a:p>
          </p:txBody>
        </p:sp>
      </p:grpSp>
      <p:sp>
        <p:nvSpPr>
          <p:cNvPr id="24" name="TextBox 24"/>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pic>
        <p:nvPicPr>
          <p:cNvPr id="29" name="Âm thanh 28">
            <a:hlinkClick r:id="" action="ppaction://media"/>
            <a:extLst>
              <a:ext uri="{FF2B5EF4-FFF2-40B4-BE49-F238E27FC236}">
                <a16:creationId xmlns:a16="http://schemas.microsoft.com/office/drawing/2014/main" id="{53C4E1FA-09C0-9F6A-2DAC-3BBBFDC29CF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648238" y="9647238"/>
            <a:ext cx="487362" cy="487362"/>
          </a:xfrm>
          <a:prstGeom prst="rect">
            <a:avLst/>
          </a:prstGeom>
        </p:spPr>
      </p:pic>
      <p:pic>
        <p:nvPicPr>
          <p:cNvPr id="30" name="20260604-0952-09.9399517">
            <a:hlinkClick r:id="" action="ppaction://media"/>
            <a:extLst>
              <a:ext uri="{FF2B5EF4-FFF2-40B4-BE49-F238E27FC236}">
                <a16:creationId xmlns:a16="http://schemas.microsoft.com/office/drawing/2014/main" id="{81065796-2FC4-A56B-7CCC-CED814D026C0}"/>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9"/>
          <a:srcRect r="28339"/>
          <a:stretch/>
        </p:blipFill>
        <p:spPr>
          <a:xfrm>
            <a:off x="2003404" y="3630619"/>
            <a:ext cx="6326213" cy="51124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7665"/>
    </mc:Choice>
    <mc:Fallback>
      <p:transition spd="slow" advTm="57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447"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9"/>
                </p:tgtEl>
              </p:cMediaNode>
            </p:audio>
            <p:video>
              <p:cMediaNode vol="80000">
                <p:cTn id="12" fill="hold" display="0">
                  <p:stCondLst>
                    <p:cond delay="indefinite"/>
                  </p:stCondLst>
                </p:cTn>
                <p:tgtEl>
                  <p:spTgt spid="30"/>
                </p:tgtEl>
              </p:cMediaNode>
            </p:video>
            <p:seq concurrent="1" nextAc="seek">
              <p:cTn id="13" restart="whenNotActive" fill="hold" evtFilter="cancelBubble" nodeType="interactiveSeq">
                <p:stCondLst>
                  <p:cond evt="onClick" delay="0">
                    <p:tgtEl>
                      <p:spTgt spid="30"/>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0"/>
                                        </p:tgtEl>
                                      </p:cBhvr>
                                    </p:cmd>
                                  </p:childTnLst>
                                </p:cTn>
                              </p:par>
                            </p:childTnLst>
                          </p:cTn>
                        </p:par>
                      </p:childTnLst>
                    </p:cTn>
                  </p:par>
                </p:childTnLst>
              </p:cTn>
              <p:nextCondLst>
                <p:cond evt="onClick" delay="0">
                  <p:tgtEl>
                    <p:spTgt spid="3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4620481" y="6394413"/>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4492941" y="-984060"/>
            <a:ext cx="9329869" cy="3712946"/>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3297014" y="5297264"/>
            <a:ext cx="8066393" cy="3184417"/>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3169473" y="-2081209"/>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TextBox 14"/>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pic>
        <p:nvPicPr>
          <p:cNvPr id="18" name="20260604-0952-09.9399517">
            <a:hlinkClick r:id="" action="ppaction://media"/>
            <a:extLst>
              <a:ext uri="{FF2B5EF4-FFF2-40B4-BE49-F238E27FC236}">
                <a16:creationId xmlns:a16="http://schemas.microsoft.com/office/drawing/2014/main" id="{AA46480D-4CA2-0C7C-7E07-C236CF909B8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r="8373"/>
          <a:stretch/>
        </p:blipFill>
        <p:spPr>
          <a:xfrm>
            <a:off x="4221694" y="3219564"/>
            <a:ext cx="10851246" cy="6344623"/>
          </a:xfrm>
          <a:prstGeom prst="rect">
            <a:avLst/>
          </a:prstGeom>
        </p:spPr>
      </p:pic>
      <p:pic>
        <p:nvPicPr>
          <p:cNvPr id="20" name="Âm thanh 19">
            <a:hlinkClick r:id="" action="ppaction://media"/>
            <a:extLst>
              <a:ext uri="{FF2B5EF4-FFF2-40B4-BE49-F238E27FC236}">
                <a16:creationId xmlns:a16="http://schemas.microsoft.com/office/drawing/2014/main" id="{E7EB17D5-E032-060B-0EA8-7EEC7FCCD7B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2568"/>
    </mc:Choice>
    <mc:Fallback>
      <p:transition spd="slow" advTm="2125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44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8"/>
                </p:tgtEl>
              </p:cMediaNode>
            </p:video>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8"/>
                                        </p:tgtEl>
                                      </p:cBhvr>
                                    </p:cmd>
                                  </p:childTnLst>
                                </p:cTn>
                              </p:par>
                            </p:childTnLst>
                          </p:cTn>
                        </p:par>
                      </p:childTnLst>
                    </p:cTn>
                  </p:par>
                </p:childTnLst>
              </p:cTn>
              <p:nextCondLst>
                <p:cond evt="onClick" delay="0">
                  <p:tgtEl>
                    <p:spTgt spid="18"/>
                  </p:tgtEl>
                </p:cond>
              </p:nextCondLst>
            </p:seq>
            <p:audio isNarration="1">
              <p:cMediaNode vol="80000" showWhenStopped="0">
                <p:cTn id="17" fill="hold" display="0">
                  <p:stCondLst>
                    <p:cond delay="indefinite"/>
                  </p:stCondLst>
                  <p:endCondLst>
                    <p:cond evt="onStopAudio" delay="0">
                      <p:tgtEl>
                        <p:sldTgt/>
                      </p:tgtEl>
                    </p:cond>
                  </p:endCondLst>
                </p:cTn>
                <p:tgtEl>
                  <p:spTgt spid="20"/>
                </p:tgtEl>
              </p:cMediaNode>
            </p:audio>
          </p:childTnLst>
        </p:cTn>
      </p:par>
    </p:tnLst>
  </p:timing>
  <p:extLst>
    <p:ext uri="{E180D4A7-C9FB-4DFB-919C-405C955672EB}">
      <p14:showEvtLst xmlns:p14="http://schemas.microsoft.com/office/powerpoint/2010/main">
        <p14:playEvt time="64948" objId="18"/>
        <p14:pauseEvt time="82841" objId="18"/>
        <p14:seekEvt time="95164" objId="18" seek="18126"/>
        <p14:seekEvt time="95164" objId="18" seek="18126"/>
        <p14:seekEvt time="95409" objId="18" seek="4966"/>
        <p14:seekEvt time="95409" objId="18" seek="4966"/>
        <p14:seekEvt time="95456" objId="18" seek="6538"/>
        <p14:seekEvt time="95456" objId="18" seek="6538"/>
        <p14:seekEvt time="95497" objId="18" seek="7863"/>
        <p14:seekEvt time="95497" objId="18" seek="7863"/>
        <p14:seekEvt time="95537" objId="18" seek="8690"/>
        <p14:seekEvt time="95537" objId="18" seek="8690"/>
        <p14:seekEvt time="95601" objId="18" seek="9849"/>
        <p14:seekEvt time="95601" objId="18" seek="9849"/>
        <p14:seekEvt time="95646" objId="18" seek="10346"/>
        <p14:seekEvt time="95646" objId="18" seek="10346"/>
        <p14:seekEvt time="95721" objId="18" seek="10511"/>
        <p14:seekEvt time="95721" objId="18" seek="10511"/>
        <p14:seekEvt time="95766" objId="18" seek="10511"/>
        <p14:seekEvt time="95766" objId="18" seek="10511"/>
        <p14:seekEvt time="95969" objId="18" seek="10511"/>
        <p14:seekEvt time="95969" objId="18" seek="10511"/>
        <p14:seekEvt time="96155" objId="18" seek="10677"/>
        <p14:seekEvt time="96155" objId="18" seek="10677"/>
        <p14:seekEvt time="96201" objId="18" seek="12911"/>
        <p14:seekEvt time="96201" objId="18" seek="12911"/>
        <p14:seekEvt time="96242" objId="18" seek="14567"/>
        <p14:seekEvt time="96242" objId="18" seek="14567"/>
        <p14:seekEvt time="96283" objId="18" seek="15477"/>
        <p14:seekEvt time="96283" objId="18" seek="15477"/>
        <p14:seekEvt time="96323" objId="18" seek="16967"/>
        <p14:seekEvt time="96323" objId="18" seek="16967"/>
        <p14:seekEvt time="96364" objId="18" seek="17629"/>
        <p14:seekEvt time="96364" objId="18" seek="17629"/>
        <p14:seekEvt time="96419" objId="18" seek="18126"/>
        <p14:seekEvt time="96419" objId="18" seek="18126"/>
        <p14:seekEvt time="96459" objId="18" seek="18457"/>
        <p14:seekEvt time="96459" objId="18" seek="18457"/>
        <p14:seekEvt time="96507" objId="18" seek="19119"/>
        <p14:seekEvt time="96507" objId="18" seek="19119"/>
        <p14:seekEvt time="96547" objId="18" seek="19698"/>
        <p14:seekEvt time="96547" objId="18" seek="19698"/>
        <p14:seekEvt time="96587" objId="18" seek="20360"/>
        <p14:seekEvt time="96587" objId="18" seek="20360"/>
        <p14:seekEvt time="96628" objId="18" seek="21685"/>
        <p14:seekEvt time="96628" objId="18" seek="21685"/>
        <p14:seekEvt time="96669" objId="18" seek="22678"/>
        <p14:seekEvt time="96669" objId="18" seek="22678"/>
        <p14:seekEvt time="96710" objId="18" seek="23340"/>
        <p14:seekEvt time="96710" objId="18" seek="23340"/>
        <p14:seekEvt time="96751" objId="18" seek="23588"/>
        <p14:seekEvt time="96751" objId="18" seek="23588"/>
        <p14:seekEvt time="96805" objId="18" seek="23754"/>
        <p14:seekEvt time="96805" objId="18" seek="23754"/>
        <p14:seekEvt time="96987" objId="18" seek="23671"/>
        <p14:seekEvt time="96987" objId="18" seek="23671"/>
        <p14:seekEvt time="97082" objId="18" seek="23754"/>
        <p14:seekEvt time="97082" objId="18" seek="23754"/>
        <p14:seekEvt time="97123" objId="18" seek="24830"/>
        <p14:seekEvt time="97123" objId="18" seek="24830"/>
        <p14:seekEvt time="97164" objId="18" seek="26319"/>
        <p14:seekEvt time="97164" objId="18" seek="26319"/>
        <p14:seekEvt time="97205" objId="18" seek="27644"/>
        <p14:seekEvt time="97205" objId="18" seek="27644"/>
        <p14:seekEvt time="97245" objId="18" seek="28554"/>
        <p14:seekEvt time="97245" objId="18" seek="28554"/>
        <p14:seekEvt time="97300" objId="18" seek="28968"/>
        <p14:seekEvt time="97300" objId="18" seek="28968"/>
        <p14:seekEvt time="97347" objId="18" seek="29299"/>
        <p14:seekEvt time="97347" objId="18" seek="29299"/>
        <p14:seekEvt time="97387" objId="18" seek="30044"/>
        <p14:seekEvt time="97387" objId="18" seek="30044"/>
        <p14:seekEvt time="97428" objId="18" seek="31037"/>
        <p14:seekEvt time="97428" objId="18" seek="31037"/>
        <p14:seekEvt time="97468" objId="18" seek="31865"/>
        <p14:seekEvt time="97468" objId="18" seek="31865"/>
        <p14:seekEvt time="97509" objId="18" seek="33106"/>
        <p14:seekEvt time="97509" objId="18" seek="33106"/>
        <p14:seekEvt time="97550" objId="18" seek="34017"/>
        <p14:seekEvt time="97550" objId="18" seek="34017"/>
        <p14:seekEvt time="97592" objId="18" seek="34679"/>
        <p14:seekEvt time="97592" objId="18" seek="34679"/>
        <p14:seekEvt time="97640" objId="18" seek="35672"/>
        <p14:seekEvt time="97640" objId="18" seek="35672"/>
        <p14:seekEvt time="97686" objId="18" seek="36500"/>
        <p14:seekEvt time="97686" objId="18" seek="36500"/>
        <p14:seekEvt time="97726" objId="18" seek="37327"/>
        <p14:seekEvt time="97726" objId="18" seek="37327"/>
        <p14:seekEvt time="97767" objId="18" seek="37907"/>
        <p14:seekEvt time="97767" objId="18" seek="37907"/>
        <p14:seekEvt time="97814" objId="18" seek="38651"/>
        <p14:seekEvt time="97814" objId="18" seek="38651"/>
        <p14:seekEvt time="97855" objId="18" seek="39314"/>
        <p14:seekEvt time="97856" objId="18" seek="39314"/>
        <p14:seekEvt time="97896" objId="18" seek="40141"/>
        <p14:seekEvt time="97896" objId="18" seek="40141"/>
        <p14:seekEvt time="97936" objId="18" seek="40803"/>
        <p14:seekEvt time="97936" objId="18" seek="40803"/>
        <p14:seekEvt time="97977" objId="18" seek="41383"/>
        <p14:seekEvt time="97977" objId="18" seek="41383"/>
        <p14:seekEvt time="98017" objId="18" seek="41797"/>
        <p14:seekEvt time="98018" objId="18" seek="41797"/>
        <p14:seekEvt time="98065" objId="18" seek="41962"/>
        <p14:seekEvt time="98065" objId="18" seek="41962"/>
        <p14:seekEvt time="98105" objId="18" seek="42376"/>
        <p14:seekEvt time="98105" objId="18" seek="42376"/>
        <p14:seekEvt time="98147" objId="18" seek="43121"/>
        <p14:seekEvt time="98147" objId="18" seek="43121"/>
        <p14:seekEvt time="98188" objId="18" seek="43700"/>
        <p14:seekEvt time="98188" objId="18" seek="43700"/>
        <p14:seekEvt time="98235" objId="18" seek="44445"/>
        <p14:seekEvt time="98235" objId="18" seek="44445"/>
        <p14:seekEvt time="98275" objId="18" seek="45024"/>
        <p14:seekEvt time="98275" objId="18" seek="45024"/>
        <p14:seekEvt time="98315" objId="18" seek="45769"/>
        <p14:seekEvt time="98315" objId="18" seek="45769"/>
        <p14:seekEvt time="98356" objId="18" seek="46762"/>
        <p14:seekEvt time="98356" objId="18" seek="46762"/>
        <p14:seekEvt time="98397" objId="18" seek="47342"/>
        <p14:seekEvt time="98397" objId="18" seek="47342"/>
        <p14:seekEvt time="98439" objId="18" seek="48004"/>
        <p14:seekEvt time="98439" objId="18" seek="48004"/>
        <p14:seekEvt time="98533" objId="18" seek="48335"/>
        <p14:seekEvt time="98533" objId="18" seek="48335"/>
        <p14:seekEvt time="98611" objId="18" seek="48335"/>
        <p14:seekEvt time="98611" objId="18" seek="48335"/>
        <p14:seekEvt time="99423" objId="18" seek="47921"/>
        <p14:seekEvt time="99423" objId="18" seek="47921"/>
        <p14:seekEvt time="99578" objId="18" seek="27230"/>
        <p14:seekEvt time="99578" objId="18" seek="27230"/>
        <p14:seekEvt time="99624" objId="18" seek="28389"/>
        <p14:seekEvt time="99624" objId="18" seek="28389"/>
        <p14:seekEvt time="99664" objId="18" seek="28968"/>
        <p14:seekEvt time="99664" objId="18" seek="28968"/>
        <p14:seekEvt time="99720" objId="18" seek="29299"/>
        <p14:seekEvt time="99720" objId="18" seek="29299"/>
        <p14:seekEvt time="99794" objId="18" seek="29464"/>
        <p14:seekEvt time="99794" objId="18" seek="29464"/>
        <p14:seekEvt time="100033" objId="18" seek="29547"/>
        <p14:seekEvt time="100033" objId="18" seek="29547"/>
        <p14:seekEvt time="100214" objId="18" seek="29630"/>
        <p14:seekEvt time="100214" objId="18" seek="29630"/>
        <p14:seekEvt time="100438" objId="18" seek="29630"/>
        <p14:seekEvt time="100438" objId="18" seek="29630"/>
        <p14:seekEvt time="100639" objId="18" seek="29630"/>
        <p14:seekEvt time="100639" objId="18" seek="29630"/>
        <p14:seekEvt time="100728" objId="18" seek="29713"/>
        <p14:seekEvt time="100728" objId="18" seek="29713"/>
        <p14:seekEvt time="100782" objId="18" seek="29961"/>
        <p14:seekEvt time="100782" objId="18" seek="29961"/>
        <p14:seekEvt time="100823" objId="18" seek="30209"/>
        <p14:seekEvt time="100823" objId="18" seek="30209"/>
        <p14:seekEvt time="100878" objId="18" seek="30540"/>
        <p14:seekEvt time="100878" objId="18" seek="30540"/>
        <p14:seekEvt time="100925" objId="18" seek="31037"/>
        <p14:seekEvt time="100925" objId="18" seek="31037"/>
        <p14:seekEvt time="100973" objId="18" seek="31451"/>
        <p14:seekEvt time="100973" objId="18" seek="31451"/>
        <p14:seekEvt time="101020" objId="18" seek="31947"/>
        <p14:seekEvt time="101020" objId="18" seek="31947"/>
        <p14:seekEvt time="101061" objId="18" seek="32361"/>
        <p14:seekEvt time="101061" objId="18" seek="32361"/>
        <p14:seekEvt time="101101" objId="18" seek="32775"/>
        <p14:seekEvt time="101101" objId="18" seek="32775"/>
        <p14:seekEvt time="101142" objId="18" seek="33106"/>
        <p14:seekEvt time="101142" objId="18" seek="33106"/>
        <p14:seekEvt time="101182" objId="18" seek="33520"/>
        <p14:seekEvt time="101182" objId="18" seek="33520"/>
        <p14:seekEvt time="101223" objId="18" seek="34099"/>
        <p14:seekEvt time="101223" objId="18" seek="34099"/>
        <p14:seekEvt time="101264" objId="18" seek="34596"/>
        <p14:seekEvt time="101264" objId="18" seek="34596"/>
        <p14:seekEvt time="101304" objId="18" seek="35175"/>
        <p14:seekEvt time="101304" objId="18" seek="35175"/>
        <p14:seekEvt time="101345" objId="18" seek="36086"/>
        <p14:seekEvt time="101345" objId="18" seek="36086"/>
        <p14:seekEvt time="101386" objId="18" seek="37493"/>
        <p14:seekEvt time="101386" objId="18" seek="37493"/>
        <p14:seekEvt time="101426" objId="18" seek="38569"/>
        <p14:seekEvt time="101426" objId="18" seek="38569"/>
        <p14:seekEvt time="101467" objId="18" seek="39562"/>
        <p14:seekEvt time="101467" objId="18" seek="39562"/>
        <p14:seekEvt time="101508" objId="18" seek="40638"/>
        <p14:seekEvt time="101508" objId="18" seek="40638"/>
        <p14:seekEvt time="101549" objId="18" seek="42128"/>
        <p14:seekEvt time="101549" objId="18" seek="42128"/>
        <p14:seekEvt time="101596" objId="18" seek="43700"/>
        <p14:seekEvt time="101596" objId="18" seek="43700"/>
        <p14:seekEvt time="101643" objId="18" seek="44445"/>
        <p14:seekEvt time="101643" objId="18" seek="44445"/>
        <p14:seekEvt time="101684" objId="18" seek="44859"/>
        <p14:seekEvt time="101684" objId="18" seek="44859"/>
        <p14:seekEvt time="101725" objId="18" seek="45852"/>
        <p14:seekEvt time="101725" objId="18" seek="45852"/>
        <p14:resumeEvt time="102994" objId="18"/>
        <p14:pauseEvt time="103904" objId="18"/>
        <p14:seekEvt time="105289" objId="18" seek="46266"/>
        <p14:seekEvt time="105289" objId="18" seek="46266"/>
        <p14:seekEvt time="105488" objId="18" seek="25988"/>
        <p14:seekEvt time="105488" objId="18" seek="25988"/>
        <p14:seekEvt time="105534" objId="18" seek="27561"/>
        <p14:seekEvt time="105534" objId="18" seek="27561"/>
        <p14:seekEvt time="105606" objId="18" seek="29878"/>
        <p14:seekEvt time="105606" objId="18" seek="29878"/>
        <p14:seekEvt time="105649" objId="18" seek="31203"/>
        <p14:seekEvt time="105649" objId="18" seek="31203"/>
        <p14:seekEvt time="105690" objId="18" seek="31782"/>
        <p14:seekEvt time="105690" objId="18" seek="31782"/>
        <p14:seekEvt time="105730" objId="18" seek="32279"/>
        <p14:seekEvt time="105730" objId="18" seek="32279"/>
        <p14:seekEvt time="105772" objId="18" seek="32692"/>
        <p14:seekEvt time="105772" objId="18" seek="32692"/>
        <p14:seekEvt time="105812" objId="18" seek="33023"/>
        <p14:seekEvt time="105812" objId="18" seek="33023"/>
        <p14:seekEvt time="105853" objId="18" seek="33520"/>
        <p14:seekEvt time="105853" objId="18" seek="33520"/>
        <p14:seekEvt time="105893" objId="18" seek="34017"/>
        <p14:seekEvt time="105893" objId="18" seek="34017"/>
        <p14:seekEvt time="105934" objId="18" seek="34679"/>
        <p14:seekEvt time="105934" objId="18" seek="34679"/>
        <p14:seekEvt time="105975" objId="18" seek="35175"/>
        <p14:seekEvt time="105975" objId="18" seek="35175"/>
        <p14:seekEvt time="106015" objId="18" seek="35506"/>
        <p14:seekEvt time="106015" objId="18" seek="35506"/>
        <p14:seekEvt time="106056" objId="18" seek="35920"/>
        <p14:seekEvt time="106056" objId="18" seek="35920"/>
        <p14:seekEvt time="106097" objId="18" seek="36417"/>
        <p14:seekEvt time="106097" objId="18" seek="36417"/>
        <p14:seekEvt time="106137" objId="18" seek="36913"/>
        <p14:seekEvt time="106137" objId="18" seek="36913"/>
        <p14:seekEvt time="106178" objId="18" seek="37493"/>
        <p14:seekEvt time="106178" objId="18" seek="37493"/>
        <p14:seekEvt time="106225" objId="18" seek="38238"/>
        <p14:seekEvt time="106225" objId="18" seek="38238"/>
        <p14:seekEvt time="106266" objId="18" seek="38734"/>
        <p14:seekEvt time="106266" objId="18" seek="38734"/>
        <p14:seekEvt time="106314" objId="18" seek="39231"/>
        <p14:seekEvt time="106314" objId="18" seek="39231"/>
        <p14:seekEvt time="106362" objId="18" seek="39562"/>
        <p14:seekEvt time="106362" objId="18" seek="39562"/>
        <p14:seekEvt time="106415" objId="18" seek="39976"/>
        <p14:seekEvt time="106415" objId="18" seek="39976"/>
        <p14:seekEvt time="106456" objId="18" seek="40472"/>
        <p14:seekEvt time="106456" objId="18" seek="40472"/>
        <p14:seekEvt time="106496" objId="18" seek="40886"/>
        <p14:seekEvt time="106496" objId="18" seek="40886"/>
        <p14:seekEvt time="106544" objId="18" seek="41300"/>
        <p14:seekEvt time="106544" objId="18" seek="41300"/>
        <p14:seekEvt time="106591" objId="18" seek="41631"/>
        <p14:seekEvt time="106591" objId="18" seek="41631"/>
        <p14:seekEvt time="106639" objId="18" seek="42045"/>
        <p14:seekEvt time="106639" objId="18" seek="42045"/>
        <p14:seekEvt time="106686" objId="18" seek="42376"/>
        <p14:seekEvt time="106686" objId="18" seek="42376"/>
        <p14:seekEvt time="106727" objId="18" seek="42872"/>
        <p14:seekEvt time="106727" objId="18" seek="42872"/>
        <p14:seekEvt time="106768" objId="18" seek="43617"/>
        <p14:seekEvt time="106768" objId="18" seek="43617"/>
        <p14:seekEvt time="106808" objId="18" seek="44445"/>
        <p14:seekEvt time="106808" objId="18" seek="44445"/>
        <p14:seekEvt time="106856" objId="18" seek="44942"/>
        <p14:seekEvt time="106856" objId="18" seek="44942"/>
        <p14:seekEvt time="106896" objId="18" seek="45438"/>
        <p14:seekEvt time="106896" objId="18" seek="45438"/>
        <p14:seekEvt time="106937" objId="18" seek="46100"/>
        <p14:seekEvt time="106937" objId="18" seek="46100"/>
        <p14:seekEvt time="106977" objId="18" seek="46845"/>
        <p14:seekEvt time="106977" objId="18" seek="46845"/>
        <p14:seekEvt time="107019" objId="18" seek="47590"/>
        <p14:seekEvt time="107019" objId="18" seek="47590"/>
        <p14:seekEvt time="107059" objId="18" seek="48252"/>
        <p14:seekEvt time="107059" objId="18" seek="48252"/>
        <p14:seekEvt time="107099" objId="18" seek="48914"/>
        <p14:seekEvt time="107099" objId="18" seek="48914"/>
        <p14:seekEvt time="107140" objId="18" seek="49411"/>
        <p14:seekEvt time="107140" objId="18" seek="49411"/>
        <p14:seekEvt time="107189" objId="18" seek="50073"/>
        <p14:seekEvt time="107189" objId="18" seek="50073"/>
        <p14:seekEvt time="107235" objId="18" seek="50570"/>
        <p14:seekEvt time="107235" objId="18" seek="50570"/>
        <p14:seekEvt time="107282" objId="18" seek="51066"/>
        <p14:seekEvt time="107282" objId="18" seek="51066"/>
        <p14:seekEvt time="107323" objId="18" seek="51480"/>
        <p14:seekEvt time="107323" objId="18" seek="51480"/>
        <p14:seekEvt time="107364" objId="18" seek="51811"/>
        <p14:seekEvt time="107364" objId="18" seek="51811"/>
        <p14:seekEvt time="107411" objId="18" seek="52225"/>
        <p14:seekEvt time="107411" objId="18" seek="52225"/>
        <p14:seekEvt time="107459" objId="18" seek="52639"/>
        <p14:seekEvt time="107459" objId="18" seek="52639"/>
        <p14:seekEvt time="107506" objId="18" seek="53053"/>
        <p14:seekEvt time="107506" objId="18" seek="53053"/>
        <p14:seekEvt time="107547" objId="18" seek="53466"/>
        <p14:seekEvt time="107547" objId="18" seek="53466"/>
        <p14:seekEvt time="107595" objId="18" seek="53963"/>
        <p14:seekEvt time="107595" objId="18" seek="53963"/>
        <p14:seekEvt time="107641" objId="18" seek="54294"/>
        <p14:seekEvt time="107641" objId="18" seek="54294"/>
        <p14:seekEvt time="107682" objId="18" seek="54625"/>
        <p14:seekEvt time="107682" objId="18" seek="54625"/>
        <p14:seekEvt time="107723" objId="18" seek="54873"/>
        <p14:seekEvt time="107723" objId="18" seek="54873"/>
        <p14:seekEvt time="107771" objId="18" seek="55122"/>
        <p14:seekEvt time="107771" objId="18" seek="55122"/>
        <p14:seekEvt time="107818" objId="18" seek="55453"/>
        <p14:seekEvt time="107818" objId="18" seek="55453"/>
        <p14:seekEvt time="107872" objId="18" seek="55784"/>
        <p14:seekEvt time="107872" objId="18" seek="55784"/>
        <p14:seekEvt time="107912" objId="18" seek="56280"/>
        <p14:seekEvt time="107912" objId="18" seek="56280"/>
        <p14:seekEvt time="107953" objId="18" seek="56860"/>
        <p14:seekEvt time="107953" objId="18" seek="56860"/>
        <p14:seekEvt time="107994" objId="18" seek="57356"/>
        <p14:seekEvt time="107994" objId="18" seek="57356"/>
        <p14:seekEvt time="108035" objId="18" seek="58019"/>
        <p14:seekEvt time="108035" objId="18" seek="58019"/>
        <p14:seekEvt time="108082" objId="18" seek="58681"/>
        <p14:seekEvt time="108082" objId="18" seek="58681"/>
        <p14:seekEvt time="108125" objId="18" seek="59095"/>
        <p14:seekEvt time="108125" objId="18" seek="59095"/>
        <p14:seekEvt time="108176" objId="18" seek="59591"/>
        <p14:seekEvt time="108177" objId="18" seek="59591"/>
        <p14:seekEvt time="108217" objId="18" seek="59922"/>
        <p14:seekEvt time="108217" objId="18" seek="59922"/>
        <p14:seekEvt time="108258" objId="18" seek="60253"/>
        <p14:seekEvt time="108258" objId="18" seek="60253"/>
        <p14:seekEvt time="108313" objId="18" seek="60584"/>
        <p14:seekEvt time="108313" objId="18" seek="60584"/>
        <p14:seekEvt time="108353" objId="18" seek="60750"/>
        <p14:seekEvt time="108353" objId="18" seek="60750"/>
        <p14:seekEvt time="108400" objId="18" seek="60915"/>
        <p14:seekEvt time="108400" objId="18" seek="60915"/>
        <p14:seekEvt time="108441" objId="18" seek="61412"/>
        <p14:seekEvt time="108441" objId="18" seek="61412"/>
        <p14:seekEvt time="108489" objId="18" seek="61743"/>
        <p14:seekEvt time="108489" objId="18" seek="61743"/>
        <p14:seekEvt time="108529" objId="18" seek="61826"/>
        <p14:seekEvt time="108529" objId="18" seek="61826"/>
        <p14:seekEvt time="108571" objId="18" seek="61909"/>
        <p14:seekEvt time="108571" objId="18" seek="61909"/>
        <p14:seekEvt time="108658" objId="18" seek="61991"/>
        <p14:seekEvt time="108658" objId="18" seek="61991"/>
        <p14:seekEvt time="108712" objId="18" seek="62157"/>
        <p14:seekEvt time="108712" objId="18" seek="62157"/>
        <p14:seekEvt time="108753" objId="18" seek="62240"/>
        <p14:seekEvt time="108753" objId="18" seek="62240"/>
        <p14:seekEvt time="108814" objId="18" seek="62405"/>
        <p14:seekEvt time="108814" objId="18" seek="62405"/>
        <p14:seekEvt time="108890" objId="18" seek="62488"/>
        <p14:seekEvt time="108890" objId="18" seek="62488"/>
        <p14:seekEvt time="108938" objId="18" seek="62653"/>
        <p14:seekEvt time="108938" objId="18" seek="62653"/>
        <p14:seekEvt time="108990" objId="18" seek="62736"/>
        <p14:seekEvt time="108990" objId="18" seek="62736"/>
        <p14:seekEvt time="109030" objId="18" seek="62819"/>
        <p14:seekEvt time="109030" objId="18" seek="62819"/>
        <p14:seekEvt time="109092" objId="18" seek="62984"/>
        <p14:seekEvt time="109092" objId="18" seek="62984"/>
        <p14:seekEvt time="109139" objId="18" seek="62984"/>
        <p14:seekEvt time="109139" objId="18" seek="62984"/>
        <p14:seekEvt time="109200" objId="18" seek="63067"/>
        <p14:seekEvt time="109200" objId="18" seek="63067"/>
        <p14:seekEvt time="109247" objId="18" seek="63150"/>
        <p14:seekEvt time="109247" objId="18" seek="63150"/>
        <p14:seekEvt time="109344" objId="18" seek="63233"/>
        <p14:seekEvt time="109344" objId="18" seek="63233"/>
        <p14:seekEvt time="109549" objId="18" seek="63316"/>
        <p14:seekEvt time="109549" objId="18" seek="63316"/>
        <p14:seekEvt time="109750" objId="18" seek="63316"/>
        <p14:seekEvt time="109750" objId="18" seek="63316"/>
        <p14:seekEvt time="117184" objId="18" seek="63481"/>
        <p14:seekEvt time="117184" objId="18" seek="63481"/>
        <p14:seekEvt time="117537" objId="18" seek="38817"/>
        <p14:seekEvt time="117537" objId="18" seek="38817"/>
        <p14:seekEvt time="117585" objId="18" seek="38651"/>
        <p14:seekEvt time="117585" objId="18" seek="38651"/>
        <p14:seekEvt time="117659" objId="18" seek="38569"/>
        <p14:seekEvt time="117659" objId="18" seek="38569"/>
        <p14:seekEvt time="117734" objId="18" seek="38403"/>
        <p14:seekEvt time="117734" objId="18" seek="38403"/>
        <p14:seekEvt time="117779" objId="18" seek="38403"/>
        <p14:seekEvt time="117779" objId="18" seek="38403"/>
        <p14:seekEvt time="117849" objId="18" seek="38238"/>
        <p14:seekEvt time="117849" objId="18" seek="38238"/>
        <p14:seekEvt time="117951" objId="18" seek="38238"/>
        <p14:seekEvt time="117951" objId="18" seek="38238"/>
        <p14:seekEvt time="118127" objId="18" seek="38072"/>
        <p14:seekEvt time="118127" objId="18" seek="38072"/>
        <p14:seekEvt time="118186" objId="18" seek="38072"/>
        <p14:seekEvt time="118186" objId="18" seek="38072"/>
        <p14:seekEvt time="118389" objId="18" seek="37989"/>
        <p14:seekEvt time="118389" objId="18" seek="37989"/>
        <p14:seekEvt time="118480" objId="18" seek="37907"/>
        <p14:seekEvt time="118480" objId="18" seek="37907"/>
        <p14:seekEvt time="118592" objId="18" seek="37907"/>
        <p14:seekEvt time="118592" objId="18" seek="37907"/>
        <p14:seekEvt time="118737" objId="18" seek="37824"/>
        <p14:seekEvt time="118737" objId="18" seek="37824"/>
        <p14:seekEvt time="118797" objId="18" seek="37824"/>
        <p14:seekEvt time="118797" objId="18" seek="37824"/>
        <p14:seekEvt time="118899" objId="18" seek="37741"/>
        <p14:seekEvt time="118899" objId="18" seek="37741"/>
        <p14:seekEvt time="118953" objId="18" seek="37575"/>
        <p14:seekEvt time="118953" objId="18" seek="37575"/>
        <p14:seekEvt time="118994" objId="18" seek="37575"/>
        <p14:seekEvt time="118994" objId="18" seek="37575"/>
        <p14:seekEvt time="119063" objId="18" seek="37410"/>
        <p14:seekEvt time="119063" objId="18" seek="37410"/>
        <p14:seekEvt time="119202" objId="18" seek="37410"/>
        <p14:seekEvt time="119202" objId="18" seek="37410"/>
        <p14:seekEvt time="119245" objId="18" seek="37575"/>
        <p14:seekEvt time="119245" objId="18" seek="37575"/>
        <p14:seekEvt time="119285" objId="18" seek="38734"/>
        <p14:seekEvt time="119285" objId="18" seek="38734"/>
        <p14:seekEvt time="119327" objId="18" seek="39976"/>
        <p14:seekEvt time="119327" objId="18" seek="39976"/>
        <p14:seekEvt time="119374" objId="18" seek="41465"/>
        <p14:seekEvt time="119374" objId="18" seek="41465"/>
        <p14:seekEvt time="119421" objId="18" seek="43535"/>
        <p14:seekEvt time="119421" objId="18" seek="43535"/>
        <p14:seekEvt time="119461" objId="18" seek="45273"/>
        <p14:seekEvt time="119461" objId="18" seek="45273"/>
        <p14:seekEvt time="119502" objId="18" seek="46183"/>
        <p14:seekEvt time="119502" objId="18" seek="46183"/>
        <p14:seekEvt time="119543" objId="18" seek="47507"/>
        <p14:seekEvt time="119543" objId="18" seek="47507"/>
        <p14:seekEvt time="119584" objId="18" seek="48583"/>
        <p14:seekEvt time="119584" objId="18" seek="48583"/>
        <p14:seekEvt time="119624" objId="18" seek="49825"/>
        <p14:seekEvt time="119624" objId="18" seek="49825"/>
        <p14:seekEvt time="119665" objId="18" seek="50818"/>
        <p14:seekEvt time="119665" objId="18" seek="50818"/>
        <p14:seekEvt time="119705" objId="18" seek="51894"/>
        <p14:seekEvt time="119705" objId="18" seek="51894"/>
        <p14:seekEvt time="119746" objId="18" seek="52639"/>
        <p14:seekEvt time="119746" objId="18" seek="52639"/>
        <p14:seekEvt time="119807" objId="18" seek="52970"/>
        <p14:seekEvt time="119807" objId="18" seek="52970"/>
        <p14:seekEvt time="119855" objId="18" seek="53053"/>
        <p14:seekEvt time="119855" objId="18" seek="53053"/>
        <p14:resumeEvt time="121306" objId="18"/>
        <p14:pauseEvt time="133806" objId="18"/>
        <p14:seekEvt time="142946" objId="18" seek="65799"/>
        <p14:seekEvt time="142946" objId="18" seek="65799"/>
        <p14:seekEvt time="143246" objId="18" seek="40390"/>
        <p14:seekEvt time="143246" objId="18" seek="40390"/>
        <p14:seekEvt time="143292" objId="18" seek="37575"/>
        <p14:seekEvt time="143292" objId="18" seek="37575"/>
        <p14:seekEvt time="143334" objId="18" seek="34844"/>
        <p14:seekEvt time="143334" objId="18" seek="34844"/>
        <p14:seekEvt time="143374" objId="18" seek="32775"/>
        <p14:seekEvt time="143374" objId="18" seek="32775"/>
        <p14:seekEvt time="143414" objId="18" seek="31203"/>
        <p14:seekEvt time="143414" objId="18" seek="31203"/>
        <p14:seekEvt time="143455" objId="18" seek="29961"/>
        <p14:seekEvt time="143455" objId="18" seek="29961"/>
        <p14:seekEvt time="143496" objId="18" seek="27975"/>
        <p14:seekEvt time="143496" objId="18" seek="27975"/>
        <p14:seekEvt time="143537" objId="18" seek="25078"/>
        <p14:seekEvt time="143537" objId="18" seek="25078"/>
        <p14:seekEvt time="143585" objId="18" seek="22512"/>
        <p14:seekEvt time="143585" objId="18" seek="22512"/>
        <p14:seekEvt time="143633" objId="18" seek="21022"/>
        <p14:seekEvt time="143633" objId="18" seek="21022"/>
        <p14:seekEvt time="143750" objId="18" seek="20195"/>
        <p14:seekEvt time="143750" objId="18" seek="20195"/>
        <p14:seekEvt time="143943" objId="18" seek="20029"/>
        <p14:seekEvt time="143943" objId="18" seek="20029"/>
        <p14:seekEvt time="143984" objId="18" seek="17960"/>
        <p14:seekEvt time="143984" objId="18" seek="17960"/>
        <p14:seekEvt time="144024" objId="18" seek="16139"/>
        <p14:seekEvt time="144024" objId="18" seek="16139"/>
        <p14:seekEvt time="144065" objId="18" seek="14815"/>
        <p14:seekEvt time="144065" objId="18" seek="14815"/>
        <p14:seekEvt time="144106" objId="18" seek="13656"/>
        <p14:seekEvt time="144106" objId="18" seek="13656"/>
        <p14:seekEvt time="144146" objId="18" seek="12746"/>
        <p14:seekEvt time="144146" objId="18" seek="12746"/>
        <p14:seekEvt time="144187" objId="18" seek="11835"/>
        <p14:seekEvt time="144187" objId="18" seek="11835"/>
        <p14:seekEvt time="144227" objId="18" seek="11173"/>
        <p14:seekEvt time="144228" objId="18" seek="11173"/>
        <p14:seekEvt time="144282" objId="18" seek="10842"/>
        <p14:seekEvt time="144282" objId="18" seek="10842"/>
        <p14:seekEvt time="144343" objId="18" seek="10842"/>
        <p14:seekEvt time="144343" objId="18" seek="10842"/>
        <p14:seekEvt time="144384" objId="18" seek="11091"/>
        <p14:seekEvt time="144384" objId="18" seek="11091"/>
        <p14:seekEvt time="144431" objId="18" seek="11256"/>
        <p14:seekEvt time="144431" objId="18" seek="11256"/>
        <p14:seekEvt time="144472" objId="18" seek="11670"/>
        <p14:seekEvt time="144472" objId="18" seek="11670"/>
        <p14:seekEvt time="144513" objId="18" seek="12249"/>
        <p14:seekEvt time="144513" objId="18" seek="12249"/>
        <p14:seekEvt time="144560" objId="18" seek="12663"/>
        <p14:seekEvt time="144560" objId="18" seek="12663"/>
        <p14:seekEvt time="144614" objId="18" seek="12911"/>
        <p14:seekEvt time="144614" objId="18" seek="12911"/>
        <p14:seekEvt time="144661" objId="18" seek="13160"/>
        <p14:seekEvt time="144661" objId="18" seek="13160"/>
        <p14:seekEvt time="144703" objId="18" seek="13325"/>
        <p14:seekEvt time="144703" objId="18" seek="13325"/>
        <p14:seekEvt time="144764" objId="18" seek="13491"/>
        <p14:seekEvt time="144764" objId="18" seek="13491"/>
        <p14:seekEvt time="144838" objId="18" seek="13739"/>
        <p14:seekEvt time="144838" objId="18" seek="13739"/>
        <p14:seekEvt time="144972" objId="18" seek="13822"/>
        <p14:seekEvt time="144972" objId="18" seek="13822"/>
        <p14:resumeEvt time="148574" objId="18"/>
        <p14:pauseEvt time="166528" objId="18"/>
        <p14:resumeEvt time="187603" objId="18"/>
        <p14:pauseEvt time="203416" objId="18"/>
        <p14:stopEvt time="212568" objId="18"/>
      </p14:showEvtLst>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8878271" y="-735188"/>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7554803" y="-1832336"/>
            <a:ext cx="8066393" cy="3184417"/>
            <a:chOff x="0" y="0"/>
            <a:chExt cx="1029445" cy="406400"/>
          </a:xfrm>
        </p:grpSpPr>
        <p:sp>
          <p:nvSpPr>
            <p:cNvPr id="6" name="Freeform 6"/>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7" name="TextBox 7"/>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2240132" y="6713752"/>
            <a:ext cx="9329869" cy="3712946"/>
            <a:chOff x="0" y="0"/>
            <a:chExt cx="1021200" cy="406400"/>
          </a:xfrm>
        </p:grpSpPr>
        <p:sp>
          <p:nvSpPr>
            <p:cNvPr id="9" name="Freeform 9"/>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10" name="TextBox 10"/>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0916664" y="5616603"/>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TextBox 14"/>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sp>
        <p:nvSpPr>
          <p:cNvPr id="15" name="Freeform 15"/>
          <p:cNvSpPr/>
          <p:nvPr/>
        </p:nvSpPr>
        <p:spPr>
          <a:xfrm>
            <a:off x="1882481" y="5198800"/>
            <a:ext cx="12639115" cy="4899396"/>
          </a:xfrm>
          <a:custGeom>
            <a:avLst/>
            <a:gdLst/>
            <a:ahLst/>
            <a:cxnLst/>
            <a:rect l="l" t="t" r="r" b="b"/>
            <a:pathLst>
              <a:path w="12639115" h="4899396">
                <a:moveTo>
                  <a:pt x="0" y="0"/>
                </a:moveTo>
                <a:lnTo>
                  <a:pt x="12639115" y="0"/>
                </a:lnTo>
                <a:lnTo>
                  <a:pt x="12639115" y="4899396"/>
                </a:lnTo>
                <a:lnTo>
                  <a:pt x="0" y="4899396"/>
                </a:lnTo>
                <a:lnTo>
                  <a:pt x="0" y="0"/>
                </a:lnTo>
                <a:close/>
              </a:path>
            </a:pathLst>
          </a:custGeom>
          <a:blipFill>
            <a:blip r:embed="rId4">
              <a:alphaModFix amt="60000"/>
            </a:blip>
            <a:stretch>
              <a:fillRect l="-10995" t="-28318" b="-794"/>
            </a:stretch>
          </a:blipFill>
        </p:spPr>
      </p:sp>
      <p:grpSp>
        <p:nvGrpSpPr>
          <p:cNvPr id="16" name="Group 16"/>
          <p:cNvGrpSpPr/>
          <p:nvPr/>
        </p:nvGrpSpPr>
        <p:grpSpPr>
          <a:xfrm>
            <a:off x="1882481" y="3579038"/>
            <a:ext cx="12639115" cy="5679262"/>
            <a:chOff x="0" y="0"/>
            <a:chExt cx="2641572" cy="1186964"/>
          </a:xfrm>
        </p:grpSpPr>
        <p:sp>
          <p:nvSpPr>
            <p:cNvPr id="17" name="Freeform 17"/>
            <p:cNvSpPr/>
            <p:nvPr/>
          </p:nvSpPr>
          <p:spPr>
            <a:xfrm>
              <a:off x="0" y="0"/>
              <a:ext cx="2641572" cy="1186964"/>
            </a:xfrm>
            <a:custGeom>
              <a:avLst/>
              <a:gdLst/>
              <a:ahLst/>
              <a:cxnLst/>
              <a:rect l="l" t="t" r="r" b="b"/>
              <a:pathLst>
                <a:path w="2641572" h="1186964">
                  <a:moveTo>
                    <a:pt x="24501" y="0"/>
                  </a:moveTo>
                  <a:lnTo>
                    <a:pt x="2617071" y="0"/>
                  </a:lnTo>
                  <a:cubicBezTo>
                    <a:pt x="2630603" y="0"/>
                    <a:pt x="2641572" y="10970"/>
                    <a:pt x="2641572" y="24501"/>
                  </a:cubicBezTo>
                  <a:lnTo>
                    <a:pt x="2641572" y="1162463"/>
                  </a:lnTo>
                  <a:cubicBezTo>
                    <a:pt x="2641572" y="1175995"/>
                    <a:pt x="2630603" y="1186964"/>
                    <a:pt x="2617071" y="1186964"/>
                  </a:cubicBezTo>
                  <a:lnTo>
                    <a:pt x="24501" y="1186964"/>
                  </a:lnTo>
                  <a:cubicBezTo>
                    <a:pt x="18003" y="1186964"/>
                    <a:pt x="11771" y="1184383"/>
                    <a:pt x="7176" y="1179788"/>
                  </a:cubicBezTo>
                  <a:cubicBezTo>
                    <a:pt x="2581" y="1175193"/>
                    <a:pt x="0" y="1168961"/>
                    <a:pt x="0" y="1162463"/>
                  </a:cubicBezTo>
                  <a:lnTo>
                    <a:pt x="0" y="24501"/>
                  </a:lnTo>
                  <a:cubicBezTo>
                    <a:pt x="0" y="10970"/>
                    <a:pt x="10970" y="0"/>
                    <a:pt x="24501" y="0"/>
                  </a:cubicBezTo>
                  <a:close/>
                </a:path>
              </a:pathLst>
            </a:custGeom>
            <a:solidFill>
              <a:srgbClr val="FFFFFF"/>
            </a:solidFill>
            <a:ln w="19050" cap="rnd">
              <a:solidFill>
                <a:srgbClr val="222223"/>
              </a:solidFill>
              <a:prstDash val="solid"/>
              <a:round/>
            </a:ln>
          </p:spPr>
        </p:sp>
        <p:sp>
          <p:nvSpPr>
            <p:cNvPr id="18" name="TextBox 18"/>
            <p:cNvSpPr txBox="1"/>
            <p:nvPr/>
          </p:nvSpPr>
          <p:spPr>
            <a:xfrm>
              <a:off x="0" y="-38100"/>
              <a:ext cx="2641572" cy="1225064"/>
            </a:xfrm>
            <a:prstGeom prst="rect">
              <a:avLst/>
            </a:prstGeom>
          </p:spPr>
          <p:txBody>
            <a:bodyPr lIns="48335" tIns="48335" rIns="48335" bIns="48335" rtlCol="0" anchor="ctr"/>
            <a:lstStyle/>
            <a:p>
              <a:pPr algn="ctr">
                <a:lnSpc>
                  <a:spcPts val="2659"/>
                </a:lnSpc>
              </a:pPr>
              <a:endParaRPr/>
            </a:p>
          </p:txBody>
        </p:sp>
      </p:grpSp>
      <mc:AlternateContent xmlns:mc="http://schemas.openxmlformats.org/markup-compatibility/2006">
        <mc:Choice xmlns:a14="http://schemas.microsoft.com/office/drawing/2010/main" Requires="a14">
          <p:sp>
            <p:nvSpPr>
              <p:cNvPr id="19" name="TextBox 19"/>
              <p:cNvSpPr txBox="1"/>
              <p:nvPr/>
            </p:nvSpPr>
            <p:spPr>
              <a:xfrm>
                <a:off x="2190060" y="4858122"/>
                <a:ext cx="11337817" cy="4647619"/>
              </a:xfrm>
              <a:prstGeom prst="rect">
                <a:avLst/>
              </a:prstGeom>
            </p:spPr>
            <p:txBody>
              <a:bodyPr lIns="0" tIns="0" rIns="0" bIns="0" rtlCol="0" anchor="t">
                <a:spAutoFit/>
              </a:bodyPr>
              <a:lstStyle/>
              <a:p>
                <a:pPr marL="821685" lvl="1" indent="-410843" algn="just">
                  <a:lnSpc>
                    <a:spcPts val="5175"/>
                  </a:lnSpc>
                  <a:buFont typeface="Arial"/>
                  <a:buChar char="•"/>
                </a:pPr>
                <a:r>
                  <a:rPr lang="en-US" sz="3805" spc="-95">
                    <a:solidFill>
                      <a:srgbClr val="222223"/>
                    </a:solidFill>
                    <a:latin typeface="Rokkitt"/>
                    <a:ea typeface="Rokkitt"/>
                    <a:cs typeface="Rokkitt"/>
                    <a:sym typeface="Rokkitt"/>
                  </a:rPr>
                  <a:t> Khi cho dòng điện có cường độ I chạy qua đoạn dây dẫn đặt trong từ trường thì xuất hiện lực từ </a:t>
                </a:r>
                <a14:m>
                  <m:oMath xmlns:m="http://schemas.openxmlformats.org/officeDocument/2006/math">
                    <m:acc>
                      <m:accPr>
                        <m:chr m:val="⃗"/>
                        <m:ctrlPr>
                          <a:rPr lang="vi-VN" sz="3810" i="1" smtClean="0">
                            <a:solidFill>
                              <a:srgbClr val="212529"/>
                            </a:solidFill>
                            <a:effectLst/>
                            <a:latin typeface="Cambria Math" panose="02040503050406030204" pitchFamily="18" charset="0"/>
                            <a:cs typeface="Times New Roman" panose="02020603050405020304" pitchFamily="18" charset="0"/>
                          </a:rPr>
                        </m:ctrlPr>
                      </m:accPr>
                      <m:e>
                        <m:r>
                          <a:rPr lang="vi-VN" sz="3810" i="1">
                            <a:solidFill>
                              <a:srgbClr val="212529"/>
                            </a:solidFill>
                            <a:effectLst/>
                            <a:latin typeface="Cambria Math" panose="02040503050406030204" pitchFamily="18" charset="0"/>
                            <a:ea typeface="Arial" panose="020B0604020202020204" pitchFamily="34" charset="0"/>
                            <a:cs typeface="Times New Roman" panose="02020603050405020304" pitchFamily="18" charset="0"/>
                          </a:rPr>
                          <m:t>𝐹</m:t>
                        </m:r>
                      </m:e>
                    </m:acc>
                  </m:oMath>
                </a14:m>
                <a:r>
                  <a:rPr lang="en-US" sz="3810" spc="-95">
                    <a:solidFill>
                      <a:srgbClr val="222223"/>
                    </a:solidFill>
                    <a:latin typeface="Rokkitt" panose="020B0604020202020204" charset="-93"/>
                    <a:ea typeface="Rokkitt"/>
                    <a:cs typeface="Rokkitt"/>
                    <a:sym typeface="Rokkitt"/>
                  </a:rPr>
                  <a:t> </a:t>
                </a:r>
                <a:r>
                  <a:rPr lang="en-US" sz="3805" spc="-95">
                    <a:solidFill>
                      <a:srgbClr val="222223"/>
                    </a:solidFill>
                    <a:latin typeface="Rokkitt"/>
                    <a:ea typeface="Rokkitt"/>
                    <a:cs typeface="Rokkitt"/>
                    <a:sym typeface="Rokkitt"/>
                  </a:rPr>
                  <a:t>tác dụng lên đoạn dây dẫn mang dòng điện. </a:t>
                </a:r>
              </a:p>
              <a:p>
                <a:pPr marL="821685" lvl="1" indent="-410843" algn="just">
                  <a:lnSpc>
                    <a:spcPts val="5175"/>
                  </a:lnSpc>
                  <a:buFont typeface="Arial"/>
                  <a:buChar char="•"/>
                </a:pPr>
                <a:r>
                  <a:rPr lang="en-US" sz="3805" spc="-95">
                    <a:solidFill>
                      <a:srgbClr val="222223"/>
                    </a:solidFill>
                    <a:latin typeface="Rokkitt"/>
                    <a:ea typeface="Rokkitt"/>
                    <a:cs typeface="Rokkitt"/>
                    <a:sym typeface="Rokkitt"/>
                  </a:rPr>
                  <a:t>Lực từ </a:t>
                </a:r>
                <a14:m>
                  <m:oMath xmlns:m="http://schemas.openxmlformats.org/officeDocument/2006/math">
                    <m:acc>
                      <m:accPr>
                        <m:chr m:val="⃗"/>
                        <m:ctrlPr>
                          <a:rPr lang="vi-VN" sz="3600" i="1" smtClean="0">
                            <a:solidFill>
                              <a:srgbClr val="212529"/>
                            </a:solidFill>
                            <a:effectLst/>
                            <a:latin typeface="Cambria Math" panose="02040503050406030204" pitchFamily="18" charset="0"/>
                            <a:cs typeface="Times New Roman" panose="02020603050405020304" pitchFamily="18" charset="0"/>
                          </a:rPr>
                        </m:ctrlPr>
                      </m:accPr>
                      <m:e>
                        <m:r>
                          <a:rPr lang="vi-VN" sz="3600" i="1">
                            <a:solidFill>
                              <a:srgbClr val="212529"/>
                            </a:solidFill>
                            <a:effectLst/>
                            <a:latin typeface="Cambria Math" panose="02040503050406030204" pitchFamily="18" charset="0"/>
                            <a:ea typeface="Arial" panose="020B0604020202020204" pitchFamily="34" charset="0"/>
                            <a:cs typeface="Times New Roman" panose="02020603050405020304" pitchFamily="18" charset="0"/>
                          </a:rPr>
                          <m:t>𝐹</m:t>
                        </m:r>
                      </m:e>
                    </m:acc>
                  </m:oMath>
                </a14:m>
                <a:r>
                  <a:rPr lang="en-US" sz="3805" spc="-95">
                    <a:solidFill>
                      <a:srgbClr val="222223"/>
                    </a:solidFill>
                    <a:latin typeface="Rokkitt"/>
                    <a:ea typeface="Rokkitt"/>
                    <a:cs typeface="Rokkitt"/>
                    <a:sym typeface="Rokkitt"/>
                  </a:rPr>
                  <a:t> có phương vuông góc với đoạn dây dẫn mang dòng điện đặt trong từ trường và vuông góc với đường sức từ.</a:t>
                </a:r>
              </a:p>
              <a:p>
                <a:pPr algn="just">
                  <a:lnSpc>
                    <a:spcPts val="5175"/>
                  </a:lnSpc>
                </a:pPr>
                <a:endParaRPr lang="en-US" sz="3805" spc="-95">
                  <a:solidFill>
                    <a:srgbClr val="222223"/>
                  </a:solidFill>
                  <a:latin typeface="Rokkitt"/>
                  <a:ea typeface="Rokkitt"/>
                  <a:cs typeface="Rokkitt"/>
                  <a:sym typeface="Rokkitt"/>
                </a:endParaRPr>
              </a:p>
            </p:txBody>
          </p:sp>
        </mc:Choice>
        <mc:Fallback>
          <p:sp>
            <p:nvSpPr>
              <p:cNvPr id="19" name="TextBox 19"/>
              <p:cNvSpPr txBox="1">
                <a:spLocks noRot="1" noChangeAspect="1" noMove="1" noResize="1" noEditPoints="1" noAdjustHandles="1" noChangeArrowheads="1" noChangeShapeType="1" noTextEdit="1"/>
              </p:cNvSpPr>
              <p:nvPr/>
            </p:nvSpPr>
            <p:spPr>
              <a:xfrm>
                <a:off x="2190060" y="4858122"/>
                <a:ext cx="11337817" cy="4647619"/>
              </a:xfrm>
              <a:prstGeom prst="rect">
                <a:avLst/>
              </a:prstGeom>
              <a:blipFill>
                <a:blip r:embed="rId5"/>
                <a:stretch>
                  <a:fillRect t="-2231" r="-3817"/>
                </a:stretch>
              </a:blipFill>
            </p:spPr>
            <p:txBody>
              <a:bodyPr/>
              <a:lstStyle/>
              <a:p>
                <a:r>
                  <a:rPr lang="vi-VN">
                    <a:noFill/>
                  </a:rPr>
                  <a:t> </a:t>
                </a:r>
              </a:p>
            </p:txBody>
          </p:sp>
        </mc:Fallback>
      </mc:AlternateContent>
      <p:grpSp>
        <p:nvGrpSpPr>
          <p:cNvPr id="20" name="Group 20"/>
          <p:cNvGrpSpPr/>
          <p:nvPr/>
        </p:nvGrpSpPr>
        <p:grpSpPr>
          <a:xfrm>
            <a:off x="2190060" y="3125258"/>
            <a:ext cx="5961037" cy="1218514"/>
            <a:chOff x="0" y="0"/>
            <a:chExt cx="1245855" cy="254669"/>
          </a:xfrm>
        </p:grpSpPr>
        <p:sp>
          <p:nvSpPr>
            <p:cNvPr id="21" name="Freeform 21"/>
            <p:cNvSpPr/>
            <p:nvPr/>
          </p:nvSpPr>
          <p:spPr>
            <a:xfrm>
              <a:off x="0" y="0"/>
              <a:ext cx="1245855" cy="254669"/>
            </a:xfrm>
            <a:custGeom>
              <a:avLst/>
              <a:gdLst/>
              <a:ahLst/>
              <a:cxnLst/>
              <a:rect l="l" t="t" r="r" b="b"/>
              <a:pathLst>
                <a:path w="1245855" h="254669">
                  <a:moveTo>
                    <a:pt x="51950" y="0"/>
                  </a:moveTo>
                  <a:lnTo>
                    <a:pt x="1193905" y="0"/>
                  </a:lnTo>
                  <a:cubicBezTo>
                    <a:pt x="1222597" y="0"/>
                    <a:pt x="1245855" y="23259"/>
                    <a:pt x="1245855" y="51950"/>
                  </a:cubicBezTo>
                  <a:lnTo>
                    <a:pt x="1245855" y="202719"/>
                  </a:lnTo>
                  <a:cubicBezTo>
                    <a:pt x="1245855" y="231410"/>
                    <a:pt x="1222597" y="254669"/>
                    <a:pt x="1193905" y="254669"/>
                  </a:cubicBezTo>
                  <a:lnTo>
                    <a:pt x="51950" y="254669"/>
                  </a:lnTo>
                  <a:cubicBezTo>
                    <a:pt x="23259" y="254669"/>
                    <a:pt x="0" y="231410"/>
                    <a:pt x="0" y="202719"/>
                  </a:cubicBezTo>
                  <a:lnTo>
                    <a:pt x="0" y="51950"/>
                  </a:lnTo>
                  <a:cubicBezTo>
                    <a:pt x="0" y="23259"/>
                    <a:pt x="23259" y="0"/>
                    <a:pt x="51950" y="0"/>
                  </a:cubicBezTo>
                  <a:close/>
                </a:path>
              </a:pathLst>
            </a:custGeom>
            <a:solidFill>
              <a:srgbClr val="508BBB"/>
            </a:solidFill>
            <a:ln w="19050" cap="rnd">
              <a:solidFill>
                <a:srgbClr val="222223"/>
              </a:solidFill>
              <a:prstDash val="solid"/>
              <a:round/>
            </a:ln>
          </p:spPr>
        </p:sp>
        <p:sp>
          <p:nvSpPr>
            <p:cNvPr id="22" name="TextBox 22"/>
            <p:cNvSpPr txBox="1"/>
            <p:nvPr/>
          </p:nvSpPr>
          <p:spPr>
            <a:xfrm>
              <a:off x="0" y="-38100"/>
              <a:ext cx="1245855" cy="292769"/>
            </a:xfrm>
            <a:prstGeom prst="rect">
              <a:avLst/>
            </a:prstGeom>
          </p:spPr>
          <p:txBody>
            <a:bodyPr lIns="48335" tIns="48335" rIns="48335" bIns="48335" rtlCol="0" anchor="ctr"/>
            <a:lstStyle/>
            <a:p>
              <a:pPr algn="ctr">
                <a:lnSpc>
                  <a:spcPts val="2659"/>
                </a:lnSpc>
              </a:pPr>
              <a:endParaRPr/>
            </a:p>
          </p:txBody>
        </p:sp>
      </p:grpSp>
      <p:sp>
        <p:nvSpPr>
          <p:cNvPr id="23" name="TextBox 23"/>
          <p:cNvSpPr txBox="1"/>
          <p:nvPr/>
        </p:nvSpPr>
        <p:spPr>
          <a:xfrm>
            <a:off x="2935326" y="3467031"/>
            <a:ext cx="4606613" cy="684189"/>
          </a:xfrm>
          <a:prstGeom prst="rect">
            <a:avLst/>
          </a:prstGeom>
        </p:spPr>
        <p:txBody>
          <a:bodyPr lIns="0" tIns="0" rIns="0" bIns="0" rtlCol="0" anchor="t">
            <a:spAutoFit/>
          </a:bodyPr>
          <a:lstStyle/>
          <a:p>
            <a:pPr marL="0" lvl="0" indent="0" algn="ctr">
              <a:lnSpc>
                <a:spcPts val="4990"/>
              </a:lnSpc>
            </a:pPr>
            <a:r>
              <a:rPr lang="en-US" sz="5544" b="1" spc="-332">
                <a:solidFill>
                  <a:srgbClr val="FFFFFF"/>
                </a:solidFill>
                <a:latin typeface="Rokkitt Bold"/>
                <a:ea typeface="Rokkitt Bold"/>
                <a:cs typeface="Rokkitt Bold"/>
                <a:sym typeface="Rokkitt Bold"/>
              </a:rPr>
              <a:t>NHẬN XÉT</a:t>
            </a:r>
          </a:p>
        </p:txBody>
      </p:sp>
      <p:pic>
        <p:nvPicPr>
          <p:cNvPr id="24" name="Âm thanh 23">
            <a:hlinkClick r:id="" action="ppaction://media"/>
            <a:extLst>
              <a:ext uri="{FF2B5EF4-FFF2-40B4-BE49-F238E27FC236}">
                <a16:creationId xmlns:a16="http://schemas.microsoft.com/office/drawing/2014/main" id="{B2B00A50-3C29-4D23-0F14-8177E90AA0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460"/>
    </mc:Choice>
    <mc:Fallback>
      <p:transition spd="slow" advTm="24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8878271" y="-735188"/>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7554803" y="-1832336"/>
            <a:ext cx="8066393" cy="3184417"/>
            <a:chOff x="0" y="0"/>
            <a:chExt cx="1029445" cy="406400"/>
          </a:xfrm>
        </p:grpSpPr>
        <p:sp>
          <p:nvSpPr>
            <p:cNvPr id="6" name="Freeform 6"/>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7" name="TextBox 7"/>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2240132" y="6713752"/>
            <a:ext cx="9329869" cy="3712946"/>
            <a:chOff x="0" y="0"/>
            <a:chExt cx="1021200" cy="406400"/>
          </a:xfrm>
        </p:grpSpPr>
        <p:sp>
          <p:nvSpPr>
            <p:cNvPr id="9" name="Freeform 9"/>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10" name="TextBox 10"/>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0916664" y="5616603"/>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Freeform 14"/>
          <p:cNvSpPr/>
          <p:nvPr/>
        </p:nvSpPr>
        <p:spPr>
          <a:xfrm>
            <a:off x="1028700" y="5489377"/>
            <a:ext cx="9705519" cy="4601378"/>
          </a:xfrm>
          <a:custGeom>
            <a:avLst/>
            <a:gdLst/>
            <a:ahLst/>
            <a:cxnLst/>
            <a:rect l="l" t="t" r="r" b="b"/>
            <a:pathLst>
              <a:path w="9705519" h="4601378">
                <a:moveTo>
                  <a:pt x="0" y="0"/>
                </a:moveTo>
                <a:lnTo>
                  <a:pt x="9705519" y="0"/>
                </a:lnTo>
                <a:lnTo>
                  <a:pt x="9705519" y="4601378"/>
                </a:lnTo>
                <a:lnTo>
                  <a:pt x="0" y="4601378"/>
                </a:lnTo>
                <a:lnTo>
                  <a:pt x="0" y="0"/>
                </a:lnTo>
                <a:close/>
              </a:path>
            </a:pathLst>
          </a:custGeom>
          <a:blipFill>
            <a:blip r:embed="rId4">
              <a:alphaModFix amt="60000"/>
            </a:blip>
            <a:stretch>
              <a:fillRect l="-17289" t="-28094" r="-17393"/>
            </a:stretch>
          </a:blipFill>
        </p:spPr>
      </p:sp>
      <p:grpSp>
        <p:nvGrpSpPr>
          <p:cNvPr id="15" name="Group 15"/>
          <p:cNvGrpSpPr/>
          <p:nvPr/>
        </p:nvGrpSpPr>
        <p:grpSpPr>
          <a:xfrm>
            <a:off x="1028700" y="3413301"/>
            <a:ext cx="9705519" cy="5679262"/>
            <a:chOff x="0" y="0"/>
            <a:chExt cx="2028451" cy="1186964"/>
          </a:xfrm>
        </p:grpSpPr>
        <p:sp>
          <p:nvSpPr>
            <p:cNvPr id="16" name="Freeform 16"/>
            <p:cNvSpPr/>
            <p:nvPr/>
          </p:nvSpPr>
          <p:spPr>
            <a:xfrm>
              <a:off x="0" y="0"/>
              <a:ext cx="2028451" cy="1186964"/>
            </a:xfrm>
            <a:custGeom>
              <a:avLst/>
              <a:gdLst/>
              <a:ahLst/>
              <a:cxnLst/>
              <a:rect l="l" t="t" r="r" b="b"/>
              <a:pathLst>
                <a:path w="2028451" h="1186964">
                  <a:moveTo>
                    <a:pt x="31907" y="0"/>
                  </a:moveTo>
                  <a:lnTo>
                    <a:pt x="1996544" y="0"/>
                  </a:lnTo>
                  <a:cubicBezTo>
                    <a:pt x="2014166" y="0"/>
                    <a:pt x="2028451" y="14285"/>
                    <a:pt x="2028451" y="31907"/>
                  </a:cubicBezTo>
                  <a:lnTo>
                    <a:pt x="2028451" y="1155057"/>
                  </a:lnTo>
                  <a:cubicBezTo>
                    <a:pt x="2028451" y="1163519"/>
                    <a:pt x="2025090" y="1171635"/>
                    <a:pt x="2019106" y="1177619"/>
                  </a:cubicBezTo>
                  <a:cubicBezTo>
                    <a:pt x="2013122" y="1183603"/>
                    <a:pt x="2005006" y="1186964"/>
                    <a:pt x="1996544" y="1186964"/>
                  </a:cubicBezTo>
                  <a:lnTo>
                    <a:pt x="31907" y="1186964"/>
                  </a:lnTo>
                  <a:cubicBezTo>
                    <a:pt x="23445" y="1186964"/>
                    <a:pt x="15329" y="1183603"/>
                    <a:pt x="9345" y="1177619"/>
                  </a:cubicBezTo>
                  <a:cubicBezTo>
                    <a:pt x="3362" y="1171635"/>
                    <a:pt x="0" y="1163519"/>
                    <a:pt x="0" y="1155057"/>
                  </a:cubicBezTo>
                  <a:lnTo>
                    <a:pt x="0" y="31907"/>
                  </a:lnTo>
                  <a:cubicBezTo>
                    <a:pt x="0" y="23445"/>
                    <a:pt x="3362" y="15329"/>
                    <a:pt x="9345" y="9345"/>
                  </a:cubicBezTo>
                  <a:cubicBezTo>
                    <a:pt x="15329" y="3362"/>
                    <a:pt x="23445" y="0"/>
                    <a:pt x="31907" y="0"/>
                  </a:cubicBezTo>
                  <a:close/>
                </a:path>
              </a:pathLst>
            </a:custGeom>
            <a:solidFill>
              <a:srgbClr val="FFFFFF"/>
            </a:solidFill>
            <a:ln w="19050" cap="rnd">
              <a:solidFill>
                <a:srgbClr val="222223"/>
              </a:solidFill>
              <a:prstDash val="solid"/>
              <a:round/>
            </a:ln>
          </p:spPr>
        </p:sp>
        <p:sp>
          <p:nvSpPr>
            <p:cNvPr id="17" name="TextBox 17"/>
            <p:cNvSpPr txBox="1"/>
            <p:nvPr/>
          </p:nvSpPr>
          <p:spPr>
            <a:xfrm>
              <a:off x="0" y="-38100"/>
              <a:ext cx="2028451" cy="1225064"/>
            </a:xfrm>
            <a:prstGeom prst="rect">
              <a:avLst/>
            </a:prstGeom>
          </p:spPr>
          <p:txBody>
            <a:bodyPr lIns="48335" tIns="48335" rIns="48335" bIns="48335" rtlCol="0" anchor="ctr"/>
            <a:lstStyle/>
            <a:p>
              <a:pPr algn="ctr">
                <a:lnSpc>
                  <a:spcPts val="2659"/>
                </a:lnSpc>
              </a:pPr>
              <a:endParaRPr/>
            </a:p>
          </p:txBody>
        </p:sp>
      </p:grpSp>
      <p:grpSp>
        <p:nvGrpSpPr>
          <p:cNvPr id="18" name="Group 18"/>
          <p:cNvGrpSpPr/>
          <p:nvPr/>
        </p:nvGrpSpPr>
        <p:grpSpPr>
          <a:xfrm>
            <a:off x="11588000" y="3330433"/>
            <a:ext cx="5370062" cy="5844999"/>
            <a:chOff x="0" y="0"/>
            <a:chExt cx="7160083" cy="7793331"/>
          </a:xfrm>
        </p:grpSpPr>
        <p:sp>
          <p:nvSpPr>
            <p:cNvPr id="19" name="Freeform 19"/>
            <p:cNvSpPr/>
            <p:nvPr/>
          </p:nvSpPr>
          <p:spPr>
            <a:xfrm>
              <a:off x="0" y="0"/>
              <a:ext cx="7160083" cy="7793331"/>
            </a:xfrm>
            <a:custGeom>
              <a:avLst/>
              <a:gdLst/>
              <a:ahLst/>
              <a:cxnLst/>
              <a:rect l="l" t="t" r="r" b="b"/>
              <a:pathLst>
                <a:path w="7160083" h="7793331">
                  <a:moveTo>
                    <a:pt x="0" y="0"/>
                  </a:moveTo>
                  <a:lnTo>
                    <a:pt x="7160083" y="0"/>
                  </a:lnTo>
                  <a:lnTo>
                    <a:pt x="7160083" y="7793331"/>
                  </a:lnTo>
                  <a:lnTo>
                    <a:pt x="0" y="7793331"/>
                  </a:lnTo>
                  <a:lnTo>
                    <a:pt x="0" y="0"/>
                  </a:lnTo>
                  <a:close/>
                </a:path>
              </a:pathLst>
            </a:custGeom>
            <a:blipFill>
              <a:blip r:embed="rId5"/>
              <a:stretch>
                <a:fillRect t="-17971" r="-54853" b="-24299"/>
              </a:stretch>
            </a:blipFill>
          </p:spPr>
        </p:sp>
        <p:sp>
          <p:nvSpPr>
            <p:cNvPr id="20" name="Freeform 20"/>
            <p:cNvSpPr/>
            <p:nvPr/>
          </p:nvSpPr>
          <p:spPr>
            <a:xfrm>
              <a:off x="5811173" y="4463863"/>
              <a:ext cx="1348910" cy="2799750"/>
            </a:xfrm>
            <a:custGeom>
              <a:avLst/>
              <a:gdLst/>
              <a:ahLst/>
              <a:cxnLst/>
              <a:rect l="l" t="t" r="r" b="b"/>
              <a:pathLst>
                <a:path w="1348910" h="2799750">
                  <a:moveTo>
                    <a:pt x="0" y="0"/>
                  </a:moveTo>
                  <a:lnTo>
                    <a:pt x="1348910" y="0"/>
                  </a:lnTo>
                  <a:lnTo>
                    <a:pt x="1348910" y="2799751"/>
                  </a:lnTo>
                  <a:lnTo>
                    <a:pt x="0" y="2799751"/>
                  </a:lnTo>
                  <a:lnTo>
                    <a:pt x="0" y="0"/>
                  </a:lnTo>
                  <a:close/>
                </a:path>
              </a:pathLst>
            </a:custGeom>
            <a:blipFill>
              <a:blip r:embed="rId5"/>
              <a:stretch>
                <a:fillRect l="-565164" t="-91369" r="-156807" b="-204654"/>
              </a:stretch>
            </a:blipFill>
          </p:spPr>
        </p:sp>
      </p:grpSp>
      <p:sp>
        <p:nvSpPr>
          <p:cNvPr id="21" name="TextBox 21"/>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mc:AlternateContent xmlns:mc="http://schemas.openxmlformats.org/markup-compatibility/2006">
        <mc:Choice xmlns:a14="http://schemas.microsoft.com/office/drawing/2010/main" Requires="a14">
          <p:sp>
            <p:nvSpPr>
              <p:cNvPr id="22" name="TextBox 22"/>
              <p:cNvSpPr txBox="1"/>
              <p:nvPr/>
            </p:nvSpPr>
            <p:spPr>
              <a:xfrm>
                <a:off x="1334019" y="3856939"/>
                <a:ext cx="9094880" cy="5314468"/>
              </a:xfrm>
              <a:prstGeom prst="rect">
                <a:avLst/>
              </a:prstGeom>
            </p:spPr>
            <p:txBody>
              <a:bodyPr lIns="0" tIns="0" rIns="0" bIns="0" rtlCol="0" anchor="t">
                <a:spAutoFit/>
              </a:bodyPr>
              <a:lstStyle/>
              <a:p>
                <a:pPr algn="just">
                  <a:lnSpc>
                    <a:spcPts val="5175"/>
                  </a:lnSpc>
                </a:pPr>
                <a:r>
                  <a:rPr lang="en-US" sz="3805" b="1" spc="-95">
                    <a:solidFill>
                      <a:srgbClr val="222223"/>
                    </a:solidFill>
                    <a:latin typeface="Rokkitt Bold"/>
                    <a:ea typeface="Rokkitt Bold"/>
                    <a:cs typeface="Rokkitt Bold"/>
                    <a:sym typeface="Rokkitt Bold"/>
                  </a:rPr>
                  <a:t>QUY TẮC BÀN TAY TRÁI</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Đặt bàn tay trái sao cho vecto cảm ứng từ </a:t>
                </a:r>
                <a14:m>
                  <m:oMath xmlns:m="http://schemas.openxmlformats.org/officeDocument/2006/math">
                    <m:acc>
                      <m:accPr>
                        <m:chr m:val="⃗"/>
                        <m:ctrlPr>
                          <a:rPr lang="vi-VN" sz="3600" i="1" smtClean="0">
                            <a:solidFill>
                              <a:srgbClr val="212529"/>
                            </a:solidFill>
                            <a:effectLst/>
                            <a:latin typeface="Cambria Math" panose="02040503050406030204" pitchFamily="18" charset="0"/>
                            <a:cs typeface="Times New Roman" panose="02020603050405020304" pitchFamily="18" charset="0"/>
                          </a:rPr>
                        </m:ctrlPr>
                      </m:accPr>
                      <m:e>
                        <m:r>
                          <m:rPr>
                            <m:sty m:val="p"/>
                          </m:rPr>
                          <a:rPr lang="vi-VN" sz="3600" i="1">
                            <a:solidFill>
                              <a:srgbClr val="212529"/>
                            </a:solidFill>
                            <a:latin typeface="Cambria Math" panose="02040503050406030204" pitchFamily="18" charset="0"/>
                            <a:cs typeface="Times New Roman" panose="02020603050405020304" pitchFamily="18" charset="0"/>
                          </a:rPr>
                          <m:t>B</m:t>
                        </m:r>
                      </m:e>
                    </m:acc>
                  </m:oMath>
                </a14:m>
                <a:r>
                  <a:rPr lang="en-US" sz="3805" spc="-95">
                    <a:solidFill>
                      <a:srgbClr val="222223"/>
                    </a:solidFill>
                    <a:latin typeface="Rokkitt"/>
                    <a:ea typeface="Rokkitt"/>
                    <a:cs typeface="Rokkitt"/>
                    <a:sym typeface="Rokkitt"/>
                  </a:rPr>
                  <a:t> hướng vào lòng bàn tay</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Chiều từ cổ tay đến các ngón tay trùng với chiều dòng điện</a:t>
                </a:r>
              </a:p>
              <a:p>
                <a:pPr marL="821685" lvl="1" indent="-410843" algn="l">
                  <a:lnSpc>
                    <a:spcPts val="5175"/>
                  </a:lnSpc>
                  <a:buFont typeface="Arial"/>
                  <a:buChar char="•"/>
                </a:pPr>
                <a:r>
                  <a:rPr lang="en-US" sz="3805" spc="-95">
                    <a:solidFill>
                      <a:srgbClr val="222223"/>
                    </a:solidFill>
                    <a:latin typeface="Rokkitt"/>
                    <a:ea typeface="Rokkitt"/>
                    <a:cs typeface="Rokkitt"/>
                    <a:sym typeface="Rokkitt"/>
                  </a:rPr>
                  <a:t>Ngón tay cái choãi ra 90° chỉ chiều của lực từ </a:t>
                </a:r>
                <a14:m>
                  <m:oMath xmlns:m="http://schemas.openxmlformats.org/officeDocument/2006/math">
                    <m:acc>
                      <m:accPr>
                        <m:chr m:val="⃗"/>
                        <m:ctrlPr>
                          <a:rPr lang="vi-VN" sz="3600" i="1" smtClean="0">
                            <a:solidFill>
                              <a:srgbClr val="212529"/>
                            </a:solidFill>
                            <a:effectLst/>
                            <a:latin typeface="Cambria Math" panose="02040503050406030204" pitchFamily="18" charset="0"/>
                            <a:cs typeface="Times New Roman" panose="02020603050405020304" pitchFamily="18" charset="0"/>
                          </a:rPr>
                        </m:ctrlPr>
                      </m:accPr>
                      <m:e>
                        <m:r>
                          <a:rPr lang="vi-VN" sz="3600" i="1">
                            <a:solidFill>
                              <a:srgbClr val="212529"/>
                            </a:solidFill>
                            <a:effectLst/>
                            <a:latin typeface="Cambria Math" panose="02040503050406030204" pitchFamily="18" charset="0"/>
                            <a:ea typeface="Arial" panose="020B0604020202020204" pitchFamily="34" charset="0"/>
                            <a:cs typeface="Times New Roman" panose="02020603050405020304" pitchFamily="18" charset="0"/>
                          </a:rPr>
                          <m:t>𝐹</m:t>
                        </m:r>
                      </m:e>
                    </m:acc>
                  </m:oMath>
                </a14:m>
                <a:r>
                  <a:rPr lang="en-US" sz="3805" spc="-95">
                    <a:solidFill>
                      <a:srgbClr val="222223"/>
                    </a:solidFill>
                    <a:latin typeface="Rokkitt"/>
                    <a:ea typeface="Rokkitt"/>
                    <a:cs typeface="Rokkitt"/>
                    <a:sym typeface="Rokkitt"/>
                  </a:rPr>
                  <a:t> tác dụng lên dòng điện.</a:t>
                </a:r>
              </a:p>
              <a:p>
                <a:pPr algn="just">
                  <a:lnSpc>
                    <a:spcPts val="5175"/>
                  </a:lnSpc>
                </a:pPr>
                <a:endParaRPr lang="en-US" sz="3805" spc="-95">
                  <a:solidFill>
                    <a:srgbClr val="222223"/>
                  </a:solidFill>
                  <a:latin typeface="Rokkitt"/>
                  <a:ea typeface="Rokkitt"/>
                  <a:cs typeface="Rokkitt"/>
                  <a:sym typeface="Rokkitt"/>
                </a:endParaRPr>
              </a:p>
            </p:txBody>
          </p:sp>
        </mc:Choice>
        <mc:Fallback>
          <p:sp>
            <p:nvSpPr>
              <p:cNvPr id="22" name="TextBox 22"/>
              <p:cNvSpPr txBox="1">
                <a:spLocks noRot="1" noChangeAspect="1" noMove="1" noResize="1" noEditPoints="1" noAdjustHandles="1" noChangeArrowheads="1" noChangeShapeType="1" noTextEdit="1"/>
              </p:cNvSpPr>
              <p:nvPr/>
            </p:nvSpPr>
            <p:spPr>
              <a:xfrm>
                <a:off x="1334019" y="3856939"/>
                <a:ext cx="9094880" cy="5314468"/>
              </a:xfrm>
              <a:prstGeom prst="rect">
                <a:avLst/>
              </a:prstGeom>
              <a:blipFill>
                <a:blip r:embed="rId6"/>
                <a:stretch>
                  <a:fillRect l="-3217" t="-1837" r="-3150"/>
                </a:stretch>
              </a:blipFill>
            </p:spPr>
            <p:txBody>
              <a:bodyPr/>
              <a:lstStyle/>
              <a:p>
                <a:r>
                  <a:rPr lang="vi-VN">
                    <a:noFill/>
                  </a:rPr>
                  <a:t> </a:t>
                </a:r>
              </a:p>
            </p:txBody>
          </p:sp>
        </mc:Fallback>
      </mc:AlternateContent>
      <p:pic>
        <p:nvPicPr>
          <p:cNvPr id="23" name="Âm thanh 22">
            <a:hlinkClick r:id="" action="ppaction://media"/>
            <a:extLst>
              <a:ext uri="{FF2B5EF4-FFF2-40B4-BE49-F238E27FC236}">
                <a16:creationId xmlns:a16="http://schemas.microsoft.com/office/drawing/2014/main" id="{A3D02627-D036-0D0B-07D4-2B34A0C963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770"/>
    </mc:Choice>
    <mc:Fallback>
      <p:transition spd="slow" advTm="34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8878271" y="-735188"/>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7554803" y="-1832336"/>
            <a:ext cx="8066393" cy="3184417"/>
            <a:chOff x="0" y="0"/>
            <a:chExt cx="1029445" cy="406400"/>
          </a:xfrm>
        </p:grpSpPr>
        <p:sp>
          <p:nvSpPr>
            <p:cNvPr id="6" name="Freeform 6"/>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7" name="TextBox 7"/>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2240132" y="6713752"/>
            <a:ext cx="9329869" cy="3712946"/>
            <a:chOff x="0" y="0"/>
            <a:chExt cx="1021200" cy="406400"/>
          </a:xfrm>
        </p:grpSpPr>
        <p:sp>
          <p:nvSpPr>
            <p:cNvPr id="9" name="Freeform 9"/>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10" name="TextBox 10"/>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0916664" y="5616603"/>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Freeform 14"/>
          <p:cNvSpPr/>
          <p:nvPr/>
        </p:nvSpPr>
        <p:spPr>
          <a:xfrm>
            <a:off x="1028700" y="6545372"/>
            <a:ext cx="8498393" cy="3259801"/>
          </a:xfrm>
          <a:custGeom>
            <a:avLst/>
            <a:gdLst/>
            <a:ahLst/>
            <a:cxnLst/>
            <a:rect l="l" t="t" r="r" b="b"/>
            <a:pathLst>
              <a:path w="8498393" h="3259801">
                <a:moveTo>
                  <a:pt x="0" y="0"/>
                </a:moveTo>
                <a:lnTo>
                  <a:pt x="8498393" y="0"/>
                </a:lnTo>
                <a:lnTo>
                  <a:pt x="8498393" y="3259801"/>
                </a:lnTo>
                <a:lnTo>
                  <a:pt x="0" y="3259801"/>
                </a:lnTo>
                <a:lnTo>
                  <a:pt x="0" y="0"/>
                </a:lnTo>
                <a:close/>
              </a:path>
            </a:pathLst>
          </a:custGeom>
          <a:blipFill>
            <a:blip r:embed="rId4">
              <a:alphaModFix amt="60000"/>
            </a:blip>
            <a:stretch>
              <a:fillRect l="-10995" t="-29146" b="-1331"/>
            </a:stretch>
          </a:blipFill>
        </p:spPr>
      </p:sp>
      <p:grpSp>
        <p:nvGrpSpPr>
          <p:cNvPr id="15" name="Group 15"/>
          <p:cNvGrpSpPr/>
          <p:nvPr/>
        </p:nvGrpSpPr>
        <p:grpSpPr>
          <a:xfrm>
            <a:off x="1028700" y="3125258"/>
            <a:ext cx="8498393" cy="5882808"/>
            <a:chOff x="0" y="0"/>
            <a:chExt cx="1776162" cy="1229506"/>
          </a:xfrm>
        </p:grpSpPr>
        <p:sp>
          <p:nvSpPr>
            <p:cNvPr id="16" name="Freeform 16"/>
            <p:cNvSpPr/>
            <p:nvPr/>
          </p:nvSpPr>
          <p:spPr>
            <a:xfrm>
              <a:off x="0" y="0"/>
              <a:ext cx="1776162" cy="1229506"/>
            </a:xfrm>
            <a:custGeom>
              <a:avLst/>
              <a:gdLst/>
              <a:ahLst/>
              <a:cxnLst/>
              <a:rect l="l" t="t" r="r" b="b"/>
              <a:pathLst>
                <a:path w="1776162" h="1229506">
                  <a:moveTo>
                    <a:pt x="36439" y="0"/>
                  </a:moveTo>
                  <a:lnTo>
                    <a:pt x="1739723" y="0"/>
                  </a:lnTo>
                  <a:cubicBezTo>
                    <a:pt x="1759848" y="0"/>
                    <a:pt x="1776162" y="16314"/>
                    <a:pt x="1776162" y="36439"/>
                  </a:cubicBezTo>
                  <a:lnTo>
                    <a:pt x="1776162" y="1193066"/>
                  </a:lnTo>
                  <a:cubicBezTo>
                    <a:pt x="1776162" y="1213191"/>
                    <a:pt x="1759848" y="1229506"/>
                    <a:pt x="1739723" y="1229506"/>
                  </a:cubicBezTo>
                  <a:lnTo>
                    <a:pt x="36439" y="1229506"/>
                  </a:lnTo>
                  <a:cubicBezTo>
                    <a:pt x="16314" y="1229506"/>
                    <a:pt x="0" y="1213191"/>
                    <a:pt x="0" y="1193066"/>
                  </a:cubicBezTo>
                  <a:lnTo>
                    <a:pt x="0" y="36439"/>
                  </a:lnTo>
                  <a:cubicBezTo>
                    <a:pt x="0" y="16314"/>
                    <a:pt x="16314" y="0"/>
                    <a:pt x="36439" y="0"/>
                  </a:cubicBezTo>
                  <a:close/>
                </a:path>
              </a:pathLst>
            </a:custGeom>
            <a:solidFill>
              <a:srgbClr val="FFFFFF"/>
            </a:solidFill>
            <a:ln w="19050" cap="rnd">
              <a:solidFill>
                <a:srgbClr val="222223"/>
              </a:solidFill>
              <a:prstDash val="solid"/>
              <a:round/>
            </a:ln>
          </p:spPr>
        </p:sp>
        <p:sp>
          <p:nvSpPr>
            <p:cNvPr id="17" name="TextBox 17"/>
            <p:cNvSpPr txBox="1"/>
            <p:nvPr/>
          </p:nvSpPr>
          <p:spPr>
            <a:xfrm>
              <a:off x="0" y="-38100"/>
              <a:ext cx="1776162" cy="1267606"/>
            </a:xfrm>
            <a:prstGeom prst="rect">
              <a:avLst/>
            </a:prstGeom>
          </p:spPr>
          <p:txBody>
            <a:bodyPr lIns="48335" tIns="48335" rIns="48335" bIns="48335" rtlCol="0" anchor="ctr"/>
            <a:lstStyle/>
            <a:p>
              <a:pPr algn="ctr">
                <a:lnSpc>
                  <a:spcPts val="2659"/>
                </a:lnSpc>
              </a:pPr>
              <a:endParaRPr/>
            </a:p>
          </p:txBody>
        </p:sp>
      </p:grpSp>
      <p:sp>
        <p:nvSpPr>
          <p:cNvPr id="18" name="Freeform 18"/>
          <p:cNvSpPr/>
          <p:nvPr/>
        </p:nvSpPr>
        <p:spPr>
          <a:xfrm>
            <a:off x="9999284" y="2981193"/>
            <a:ext cx="7859315" cy="2873065"/>
          </a:xfrm>
          <a:custGeom>
            <a:avLst/>
            <a:gdLst/>
            <a:ahLst/>
            <a:cxnLst/>
            <a:rect l="l" t="t" r="r" b="b"/>
            <a:pathLst>
              <a:path w="7859315" h="2873065">
                <a:moveTo>
                  <a:pt x="0" y="0"/>
                </a:moveTo>
                <a:lnTo>
                  <a:pt x="7859315" y="0"/>
                </a:lnTo>
                <a:lnTo>
                  <a:pt x="7859315" y="2873065"/>
                </a:lnTo>
                <a:lnTo>
                  <a:pt x="0" y="2873065"/>
                </a:lnTo>
                <a:lnTo>
                  <a:pt x="0" y="0"/>
                </a:lnTo>
                <a:close/>
              </a:path>
            </a:pathLst>
          </a:custGeom>
          <a:blipFill>
            <a:blip r:embed="rId5"/>
            <a:stretch>
              <a:fillRect r="-42531" b="-14044"/>
            </a:stretch>
          </a:blipFill>
        </p:spPr>
      </p:sp>
      <p:sp>
        <p:nvSpPr>
          <p:cNvPr id="19" name="TextBox 19"/>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sp>
        <p:nvSpPr>
          <p:cNvPr id="20" name="TextBox 20"/>
          <p:cNvSpPr txBox="1"/>
          <p:nvPr/>
        </p:nvSpPr>
        <p:spPr>
          <a:xfrm>
            <a:off x="1580843" y="3780102"/>
            <a:ext cx="7394108" cy="4786511"/>
          </a:xfrm>
          <a:prstGeom prst="rect">
            <a:avLst/>
          </a:prstGeom>
        </p:spPr>
        <p:txBody>
          <a:bodyPr lIns="0" tIns="0" rIns="0" bIns="0" rtlCol="0" anchor="t">
            <a:spAutoFit/>
          </a:bodyPr>
          <a:lstStyle/>
          <a:p>
            <a:pPr algn="just">
              <a:lnSpc>
                <a:spcPts val="4767"/>
              </a:lnSpc>
            </a:pPr>
            <a:r>
              <a:rPr lang="en-US" sz="3505" b="1" spc="-87">
                <a:solidFill>
                  <a:srgbClr val="222223"/>
                </a:solidFill>
                <a:latin typeface="Rokkitt Bold"/>
                <a:ea typeface="Rokkitt Bold"/>
                <a:cs typeface="Rokkitt Bold"/>
                <a:sym typeface="Rokkitt Bold"/>
              </a:rPr>
              <a:t>Câu 1: </a:t>
            </a:r>
            <a:r>
              <a:rPr lang="en-US" sz="3505" spc="-87">
                <a:solidFill>
                  <a:srgbClr val="222223"/>
                </a:solidFill>
                <a:latin typeface="Rokkitt"/>
                <a:ea typeface="Rokkitt"/>
                <a:cs typeface="Rokkitt"/>
                <a:sym typeface="Rokkitt"/>
              </a:rPr>
              <a:t>Ba dây dẫn mang dòng điện đặt trong từ trường như sau:</a:t>
            </a:r>
          </a:p>
          <a:p>
            <a:pPr algn="just">
              <a:lnSpc>
                <a:spcPts val="4767"/>
              </a:lnSpc>
            </a:pPr>
            <a:r>
              <a:rPr lang="en-US" sz="3505" spc="-87">
                <a:solidFill>
                  <a:srgbClr val="222223"/>
                </a:solidFill>
                <a:latin typeface="Rokkitt"/>
                <a:ea typeface="Rokkitt"/>
                <a:cs typeface="Rokkitt"/>
                <a:sym typeface="Rokkitt"/>
              </a:rPr>
              <a:t>1. Hãy xác định phương và chiều của lực từ tác dụng lên dây dẫn ở Hình 15.4a, 15.4b. </a:t>
            </a:r>
          </a:p>
          <a:p>
            <a:pPr algn="just">
              <a:lnSpc>
                <a:spcPts val="4767"/>
              </a:lnSpc>
            </a:pPr>
            <a:r>
              <a:rPr lang="en-US" sz="3505" spc="-87">
                <a:solidFill>
                  <a:srgbClr val="222223"/>
                </a:solidFill>
                <a:latin typeface="Rokkitt"/>
                <a:ea typeface="Rokkitt"/>
                <a:cs typeface="Rokkitt"/>
                <a:sym typeface="Rokkitt"/>
              </a:rPr>
              <a:t>2. Trong trường hợp Hình 15.4c, có lực từ tác dụng lên dây dẫn không? Dự đoán lực từ còn phụ thuộc vào yếu tố nào khác?</a:t>
            </a:r>
          </a:p>
        </p:txBody>
      </p:sp>
      <p:sp>
        <p:nvSpPr>
          <p:cNvPr id="21" name="Freeform 21"/>
          <p:cNvSpPr/>
          <p:nvPr/>
        </p:nvSpPr>
        <p:spPr>
          <a:xfrm>
            <a:off x="10072579" y="6279066"/>
            <a:ext cx="3470627" cy="2729000"/>
          </a:xfrm>
          <a:custGeom>
            <a:avLst/>
            <a:gdLst/>
            <a:ahLst/>
            <a:cxnLst/>
            <a:rect l="l" t="t" r="r" b="b"/>
            <a:pathLst>
              <a:path w="3470627" h="2729000">
                <a:moveTo>
                  <a:pt x="0" y="0"/>
                </a:moveTo>
                <a:lnTo>
                  <a:pt x="3470626" y="0"/>
                </a:lnTo>
                <a:lnTo>
                  <a:pt x="3470626" y="2729000"/>
                </a:lnTo>
                <a:lnTo>
                  <a:pt x="0" y="2729000"/>
                </a:lnTo>
                <a:lnTo>
                  <a:pt x="0" y="0"/>
                </a:lnTo>
                <a:close/>
              </a:path>
            </a:pathLst>
          </a:custGeom>
          <a:blipFill>
            <a:blip r:embed="rId5"/>
            <a:stretch>
              <a:fillRect l="-214799" t="-1340" b="-15761"/>
            </a:stretch>
          </a:blipFill>
        </p:spPr>
      </p:sp>
      <p:pic>
        <p:nvPicPr>
          <p:cNvPr id="23" name="Âm thanh 22">
            <a:hlinkClick r:id="" action="ppaction://media"/>
            <a:extLst>
              <a:ext uri="{FF2B5EF4-FFF2-40B4-BE49-F238E27FC236}">
                <a16:creationId xmlns:a16="http://schemas.microsoft.com/office/drawing/2014/main" id="{B570C5A0-3AF0-9D1A-7BE9-F03729431A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7565"/>
    </mc:Choice>
    <mc:Fallback>
      <p:transition spd="slow" advTm="227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8878271" y="-735188"/>
            <a:ext cx="9329869" cy="3712946"/>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2928342">
            <a:off x="7554803" y="-1832336"/>
            <a:ext cx="8066393" cy="3184417"/>
            <a:chOff x="0" y="0"/>
            <a:chExt cx="1029445" cy="406400"/>
          </a:xfrm>
        </p:grpSpPr>
        <p:sp>
          <p:nvSpPr>
            <p:cNvPr id="6" name="Freeform 6"/>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7" name="TextBox 7"/>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2240132" y="6713752"/>
            <a:ext cx="9329869" cy="3712946"/>
            <a:chOff x="0" y="0"/>
            <a:chExt cx="1021200" cy="406400"/>
          </a:xfrm>
        </p:grpSpPr>
        <p:sp>
          <p:nvSpPr>
            <p:cNvPr id="9" name="Freeform 9"/>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10" name="TextBox 10"/>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2928342">
            <a:off x="10916664" y="5616603"/>
            <a:ext cx="8066393" cy="318441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4" name="Group 14"/>
          <p:cNvGrpSpPr/>
          <p:nvPr/>
        </p:nvGrpSpPr>
        <p:grpSpPr>
          <a:xfrm>
            <a:off x="1028700" y="3125258"/>
            <a:ext cx="15546184" cy="2018242"/>
            <a:chOff x="0" y="0"/>
            <a:chExt cx="3249149" cy="421812"/>
          </a:xfrm>
        </p:grpSpPr>
        <p:sp>
          <p:nvSpPr>
            <p:cNvPr id="15" name="Freeform 15"/>
            <p:cNvSpPr/>
            <p:nvPr/>
          </p:nvSpPr>
          <p:spPr>
            <a:xfrm>
              <a:off x="0" y="0"/>
              <a:ext cx="3249149" cy="421812"/>
            </a:xfrm>
            <a:custGeom>
              <a:avLst/>
              <a:gdLst/>
              <a:ahLst/>
              <a:cxnLst/>
              <a:rect l="l" t="t" r="r" b="b"/>
              <a:pathLst>
                <a:path w="3249149" h="421812">
                  <a:moveTo>
                    <a:pt x="19920" y="0"/>
                  </a:moveTo>
                  <a:lnTo>
                    <a:pt x="3229229" y="0"/>
                  </a:lnTo>
                  <a:cubicBezTo>
                    <a:pt x="3234512" y="0"/>
                    <a:pt x="3239579" y="2099"/>
                    <a:pt x="3243315" y="5834"/>
                  </a:cubicBezTo>
                  <a:cubicBezTo>
                    <a:pt x="3247050" y="9570"/>
                    <a:pt x="3249149" y="14637"/>
                    <a:pt x="3249149" y="19920"/>
                  </a:cubicBezTo>
                  <a:lnTo>
                    <a:pt x="3249149" y="401892"/>
                  </a:lnTo>
                  <a:cubicBezTo>
                    <a:pt x="3249149" y="407175"/>
                    <a:pt x="3247050" y="412242"/>
                    <a:pt x="3243315" y="415978"/>
                  </a:cubicBezTo>
                  <a:cubicBezTo>
                    <a:pt x="3239579" y="419713"/>
                    <a:pt x="3234512" y="421812"/>
                    <a:pt x="3229229" y="421812"/>
                  </a:cubicBezTo>
                  <a:lnTo>
                    <a:pt x="19920" y="421812"/>
                  </a:lnTo>
                  <a:cubicBezTo>
                    <a:pt x="14637" y="421812"/>
                    <a:pt x="9570" y="419713"/>
                    <a:pt x="5834" y="415978"/>
                  </a:cubicBezTo>
                  <a:cubicBezTo>
                    <a:pt x="2099" y="412242"/>
                    <a:pt x="0" y="407175"/>
                    <a:pt x="0" y="401892"/>
                  </a:cubicBezTo>
                  <a:lnTo>
                    <a:pt x="0" y="19920"/>
                  </a:lnTo>
                  <a:cubicBezTo>
                    <a:pt x="0" y="14637"/>
                    <a:pt x="2099" y="9570"/>
                    <a:pt x="5834" y="5834"/>
                  </a:cubicBezTo>
                  <a:cubicBezTo>
                    <a:pt x="9570" y="2099"/>
                    <a:pt x="14637" y="0"/>
                    <a:pt x="19920" y="0"/>
                  </a:cubicBezTo>
                  <a:close/>
                </a:path>
              </a:pathLst>
            </a:custGeom>
            <a:solidFill>
              <a:srgbClr val="FFFFFF"/>
            </a:solidFill>
            <a:ln w="19050" cap="rnd">
              <a:solidFill>
                <a:srgbClr val="222223"/>
              </a:solidFill>
              <a:prstDash val="solid"/>
              <a:round/>
            </a:ln>
          </p:spPr>
        </p:sp>
        <p:sp>
          <p:nvSpPr>
            <p:cNvPr id="16" name="TextBox 16"/>
            <p:cNvSpPr txBox="1"/>
            <p:nvPr/>
          </p:nvSpPr>
          <p:spPr>
            <a:xfrm>
              <a:off x="0" y="-38100"/>
              <a:ext cx="3249149" cy="459912"/>
            </a:xfrm>
            <a:prstGeom prst="rect">
              <a:avLst/>
            </a:prstGeom>
          </p:spPr>
          <p:txBody>
            <a:bodyPr lIns="48335" tIns="48335" rIns="48335" bIns="48335" rtlCol="0" anchor="ctr"/>
            <a:lstStyle/>
            <a:p>
              <a:pPr algn="ctr">
                <a:lnSpc>
                  <a:spcPts val="2659"/>
                </a:lnSpc>
              </a:pPr>
              <a:endParaRPr/>
            </a:p>
          </p:txBody>
        </p:sp>
      </p:grpSp>
      <p:sp>
        <p:nvSpPr>
          <p:cNvPr id="17" name="Freeform 17"/>
          <p:cNvSpPr/>
          <p:nvPr/>
        </p:nvSpPr>
        <p:spPr>
          <a:xfrm>
            <a:off x="1781259" y="6235258"/>
            <a:ext cx="5952313" cy="3242546"/>
          </a:xfrm>
          <a:custGeom>
            <a:avLst/>
            <a:gdLst/>
            <a:ahLst/>
            <a:cxnLst/>
            <a:rect l="l" t="t" r="r" b="b"/>
            <a:pathLst>
              <a:path w="5952313" h="3242546">
                <a:moveTo>
                  <a:pt x="0" y="0"/>
                </a:moveTo>
                <a:lnTo>
                  <a:pt x="5952313" y="0"/>
                </a:lnTo>
                <a:lnTo>
                  <a:pt x="5952313" y="3242546"/>
                </a:lnTo>
                <a:lnTo>
                  <a:pt x="0" y="3242546"/>
                </a:lnTo>
                <a:lnTo>
                  <a:pt x="0" y="0"/>
                </a:lnTo>
                <a:close/>
              </a:path>
            </a:pathLst>
          </a:custGeom>
          <a:blipFill>
            <a:blip r:embed="rId4"/>
            <a:stretch>
              <a:fillRect t="-11737"/>
            </a:stretch>
          </a:blipFill>
        </p:spPr>
      </p:sp>
      <p:sp>
        <p:nvSpPr>
          <p:cNvPr id="18" name="Freeform 18"/>
          <p:cNvSpPr/>
          <p:nvPr/>
        </p:nvSpPr>
        <p:spPr>
          <a:xfrm>
            <a:off x="9144000" y="6304782"/>
            <a:ext cx="5879979" cy="3103499"/>
          </a:xfrm>
          <a:custGeom>
            <a:avLst/>
            <a:gdLst/>
            <a:ahLst/>
            <a:cxnLst/>
            <a:rect l="l" t="t" r="r" b="b"/>
            <a:pathLst>
              <a:path w="5879979" h="3103499">
                <a:moveTo>
                  <a:pt x="0" y="0"/>
                </a:moveTo>
                <a:lnTo>
                  <a:pt x="5879979" y="0"/>
                </a:lnTo>
                <a:lnTo>
                  <a:pt x="5879979" y="3103498"/>
                </a:lnTo>
                <a:lnTo>
                  <a:pt x="0" y="3103498"/>
                </a:lnTo>
                <a:lnTo>
                  <a:pt x="0" y="0"/>
                </a:lnTo>
                <a:close/>
              </a:path>
            </a:pathLst>
          </a:custGeom>
          <a:blipFill>
            <a:blip r:embed="rId5"/>
            <a:stretch>
              <a:fillRect t="-27265"/>
            </a:stretch>
          </a:blipFill>
        </p:spPr>
      </p:sp>
      <p:sp>
        <p:nvSpPr>
          <p:cNvPr id="19" name="TextBox 19"/>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sp>
        <p:nvSpPr>
          <p:cNvPr id="20" name="TextBox 20"/>
          <p:cNvSpPr txBox="1"/>
          <p:nvPr/>
        </p:nvSpPr>
        <p:spPr>
          <a:xfrm>
            <a:off x="1693841" y="3502888"/>
            <a:ext cx="14215901" cy="1186061"/>
          </a:xfrm>
          <a:prstGeom prst="rect">
            <a:avLst/>
          </a:prstGeom>
        </p:spPr>
        <p:txBody>
          <a:bodyPr lIns="0" tIns="0" rIns="0" bIns="0" rtlCol="0" anchor="t">
            <a:spAutoFit/>
          </a:bodyPr>
          <a:lstStyle/>
          <a:p>
            <a:pPr algn="just">
              <a:lnSpc>
                <a:spcPts val="4767"/>
              </a:lnSpc>
            </a:pPr>
            <a:r>
              <a:rPr lang="en-US" sz="3505" b="1" spc="-87">
                <a:solidFill>
                  <a:srgbClr val="222223"/>
                </a:solidFill>
                <a:latin typeface="Rokkitt Bold"/>
                <a:ea typeface="Rokkitt Bold"/>
                <a:cs typeface="Rokkitt Bold"/>
                <a:sym typeface="Rokkitt Bold"/>
              </a:rPr>
              <a:t>Câu 2: </a:t>
            </a:r>
            <a:r>
              <a:rPr lang="en-US" sz="3505" spc="-87">
                <a:solidFill>
                  <a:srgbClr val="222223"/>
                </a:solidFill>
                <a:latin typeface="Rokkitt"/>
                <a:ea typeface="Rokkitt"/>
                <a:cs typeface="Rokkitt"/>
                <a:sym typeface="Rokkitt"/>
              </a:rPr>
              <a:t>Hãy xác định các đại lượng (lực từ/ cảm ứng từ/ chiều dòng điện) còn thiếu trong các hình sau.</a:t>
            </a:r>
          </a:p>
        </p:txBody>
      </p:sp>
      <mc:AlternateContent xmlns:mc="http://schemas.openxmlformats.org/markup-compatibility/2006">
        <mc:Choice xmlns:p14="http://schemas.microsoft.com/office/powerpoint/2010/main" xmlns:iact="http://schemas.microsoft.com/office/powerpoint/2014/inkAction" Requires="p14 iact">
          <p:contentPart p14:bwMode="auto" r:id="rId6">
            <p14:nvContentPartPr>
              <p14:cNvPr id="22" name="Viết tay 21">
                <a:extLst>
                  <a:ext uri="{FF2B5EF4-FFF2-40B4-BE49-F238E27FC236}">
                    <a16:creationId xmlns:a16="http://schemas.microsoft.com/office/drawing/2014/main" id="{36DE5A86-9446-DB59-2DCE-9F184DBCC608}"/>
                  </a:ext>
                </a:extLst>
              </p14:cNvPr>
              <p14:cNvContentPartPr/>
              <p14:nvPr>
                <p:extLst>
                  <p:ext uri="{42D2F446-02D8-4167-A562-619A0277C38B}">
                    <p15:isNarration xmlns:p15="http://schemas.microsoft.com/office/powerpoint/2012/main" val="1"/>
                  </p:ext>
                </p:extLst>
              </p14:nvPr>
            </p14:nvContentPartPr>
            <p14:xfrm>
              <a:off x="2636280" y="5637600"/>
              <a:ext cx="11305080" cy="2547000"/>
            </p14:xfrm>
          </p:contentPart>
        </mc:Choice>
        <mc:Fallback>
          <p:pic>
            <p:nvPicPr>
              <p:cNvPr id="22" name="Viết tay 21">
                <a:extLst>
                  <a:ext uri="{FF2B5EF4-FFF2-40B4-BE49-F238E27FC236}">
                    <a16:creationId xmlns:a16="http://schemas.microsoft.com/office/drawing/2014/main" id="{36DE5A86-9446-DB59-2DCE-9F184DBCC608}"/>
                  </a:ext>
                </a:extLst>
              </p:cNvPr>
              <p:cNvPicPr>
                <a:picLocks noGrp="1" noRot="1" noChangeAspect="1" noMove="1" noResize="1" noEditPoints="1" noAdjustHandles="1" noChangeArrowheads="1" noChangeShapeType="1"/>
              </p:cNvPicPr>
              <p:nvPr/>
            </p:nvPicPr>
            <p:blipFill>
              <a:blip r:embed="rId7"/>
              <a:stretch>
                <a:fillRect/>
              </a:stretch>
            </p:blipFill>
            <p:spPr>
              <a:xfrm>
                <a:off x="2626920" y="5628240"/>
                <a:ext cx="11323800" cy="2565720"/>
              </a:xfrm>
              <a:prstGeom prst="rect">
                <a:avLst/>
              </a:prstGeom>
            </p:spPr>
          </p:pic>
        </mc:Fallback>
      </mc:AlternateContent>
      <p:pic>
        <p:nvPicPr>
          <p:cNvPr id="23" name="Âm thanh 22">
            <a:hlinkClick r:id="" action="ppaction://media"/>
            <a:extLst>
              <a:ext uri="{FF2B5EF4-FFF2-40B4-BE49-F238E27FC236}">
                <a16:creationId xmlns:a16="http://schemas.microsoft.com/office/drawing/2014/main" id="{2FAE49A6-3C6A-CE58-9723-A9625F9FC0C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2324"/>
    </mc:Choice>
    <mc:Fallback>
      <p:transition spd="slow" advTm="172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par>
                                <p:cTn id="7" presetID="59"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md type="call" cmd="playFrom(0.0)">
                                      <p:cBhvr>
                                        <p:cTn id="9"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2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5F5"/>
        </a:solidFill>
        <a:effectLst/>
      </p:bgPr>
    </p:bg>
    <p:spTree>
      <p:nvGrpSpPr>
        <p:cNvPr id="1" name=""/>
        <p:cNvGrpSpPr/>
        <p:nvPr/>
      </p:nvGrpSpPr>
      <p:grpSpPr>
        <a:xfrm>
          <a:off x="0" y="0"/>
          <a:ext cx="0" cy="0"/>
          <a:chOff x="0" y="0"/>
          <a:chExt cx="0" cy="0"/>
        </a:xfrm>
      </p:grpSpPr>
      <p:grpSp>
        <p:nvGrpSpPr>
          <p:cNvPr id="2" name="Group 2"/>
          <p:cNvGrpSpPr/>
          <p:nvPr/>
        </p:nvGrpSpPr>
        <p:grpSpPr>
          <a:xfrm rot="-2928342">
            <a:off x="14343419" y="-637881"/>
            <a:ext cx="7330291" cy="2917187"/>
            <a:chOff x="0" y="0"/>
            <a:chExt cx="1021200" cy="406400"/>
          </a:xfrm>
        </p:grpSpPr>
        <p:sp>
          <p:nvSpPr>
            <p:cNvPr id="3" name="Freeform 3"/>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4" name="TextBox 4"/>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5" name="Group 5"/>
          <p:cNvGrpSpPr/>
          <p:nvPr/>
        </p:nvGrpSpPr>
        <p:grpSpPr>
          <a:xfrm rot="-7870563">
            <a:off x="-1890310" y="-1564664"/>
            <a:ext cx="6843655" cy="2723524"/>
            <a:chOff x="0" y="0"/>
            <a:chExt cx="1021200" cy="406400"/>
          </a:xfrm>
        </p:grpSpPr>
        <p:sp>
          <p:nvSpPr>
            <p:cNvPr id="6" name="Freeform 6"/>
            <p:cNvSpPr/>
            <p:nvPr/>
          </p:nvSpPr>
          <p:spPr>
            <a:xfrm>
              <a:off x="0" y="0"/>
              <a:ext cx="1021199" cy="406400"/>
            </a:xfrm>
            <a:custGeom>
              <a:avLst/>
              <a:gdLst/>
              <a:ahLst/>
              <a:cxnLst/>
              <a:rect l="l" t="t" r="r" b="b"/>
              <a:pathLst>
                <a:path w="1021199" h="406400">
                  <a:moveTo>
                    <a:pt x="817999" y="0"/>
                  </a:moveTo>
                  <a:cubicBezTo>
                    <a:pt x="930224" y="0"/>
                    <a:pt x="1021199" y="90976"/>
                    <a:pt x="1021199" y="203200"/>
                  </a:cubicBezTo>
                  <a:cubicBezTo>
                    <a:pt x="1021199" y="315424"/>
                    <a:pt x="930224" y="406400"/>
                    <a:pt x="817999" y="406400"/>
                  </a:cubicBezTo>
                  <a:lnTo>
                    <a:pt x="203200" y="406400"/>
                  </a:lnTo>
                  <a:cubicBezTo>
                    <a:pt x="90976" y="406400"/>
                    <a:pt x="0" y="315424"/>
                    <a:pt x="0" y="203200"/>
                  </a:cubicBezTo>
                  <a:cubicBezTo>
                    <a:pt x="0" y="90976"/>
                    <a:pt x="90976" y="0"/>
                    <a:pt x="203200" y="0"/>
                  </a:cubicBezTo>
                  <a:close/>
                </a:path>
              </a:pathLst>
            </a:custGeom>
            <a:gradFill rotWithShape="1">
              <a:gsLst>
                <a:gs pos="0">
                  <a:srgbClr val="A0BED7">
                    <a:alpha val="100000"/>
                  </a:srgbClr>
                </a:gs>
                <a:gs pos="100000">
                  <a:srgbClr val="91CFFF">
                    <a:alpha val="0"/>
                  </a:srgbClr>
                </a:gs>
              </a:gsLst>
              <a:lin ang="0"/>
            </a:gradFill>
            <a:ln cap="sq">
              <a:noFill/>
              <a:prstDash val="solid"/>
              <a:miter/>
            </a:ln>
          </p:spPr>
        </p:sp>
        <p:sp>
          <p:nvSpPr>
            <p:cNvPr id="7" name="TextBox 7"/>
            <p:cNvSpPr txBox="1"/>
            <p:nvPr/>
          </p:nvSpPr>
          <p:spPr>
            <a:xfrm>
              <a:off x="0" y="-152400"/>
              <a:ext cx="1021200"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8" name="Group 8"/>
          <p:cNvGrpSpPr/>
          <p:nvPr/>
        </p:nvGrpSpPr>
        <p:grpSpPr>
          <a:xfrm rot="-2928342">
            <a:off x="13303597" y="-1499889"/>
            <a:ext cx="6337604" cy="2501933"/>
            <a:chOff x="0" y="0"/>
            <a:chExt cx="1029445" cy="406400"/>
          </a:xfrm>
        </p:grpSpPr>
        <p:sp>
          <p:nvSpPr>
            <p:cNvPr id="9" name="Freeform 9"/>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0" name="TextBox 10"/>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grpSp>
        <p:nvGrpSpPr>
          <p:cNvPr id="11" name="Group 11"/>
          <p:cNvGrpSpPr/>
          <p:nvPr/>
        </p:nvGrpSpPr>
        <p:grpSpPr>
          <a:xfrm rot="-7870563">
            <a:off x="-2607117" y="-81920"/>
            <a:ext cx="5916869" cy="2335837"/>
            <a:chOff x="0" y="0"/>
            <a:chExt cx="1029445" cy="406400"/>
          </a:xfrm>
        </p:grpSpPr>
        <p:sp>
          <p:nvSpPr>
            <p:cNvPr id="12" name="Freeform 12"/>
            <p:cNvSpPr/>
            <p:nvPr/>
          </p:nvSpPr>
          <p:spPr>
            <a:xfrm>
              <a:off x="0" y="0"/>
              <a:ext cx="1029445" cy="406400"/>
            </a:xfrm>
            <a:custGeom>
              <a:avLst/>
              <a:gdLst/>
              <a:ahLst/>
              <a:cxnLst/>
              <a:rect l="l" t="t" r="r" b="b"/>
              <a:pathLst>
                <a:path w="1029445" h="406400">
                  <a:moveTo>
                    <a:pt x="826245" y="0"/>
                  </a:moveTo>
                  <a:cubicBezTo>
                    <a:pt x="938469" y="0"/>
                    <a:pt x="1029445" y="90976"/>
                    <a:pt x="1029445" y="203200"/>
                  </a:cubicBezTo>
                  <a:cubicBezTo>
                    <a:pt x="1029445" y="315424"/>
                    <a:pt x="938469" y="406400"/>
                    <a:pt x="826245" y="406400"/>
                  </a:cubicBezTo>
                  <a:lnTo>
                    <a:pt x="203200" y="406400"/>
                  </a:lnTo>
                  <a:cubicBezTo>
                    <a:pt x="90976" y="406400"/>
                    <a:pt x="0" y="315424"/>
                    <a:pt x="0" y="203200"/>
                  </a:cubicBezTo>
                  <a:cubicBezTo>
                    <a:pt x="0" y="90976"/>
                    <a:pt x="90976" y="0"/>
                    <a:pt x="203200" y="0"/>
                  </a:cubicBezTo>
                  <a:close/>
                </a:path>
              </a:pathLst>
            </a:custGeom>
            <a:gradFill rotWithShape="1">
              <a:gsLst>
                <a:gs pos="0">
                  <a:srgbClr val="91CFFF">
                    <a:alpha val="0"/>
                  </a:srgbClr>
                </a:gs>
                <a:gs pos="100000">
                  <a:srgbClr val="A0BED7">
                    <a:alpha val="100000"/>
                  </a:srgbClr>
                </a:gs>
              </a:gsLst>
              <a:lin ang="0"/>
            </a:gradFill>
            <a:ln cap="sq">
              <a:noFill/>
              <a:prstDash val="solid"/>
              <a:miter/>
            </a:ln>
          </p:spPr>
        </p:sp>
        <p:sp>
          <p:nvSpPr>
            <p:cNvPr id="13" name="TextBox 13"/>
            <p:cNvSpPr txBox="1"/>
            <p:nvPr/>
          </p:nvSpPr>
          <p:spPr>
            <a:xfrm>
              <a:off x="0" y="-152400"/>
              <a:ext cx="1029445" cy="558800"/>
            </a:xfrm>
            <a:prstGeom prst="rect">
              <a:avLst/>
            </a:prstGeom>
          </p:spPr>
          <p:txBody>
            <a:bodyPr lIns="50800" tIns="50800" rIns="50800" bIns="50800" rtlCol="0" anchor="ctr"/>
            <a:lstStyle/>
            <a:p>
              <a:pPr marL="0" lvl="0" indent="0" algn="ctr">
                <a:lnSpc>
                  <a:spcPts val="4363"/>
                </a:lnSpc>
                <a:spcBef>
                  <a:spcPct val="0"/>
                </a:spcBef>
              </a:pPr>
              <a:endParaRPr/>
            </a:p>
          </p:txBody>
        </p:sp>
      </p:grpSp>
      <p:sp>
        <p:nvSpPr>
          <p:cNvPr id="14" name="TextBox 14"/>
          <p:cNvSpPr txBox="1"/>
          <p:nvPr/>
        </p:nvSpPr>
        <p:spPr>
          <a:xfrm>
            <a:off x="1028700" y="1062913"/>
            <a:ext cx="14768044" cy="1678221"/>
          </a:xfrm>
          <a:prstGeom prst="rect">
            <a:avLst/>
          </a:prstGeom>
        </p:spPr>
        <p:txBody>
          <a:bodyPr lIns="0" tIns="0" rIns="0" bIns="0" rtlCol="0" anchor="t">
            <a:spAutoFit/>
          </a:bodyPr>
          <a:lstStyle/>
          <a:p>
            <a:pPr algn="l">
              <a:lnSpc>
                <a:spcPts val="6343"/>
              </a:lnSpc>
            </a:pPr>
            <a:r>
              <a:rPr lang="en-US" sz="7047" b="1" spc="-422">
                <a:solidFill>
                  <a:srgbClr val="00345E"/>
                </a:solidFill>
                <a:latin typeface="Rokkitt Bold"/>
                <a:ea typeface="Rokkitt Bold"/>
                <a:cs typeface="Rokkitt Bold"/>
                <a:sym typeface="Rokkitt Bold"/>
              </a:rPr>
              <a:t>I. Thí nghiệm về lực từ tác dụng lên đoạn dây dẫn mang dòng điện </a:t>
            </a:r>
          </a:p>
        </p:txBody>
      </p:sp>
      <p:grpSp>
        <p:nvGrpSpPr>
          <p:cNvPr id="15" name="Group 15"/>
          <p:cNvGrpSpPr/>
          <p:nvPr/>
        </p:nvGrpSpPr>
        <p:grpSpPr>
          <a:xfrm>
            <a:off x="2671223" y="3269224"/>
            <a:ext cx="12639115" cy="6974527"/>
            <a:chOff x="0" y="0"/>
            <a:chExt cx="16852154" cy="9299370"/>
          </a:xfrm>
        </p:grpSpPr>
        <p:sp>
          <p:nvSpPr>
            <p:cNvPr id="16" name="Freeform 16"/>
            <p:cNvSpPr/>
            <p:nvPr/>
          </p:nvSpPr>
          <p:spPr>
            <a:xfrm>
              <a:off x="0" y="2766842"/>
              <a:ext cx="16852154" cy="6532528"/>
            </a:xfrm>
            <a:custGeom>
              <a:avLst/>
              <a:gdLst/>
              <a:ahLst/>
              <a:cxnLst/>
              <a:rect l="l" t="t" r="r" b="b"/>
              <a:pathLst>
                <a:path w="16852154" h="6532528">
                  <a:moveTo>
                    <a:pt x="0" y="0"/>
                  </a:moveTo>
                  <a:lnTo>
                    <a:pt x="16852154" y="0"/>
                  </a:lnTo>
                  <a:lnTo>
                    <a:pt x="16852154" y="6532528"/>
                  </a:lnTo>
                  <a:lnTo>
                    <a:pt x="0" y="6532528"/>
                  </a:lnTo>
                  <a:lnTo>
                    <a:pt x="0" y="0"/>
                  </a:lnTo>
                  <a:close/>
                </a:path>
              </a:pathLst>
            </a:custGeom>
            <a:blipFill>
              <a:blip r:embed="rId4">
                <a:alphaModFix amt="60000"/>
              </a:blip>
              <a:stretch>
                <a:fillRect l="-10995" t="-28318" b="-794"/>
              </a:stretch>
            </a:blipFill>
          </p:spPr>
        </p:sp>
        <p:grpSp>
          <p:nvGrpSpPr>
            <p:cNvPr id="17" name="Group 17"/>
            <p:cNvGrpSpPr/>
            <p:nvPr/>
          </p:nvGrpSpPr>
          <p:grpSpPr>
            <a:xfrm>
              <a:off x="0" y="607159"/>
              <a:ext cx="16852154" cy="7572349"/>
              <a:chOff x="0" y="0"/>
              <a:chExt cx="2641572" cy="1186964"/>
            </a:xfrm>
          </p:grpSpPr>
          <p:sp>
            <p:nvSpPr>
              <p:cNvPr id="18" name="Freeform 18"/>
              <p:cNvSpPr/>
              <p:nvPr/>
            </p:nvSpPr>
            <p:spPr>
              <a:xfrm>
                <a:off x="0" y="0"/>
                <a:ext cx="2641572" cy="1186964"/>
              </a:xfrm>
              <a:custGeom>
                <a:avLst/>
                <a:gdLst/>
                <a:ahLst/>
                <a:cxnLst/>
                <a:rect l="l" t="t" r="r" b="b"/>
                <a:pathLst>
                  <a:path w="2641572" h="1186964">
                    <a:moveTo>
                      <a:pt x="24501" y="0"/>
                    </a:moveTo>
                    <a:lnTo>
                      <a:pt x="2617071" y="0"/>
                    </a:lnTo>
                    <a:cubicBezTo>
                      <a:pt x="2630603" y="0"/>
                      <a:pt x="2641572" y="10970"/>
                      <a:pt x="2641572" y="24501"/>
                    </a:cubicBezTo>
                    <a:lnTo>
                      <a:pt x="2641572" y="1162463"/>
                    </a:lnTo>
                    <a:cubicBezTo>
                      <a:pt x="2641572" y="1175995"/>
                      <a:pt x="2630603" y="1186964"/>
                      <a:pt x="2617071" y="1186964"/>
                    </a:cubicBezTo>
                    <a:lnTo>
                      <a:pt x="24501" y="1186964"/>
                    </a:lnTo>
                    <a:cubicBezTo>
                      <a:pt x="18003" y="1186964"/>
                      <a:pt x="11771" y="1184383"/>
                      <a:pt x="7176" y="1179788"/>
                    </a:cubicBezTo>
                    <a:cubicBezTo>
                      <a:pt x="2581" y="1175193"/>
                      <a:pt x="0" y="1168961"/>
                      <a:pt x="0" y="1162463"/>
                    </a:cubicBezTo>
                    <a:lnTo>
                      <a:pt x="0" y="24501"/>
                    </a:lnTo>
                    <a:cubicBezTo>
                      <a:pt x="0" y="10970"/>
                      <a:pt x="10970" y="0"/>
                      <a:pt x="24501" y="0"/>
                    </a:cubicBezTo>
                    <a:close/>
                  </a:path>
                </a:pathLst>
              </a:custGeom>
              <a:solidFill>
                <a:srgbClr val="FFFFFF"/>
              </a:solidFill>
              <a:ln w="19050" cap="rnd">
                <a:solidFill>
                  <a:srgbClr val="222223"/>
                </a:solidFill>
                <a:prstDash val="solid"/>
                <a:round/>
              </a:ln>
            </p:spPr>
          </p:sp>
          <p:sp>
            <p:nvSpPr>
              <p:cNvPr id="19" name="TextBox 19"/>
              <p:cNvSpPr txBox="1"/>
              <p:nvPr/>
            </p:nvSpPr>
            <p:spPr>
              <a:xfrm>
                <a:off x="0" y="-38100"/>
                <a:ext cx="2641572" cy="1225064"/>
              </a:xfrm>
              <a:prstGeom prst="rect">
                <a:avLst/>
              </a:prstGeom>
            </p:spPr>
            <p:txBody>
              <a:bodyPr lIns="48335" tIns="48335" rIns="48335" bIns="48335" rtlCol="0" anchor="ctr"/>
              <a:lstStyle/>
              <a:p>
                <a:pPr algn="ctr">
                  <a:lnSpc>
                    <a:spcPts val="2659"/>
                  </a:lnSpc>
                </a:pPr>
                <a:endParaRPr/>
              </a:p>
            </p:txBody>
          </p:sp>
        </p:grpSp>
        <mc:AlternateContent xmlns:mc="http://schemas.openxmlformats.org/markup-compatibility/2006">
          <mc:Choice xmlns:a14="http://schemas.microsoft.com/office/drawing/2010/main" Requires="a14">
            <p:sp>
              <p:nvSpPr>
                <p:cNvPr id="20" name="TextBox 20"/>
                <p:cNvSpPr txBox="1"/>
                <p:nvPr/>
              </p:nvSpPr>
              <p:spPr>
                <a:xfrm>
                  <a:off x="867532" y="2309404"/>
                  <a:ext cx="15117090" cy="4418562"/>
                </a:xfrm>
                <a:prstGeom prst="rect">
                  <a:avLst/>
                </a:prstGeom>
              </p:spPr>
              <p:txBody>
                <a:bodyPr lIns="0" tIns="0" rIns="0" bIns="0" rtlCol="0" anchor="t">
                  <a:spAutoFit/>
                </a:bodyPr>
                <a:lstStyle/>
                <a:p>
                  <a:pPr algn="just">
                    <a:lnSpc>
                      <a:spcPts val="5175"/>
                    </a:lnSpc>
                  </a:pPr>
                  <a:r>
                    <a:rPr lang="en-US" sz="3805" spc="-95">
                      <a:solidFill>
                        <a:srgbClr val="222223"/>
                      </a:solidFill>
                      <a:latin typeface="Rokkitt"/>
                      <a:ea typeface="Rokkitt"/>
                      <a:cs typeface="Rokkitt"/>
                      <a:sym typeface="Rokkitt"/>
                    </a:rPr>
                    <a:t>Lực từ tác dụng lên đoạn dây dẫn dài L mang dòng điện có cường độ I, đặt trong từ trường đều có cảm ứng từ </a:t>
                  </a:r>
                  <a14:m>
                    <m:oMath xmlns:m="http://schemas.openxmlformats.org/officeDocument/2006/math">
                      <m:acc>
                        <m:accPr>
                          <m:chr m:val="⃗"/>
                          <m:ctrlPr>
                            <a:rPr lang="vi-VN" sz="3600" i="1" smtClean="0">
                              <a:solidFill>
                                <a:srgbClr val="212529"/>
                              </a:solidFill>
                              <a:effectLst/>
                              <a:latin typeface="Cambria Math" panose="02040503050406030204" pitchFamily="18" charset="0"/>
                              <a:cs typeface="Times New Roman" panose="02020603050405020304" pitchFamily="18" charset="0"/>
                            </a:rPr>
                          </m:ctrlPr>
                        </m:accPr>
                        <m:e>
                          <m:r>
                            <a:rPr lang="vi-VN" sz="3600" i="1">
                              <a:solidFill>
                                <a:srgbClr val="212529"/>
                              </a:solidFill>
                              <a:effectLst/>
                              <a:latin typeface="Cambria Math" panose="02040503050406030204" pitchFamily="18" charset="0"/>
                              <a:ea typeface="Arial" panose="020B0604020202020204" pitchFamily="34" charset="0"/>
                              <a:cs typeface="Times New Roman" panose="02020603050405020304" pitchFamily="18" charset="0"/>
                            </a:rPr>
                            <m:t>𝐹</m:t>
                          </m:r>
                        </m:e>
                      </m:acc>
                    </m:oMath>
                  </a14:m>
                  <a:r>
                    <a:rPr lang="en-US" sz="3805" spc="-95">
                      <a:solidFill>
                        <a:srgbClr val="222223"/>
                      </a:solidFill>
                      <a:latin typeface="Rokkitt"/>
                      <a:ea typeface="Rokkitt"/>
                      <a:cs typeface="Rokkitt"/>
                      <a:sym typeface="Rokkitt"/>
                    </a:rPr>
                    <a:t> có: </a:t>
                  </a:r>
                </a:p>
                <a:p>
                  <a:pPr marL="821685" lvl="1" indent="-410843" algn="just">
                    <a:lnSpc>
                      <a:spcPts val="5175"/>
                    </a:lnSpc>
                    <a:buFont typeface="Arial"/>
                    <a:buChar char="•"/>
                  </a:pPr>
                  <a:r>
                    <a:rPr lang="en-US" sz="3805" spc="-95">
                      <a:solidFill>
                        <a:srgbClr val="222223"/>
                      </a:solidFill>
                      <a:latin typeface="Rokkitt"/>
                      <a:ea typeface="Rokkitt"/>
                      <a:cs typeface="Rokkitt"/>
                      <a:sym typeface="Rokkitt"/>
                    </a:rPr>
                    <a:t>Điểm đặt tại trung điểm của đoạn dây mang dòng điện; </a:t>
                  </a:r>
                </a:p>
                <a:p>
                  <a:pPr marL="821685" lvl="1" indent="-410843" algn="just">
                    <a:lnSpc>
                      <a:spcPts val="5175"/>
                    </a:lnSpc>
                    <a:buFont typeface="Arial"/>
                    <a:buChar char="•"/>
                  </a:pPr>
                  <a:r>
                    <a:rPr lang="en-US" sz="3805" spc="-95">
                      <a:solidFill>
                        <a:srgbClr val="222223"/>
                      </a:solidFill>
                      <a:latin typeface="Rokkitt"/>
                      <a:ea typeface="Rokkitt"/>
                      <a:cs typeface="Rokkitt"/>
                      <a:sym typeface="Rokkitt"/>
                    </a:rPr>
                    <a:t>Phương vuông góc với I và </a:t>
                  </a:r>
                  <a14:m>
                    <m:oMath xmlns:m="http://schemas.openxmlformats.org/officeDocument/2006/math">
                      <m:acc>
                        <m:accPr>
                          <m:chr m:val="⃗"/>
                          <m:ctrlPr>
                            <a:rPr lang="vi-VN" sz="3600" i="1" smtClean="0">
                              <a:solidFill>
                                <a:srgbClr val="212529"/>
                              </a:solidFill>
                              <a:effectLst/>
                              <a:latin typeface="Cambria Math" panose="02040503050406030204" pitchFamily="18" charset="0"/>
                              <a:cs typeface="Times New Roman" panose="02020603050405020304" pitchFamily="18" charset="0"/>
                            </a:rPr>
                          </m:ctrlPr>
                        </m:accPr>
                        <m:e>
                          <m:r>
                            <m:rPr>
                              <m:sty m:val="p"/>
                            </m:rPr>
                            <a:rPr lang="vi-VN" sz="3600" i="1">
                              <a:solidFill>
                                <a:srgbClr val="212529"/>
                              </a:solidFill>
                              <a:latin typeface="Cambria Math" panose="02040503050406030204" pitchFamily="18" charset="0"/>
                              <a:cs typeface="Times New Roman" panose="02020603050405020304" pitchFamily="18" charset="0"/>
                            </a:rPr>
                            <m:t>B</m:t>
                          </m:r>
                        </m:e>
                      </m:acc>
                    </m:oMath>
                  </a14:m>
                  <a:r>
                    <a:rPr lang="en-US" sz="3600" spc="-95">
                      <a:solidFill>
                        <a:srgbClr val="222223"/>
                      </a:solidFill>
                      <a:latin typeface="Rokkitt" panose="020B0604020202020204" charset="-93"/>
                      <a:ea typeface="Rokkitt"/>
                      <a:cs typeface="Rokkitt"/>
                      <a:sym typeface="Rokkitt"/>
                    </a:rPr>
                    <a:t> </a:t>
                  </a:r>
                  <a:r>
                    <a:rPr lang="en-US" sz="3805" spc="-95">
                      <a:solidFill>
                        <a:srgbClr val="222223"/>
                      </a:solidFill>
                      <a:latin typeface="Rokkitt"/>
                      <a:ea typeface="Rokkitt"/>
                      <a:cs typeface="Rokkitt"/>
                      <a:sym typeface="Rokkitt"/>
                    </a:rPr>
                    <a:t>; </a:t>
                  </a:r>
                </a:p>
                <a:p>
                  <a:pPr marL="821685" lvl="1" indent="-410843" algn="just">
                    <a:lnSpc>
                      <a:spcPts val="5175"/>
                    </a:lnSpc>
                    <a:buFont typeface="Arial"/>
                    <a:buChar char="•"/>
                  </a:pPr>
                  <a:r>
                    <a:rPr lang="en-US" sz="3805" spc="-95">
                      <a:solidFill>
                        <a:srgbClr val="222223"/>
                      </a:solidFill>
                      <a:latin typeface="Rokkitt"/>
                      <a:ea typeface="Rokkitt"/>
                      <a:cs typeface="Rokkitt"/>
                      <a:sym typeface="Rokkitt"/>
                    </a:rPr>
                    <a:t>Chiều tuân theo quy tắc bàn tay trái.</a:t>
                  </a:r>
                </a:p>
              </p:txBody>
            </p:sp>
          </mc:Choice>
          <mc:Fallback>
            <p:sp>
              <p:nvSpPr>
                <p:cNvPr id="20" name="TextBox 20"/>
                <p:cNvSpPr txBox="1">
                  <a:spLocks noRot="1" noChangeAspect="1" noMove="1" noResize="1" noEditPoints="1" noAdjustHandles="1" noChangeArrowheads="1" noChangeShapeType="1" noTextEdit="1"/>
                </p:cNvSpPr>
                <p:nvPr/>
              </p:nvSpPr>
              <p:spPr>
                <a:xfrm>
                  <a:off x="867532" y="2309404"/>
                  <a:ext cx="15117090" cy="4418562"/>
                </a:xfrm>
                <a:prstGeom prst="rect">
                  <a:avLst/>
                </a:prstGeom>
                <a:blipFill>
                  <a:blip r:embed="rId5"/>
                  <a:stretch>
                    <a:fillRect l="-2581" t="-2757" r="-3817" b="-7721"/>
                  </a:stretch>
                </a:blipFill>
              </p:spPr>
              <p:txBody>
                <a:bodyPr/>
                <a:lstStyle/>
                <a:p>
                  <a:r>
                    <a:rPr lang="vi-VN">
                      <a:noFill/>
                    </a:rPr>
                    <a:t> </a:t>
                  </a:r>
                </a:p>
              </p:txBody>
            </p:sp>
          </mc:Fallback>
        </mc:AlternateContent>
        <p:grpSp>
          <p:nvGrpSpPr>
            <p:cNvPr id="21" name="Group 21"/>
            <p:cNvGrpSpPr/>
            <p:nvPr/>
          </p:nvGrpSpPr>
          <p:grpSpPr>
            <a:xfrm>
              <a:off x="4452052" y="0"/>
              <a:ext cx="7948049" cy="1624686"/>
              <a:chOff x="0" y="0"/>
              <a:chExt cx="1245855" cy="254669"/>
            </a:xfrm>
          </p:grpSpPr>
          <p:sp>
            <p:nvSpPr>
              <p:cNvPr id="22" name="Freeform 22"/>
              <p:cNvSpPr/>
              <p:nvPr/>
            </p:nvSpPr>
            <p:spPr>
              <a:xfrm>
                <a:off x="0" y="0"/>
                <a:ext cx="1245855" cy="254669"/>
              </a:xfrm>
              <a:custGeom>
                <a:avLst/>
                <a:gdLst/>
                <a:ahLst/>
                <a:cxnLst/>
                <a:rect l="l" t="t" r="r" b="b"/>
                <a:pathLst>
                  <a:path w="1245855" h="254669">
                    <a:moveTo>
                      <a:pt x="51950" y="0"/>
                    </a:moveTo>
                    <a:lnTo>
                      <a:pt x="1193905" y="0"/>
                    </a:lnTo>
                    <a:cubicBezTo>
                      <a:pt x="1222597" y="0"/>
                      <a:pt x="1245855" y="23259"/>
                      <a:pt x="1245855" y="51950"/>
                    </a:cubicBezTo>
                    <a:lnTo>
                      <a:pt x="1245855" y="202719"/>
                    </a:lnTo>
                    <a:cubicBezTo>
                      <a:pt x="1245855" y="231410"/>
                      <a:pt x="1222597" y="254669"/>
                      <a:pt x="1193905" y="254669"/>
                    </a:cubicBezTo>
                    <a:lnTo>
                      <a:pt x="51950" y="254669"/>
                    </a:lnTo>
                    <a:cubicBezTo>
                      <a:pt x="23259" y="254669"/>
                      <a:pt x="0" y="231410"/>
                      <a:pt x="0" y="202719"/>
                    </a:cubicBezTo>
                    <a:lnTo>
                      <a:pt x="0" y="51950"/>
                    </a:lnTo>
                    <a:cubicBezTo>
                      <a:pt x="0" y="23259"/>
                      <a:pt x="23259" y="0"/>
                      <a:pt x="51950" y="0"/>
                    </a:cubicBezTo>
                    <a:close/>
                  </a:path>
                </a:pathLst>
              </a:custGeom>
              <a:solidFill>
                <a:srgbClr val="508BBB"/>
              </a:solidFill>
              <a:ln w="19050" cap="rnd">
                <a:solidFill>
                  <a:srgbClr val="222223"/>
                </a:solidFill>
                <a:prstDash val="solid"/>
                <a:round/>
              </a:ln>
            </p:spPr>
          </p:sp>
          <p:sp>
            <p:nvSpPr>
              <p:cNvPr id="23" name="TextBox 23"/>
              <p:cNvSpPr txBox="1"/>
              <p:nvPr/>
            </p:nvSpPr>
            <p:spPr>
              <a:xfrm>
                <a:off x="0" y="-38100"/>
                <a:ext cx="1245855" cy="292769"/>
              </a:xfrm>
              <a:prstGeom prst="rect">
                <a:avLst/>
              </a:prstGeom>
            </p:spPr>
            <p:txBody>
              <a:bodyPr lIns="48335" tIns="48335" rIns="48335" bIns="48335" rtlCol="0" anchor="ctr"/>
              <a:lstStyle/>
              <a:p>
                <a:pPr algn="ctr">
                  <a:lnSpc>
                    <a:spcPts val="2659"/>
                  </a:lnSpc>
                </a:pPr>
                <a:endParaRPr/>
              </a:p>
            </p:txBody>
          </p:sp>
        </p:grpSp>
        <p:sp>
          <p:nvSpPr>
            <p:cNvPr id="24" name="TextBox 24"/>
            <p:cNvSpPr txBox="1"/>
            <p:nvPr/>
          </p:nvSpPr>
          <p:spPr>
            <a:xfrm>
              <a:off x="5355002" y="407017"/>
              <a:ext cx="6142151" cy="963053"/>
            </a:xfrm>
            <a:prstGeom prst="rect">
              <a:avLst/>
            </a:prstGeom>
          </p:spPr>
          <p:txBody>
            <a:bodyPr lIns="0" tIns="0" rIns="0" bIns="0" rtlCol="0" anchor="t">
              <a:spAutoFit/>
            </a:bodyPr>
            <a:lstStyle/>
            <a:p>
              <a:pPr marL="0" lvl="0" indent="0" algn="ctr">
                <a:lnSpc>
                  <a:spcPts val="4990"/>
                </a:lnSpc>
              </a:pPr>
              <a:r>
                <a:rPr lang="en-US" sz="5544" b="1" spc="-332">
                  <a:solidFill>
                    <a:srgbClr val="FFFFFF"/>
                  </a:solidFill>
                  <a:latin typeface="Rokkitt Bold"/>
                  <a:ea typeface="Rokkitt Bold"/>
                  <a:cs typeface="Rokkitt Bold"/>
                  <a:sym typeface="Rokkitt Bold"/>
                </a:rPr>
                <a:t>KẾT LUẬN</a:t>
              </a:r>
            </a:p>
          </p:txBody>
        </p:sp>
      </p:grpSp>
      <p:pic>
        <p:nvPicPr>
          <p:cNvPr id="27" name="Âm thanh 26">
            <a:hlinkClick r:id="" action="ppaction://media"/>
            <a:extLst>
              <a:ext uri="{FF2B5EF4-FFF2-40B4-BE49-F238E27FC236}">
                <a16:creationId xmlns:a16="http://schemas.microsoft.com/office/drawing/2014/main" id="{4B298C1C-43DF-3DE9-3BE0-DFA5D53D7F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48238" y="9647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5699"/>
    </mc:Choice>
    <mc:Fallback>
      <p:transition spd="slow" advTm="35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1291</Words>
  <Application>Microsoft Office PowerPoint</Application>
  <PresentationFormat>Tùy chỉnh</PresentationFormat>
  <Paragraphs>105</Paragraphs>
  <Slides>20</Slides>
  <Notes>3</Notes>
  <HiddenSlides>0</HiddenSlides>
  <MMClips>23</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20</vt:i4>
      </vt:variant>
    </vt:vector>
  </HeadingPairs>
  <TitlesOfParts>
    <vt:vector size="27" baseType="lpstr">
      <vt:lpstr>Rokkitt Bold</vt:lpstr>
      <vt:lpstr>Rokkitt</vt:lpstr>
      <vt:lpstr>Calibri</vt:lpstr>
      <vt:lpstr>Cambria Math</vt:lpstr>
      <vt:lpstr>Times New Roman</vt:lpstr>
      <vt:lpstr>Arial</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and Blue Modern Medical Healthcare Presentation</dc:title>
  <cp:lastModifiedBy>Trang Nguyễn</cp:lastModifiedBy>
  <cp:revision>4</cp:revision>
  <dcterms:created xsi:type="dcterms:W3CDTF">2006-08-16T00:00:00Z</dcterms:created>
  <dcterms:modified xsi:type="dcterms:W3CDTF">2026-06-04T11:30:40Z</dcterms:modified>
  <dc:identifier>DAHLeTagueQ</dc:identifier>
</cp:coreProperties>
</file>