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badi" panose="020B0604020104020204" pitchFamily="34" charset="0"/>
      <p:regular r:id="rId14"/>
    </p:embeddedFont>
    <p:embeddedFont>
      <p:font typeface="Amasis MT Pro" panose="02040504050005020304" pitchFamily="18" charset="0"/>
      <p:regular r:id="rId15"/>
      <p:bold r:id="rId16"/>
    </p:embeddedFont>
    <p:embeddedFont>
      <p:font typeface="Bungee" panose="020B0604020202020204" charset="-93"/>
      <p:regular r:id="rId17"/>
    </p:embeddedFont>
    <p:embeddedFont>
      <p:font typeface="DejaVu Serif Bold" panose="020B0604020202020204" charset="0"/>
      <p:regular r:id="rId18"/>
    </p:embeddedFont>
    <p:embeddedFont>
      <p:font typeface="Nunito" pitchFamily="2" charset="-93"/>
      <p:regular r:id="rId19"/>
      <p:bold r:id="rId20"/>
      <p:italic r:id="rId21"/>
      <p:boldItalic r:id="rId22"/>
    </p:embeddedFont>
    <p:embeddedFont>
      <p:font typeface="Nunito Bold" charset="-93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6" d="100"/>
          <a:sy n="36" d="100"/>
        </p:scale>
        <p:origin x="1140" y="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video" Target="../media/media1.mp4"/><Relationship Id="rId16" Type="http://schemas.openxmlformats.org/officeDocument/2006/relationships/image" Target="../media/image13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11/relationships/webextension" Target="../webextensions/webextension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emf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emf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12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76611" y="8353252"/>
            <a:ext cx="19974273" cy="1420979"/>
            <a:chOff x="0" y="0"/>
            <a:chExt cx="5260714" cy="3742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0714" cy="374250"/>
            </a:xfrm>
            <a:custGeom>
              <a:avLst/>
              <a:gdLst/>
              <a:ahLst/>
              <a:cxnLst/>
              <a:rect l="l" t="t" r="r" b="b"/>
              <a:pathLst>
                <a:path w="5260714" h="374250">
                  <a:moveTo>
                    <a:pt x="0" y="0"/>
                  </a:moveTo>
                  <a:lnTo>
                    <a:pt x="5260714" y="0"/>
                  </a:lnTo>
                  <a:lnTo>
                    <a:pt x="5260714" y="374250"/>
                  </a:lnTo>
                  <a:lnTo>
                    <a:pt x="0" y="37425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0714" cy="412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16949" y="1896628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3320925" y="7055984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721691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668631" y="6743700"/>
            <a:ext cx="2223021" cy="2320041"/>
          </a:xfrm>
          <a:custGeom>
            <a:avLst/>
            <a:gdLst/>
            <a:ahLst/>
            <a:cxnLst/>
            <a:rect l="l" t="t" r="r" b="b"/>
            <a:pathLst>
              <a:path w="2223021" h="2320041">
                <a:moveTo>
                  <a:pt x="0" y="0"/>
                </a:moveTo>
                <a:lnTo>
                  <a:pt x="2223021" y="0"/>
                </a:lnTo>
                <a:lnTo>
                  <a:pt x="2223021" y="2320041"/>
                </a:lnTo>
                <a:lnTo>
                  <a:pt x="0" y="23200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TextBox 12"/>
          <p:cNvSpPr txBox="1"/>
          <p:nvPr/>
        </p:nvSpPr>
        <p:spPr>
          <a:xfrm>
            <a:off x="1668631" y="2512321"/>
            <a:ext cx="14950738" cy="199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0"/>
              </a:lnSpc>
            </a:pPr>
            <a:r>
              <a:rPr lang="en-US" sz="10443">
                <a:solidFill>
                  <a:srgbClr val="000000"/>
                </a:solidFill>
                <a:latin typeface="Bungee Bold"/>
              </a:rPr>
              <a:t>BÀI 5: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57289" y="4368973"/>
            <a:ext cx="11506747" cy="2977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4"/>
              </a:lnSpc>
            </a:pPr>
            <a:r>
              <a:rPr lang="en-US" sz="4202" dirty="0">
                <a:solidFill>
                  <a:srgbClr val="00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ĐỘNG NĂNG. THẾ NĂNG.</a:t>
            </a:r>
          </a:p>
          <a:p>
            <a:pPr algn="ctr">
              <a:lnSpc>
                <a:spcPts val="5884"/>
              </a:lnSpc>
            </a:pPr>
            <a:r>
              <a:rPr lang="en-US" sz="4202" dirty="0">
                <a:solidFill>
                  <a:srgbClr val="00000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SỰ CHUYỂN HÓA NĂNG LƯỢNG TRONG DAO ĐỘNG ĐIỀU HÒA</a:t>
            </a:r>
          </a:p>
          <a:p>
            <a:pPr algn="ctr">
              <a:lnSpc>
                <a:spcPts val="5884"/>
              </a:lnSpc>
            </a:pPr>
            <a:endParaRPr lang="en-US" sz="4202" dirty="0">
              <a:solidFill>
                <a:srgbClr val="000000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686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16957" y="163586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9442" y="483331"/>
            <a:ext cx="14015070" cy="105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</a:pPr>
            <a:r>
              <a:rPr lang="en-US" sz="5507">
                <a:solidFill>
                  <a:srgbClr val="000000"/>
                </a:solidFill>
                <a:latin typeface="Bungee Bold"/>
              </a:rPr>
              <a:t>LUYỆN TẬP -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7638" y="2727278"/>
            <a:ext cx="16292723" cy="666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03"/>
              </a:lnSpc>
              <a:spcBef>
                <a:spcPct val="0"/>
              </a:spcBef>
            </a:pPr>
            <a:r>
              <a:rPr lang="en-US" sz="4300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Câu</a:t>
            </a:r>
            <a:r>
              <a:rPr lang="en-US" sz="4300" b="1" dirty="0">
                <a:solidFill>
                  <a:srgbClr val="000000"/>
                </a:solidFill>
                <a:latin typeface="Amasis MT Pro" panose="02040504050005020304" pitchFamily="18" charset="0"/>
              </a:rPr>
              <a:t> 1.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Phát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biểu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nào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sau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đây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sai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về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con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lắc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dao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điều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hòa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theo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phương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ngang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?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một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con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lắc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nằm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ngang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:</a:t>
            </a:r>
          </a:p>
          <a:p>
            <a:pPr algn="just">
              <a:lnSpc>
                <a:spcPts val="5803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A.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tổng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nhỏ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đàn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hồi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tại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cùng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một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thời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điểm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5803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B.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nhỏ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ở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vị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trí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5803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C.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đàn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hồi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tại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vị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trí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biên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5803"/>
              </a:lnSpc>
              <a:spcBef>
                <a:spcPct val="0"/>
              </a:spcBef>
            </a:pP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D.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tổng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nhỏ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ở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vị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trí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đàn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hồi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ở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vị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trí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biên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686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16957" y="163586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69442" y="483331"/>
            <a:ext cx="14015070" cy="105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</a:pPr>
            <a:r>
              <a:rPr lang="en-US" sz="5507">
                <a:solidFill>
                  <a:srgbClr val="000000"/>
                </a:solidFill>
                <a:latin typeface="Bungee Bold"/>
              </a:rPr>
              <a:t>LUYỆN TẬP -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2399" y="2781300"/>
            <a:ext cx="15950577" cy="5446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53"/>
              </a:lnSpc>
            </a:pPr>
            <a:r>
              <a:rPr lang="en-US" sz="4323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Câu</a:t>
            </a:r>
            <a:r>
              <a:rPr lang="en-US" sz="4323" b="1" dirty="0">
                <a:solidFill>
                  <a:srgbClr val="000000"/>
                </a:solidFill>
                <a:latin typeface="Amasis MT Pro" panose="02040504050005020304" pitchFamily="18" charset="0"/>
              </a:rPr>
              <a:t> 2: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Một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nhỏ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khối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lượng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100 g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dao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theo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phương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trình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</a:p>
          <a:p>
            <a:pPr algn="just">
              <a:lnSpc>
                <a:spcPts val="6053"/>
              </a:lnSpc>
            </a:pP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x =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8cos10t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(x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tính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cm, t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tính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s).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cực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đại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endParaRPr lang="en-US" sz="4323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ts val="6053"/>
              </a:lnSpc>
            </a:pP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A. 32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mJ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6053"/>
              </a:lnSpc>
            </a:pP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B. 16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mJ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6053"/>
              </a:lnSpc>
            </a:pP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C. 64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mJ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6053"/>
              </a:lnSpc>
              <a:spcBef>
                <a:spcPct val="0"/>
              </a:spcBef>
            </a:pP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D. 128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mJ</a:t>
            </a:r>
            <a:endParaRPr lang="en-US" sz="4323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686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16957" y="163586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69442" y="483331"/>
            <a:ext cx="14015070" cy="1050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0"/>
              </a:lnSpc>
            </a:pPr>
            <a:r>
              <a:rPr lang="en-US" sz="5507">
                <a:solidFill>
                  <a:srgbClr val="000000"/>
                </a:solidFill>
                <a:latin typeface="Bungee Bold"/>
              </a:rPr>
              <a:t>LUYỆN TẬP - VẬN DỤNG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8350" y="2426954"/>
            <a:ext cx="15950577" cy="784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53"/>
              </a:lnSpc>
            </a:pPr>
            <a:r>
              <a:rPr lang="en-US" sz="4323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Câu</a:t>
            </a:r>
            <a:r>
              <a:rPr lang="en-US" sz="4323" b="1" dirty="0">
                <a:solidFill>
                  <a:srgbClr val="000000"/>
                </a:solidFill>
                <a:latin typeface="Amasis MT Pro" panose="02040504050005020304" pitchFamily="18" charset="0"/>
              </a:rPr>
              <a:t> 3: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Một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con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lắc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gồm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nặng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khối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lượng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0,4 kg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gắn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đầu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lò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xo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có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cứng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40 N/m.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Người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ta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kéo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quả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nặng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ra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khỏi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VTCB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một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đoạn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4 cm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rồi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thả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nhẹ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cho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nó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dao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.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dao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con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lắc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23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là</a:t>
            </a:r>
            <a:r>
              <a:rPr lang="en-US" sz="4323" dirty="0">
                <a:solidFill>
                  <a:srgbClr val="000000"/>
                </a:solidFill>
                <a:latin typeface="Amasis MT Pro" panose="020405040500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4200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4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320 J</a:t>
            </a:r>
            <a:endParaRPr lang="vi-VN" sz="4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4200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4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6,4.10</a:t>
            </a:r>
            <a:r>
              <a:rPr lang="vi-VN" sz="420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200" baseline="300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vi-VN" sz="4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4200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4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3,2.10</a:t>
            </a:r>
            <a:r>
              <a:rPr lang="vi-VN" sz="420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200" baseline="300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20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vi-VN" sz="4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lang="en-US" sz="4200" dirty="0">
                <a:solidFill>
                  <a:srgbClr val="000000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4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3,2 J</a:t>
            </a:r>
            <a:endParaRPr lang="vi-VN" sz="4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6053"/>
              </a:lnSpc>
            </a:pPr>
            <a:endParaRPr lang="en-US" sz="4323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ts val="6053"/>
              </a:lnSpc>
              <a:spcBef>
                <a:spcPct val="0"/>
              </a:spcBef>
            </a:pPr>
            <a:endParaRPr lang="en-US" sz="4323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Nunito"/>
                </a:rPr>
                <a:t>con lắc lò xo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39012" y="687305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109662" y="-911620"/>
            <a:ext cx="2942276" cy="2942276"/>
          </a:xfrm>
          <a:custGeom>
            <a:avLst/>
            <a:gdLst/>
            <a:ahLst/>
            <a:cxnLst/>
            <a:rect l="l" t="t" r="r" b="b"/>
            <a:pathLst>
              <a:path w="2942276" h="2942276">
                <a:moveTo>
                  <a:pt x="0" y="0"/>
                </a:moveTo>
                <a:lnTo>
                  <a:pt x="2942276" y="0"/>
                </a:lnTo>
                <a:lnTo>
                  <a:pt x="2942276" y="2942276"/>
                </a:lnTo>
                <a:lnTo>
                  <a:pt x="0" y="2942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16351115" y="9237573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-1149084" y="6743700"/>
            <a:ext cx="3395126" cy="3543300"/>
          </a:xfrm>
          <a:custGeom>
            <a:avLst/>
            <a:gdLst/>
            <a:ahLst/>
            <a:cxnLst/>
            <a:rect l="l" t="t" r="r" b="b"/>
            <a:pathLst>
              <a:path w="3395126" h="3543300">
                <a:moveTo>
                  <a:pt x="0" y="0"/>
                </a:moveTo>
                <a:lnTo>
                  <a:pt x="3395126" y="0"/>
                </a:lnTo>
                <a:lnTo>
                  <a:pt x="3395126" y="354330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2246042" y="4270934"/>
            <a:ext cx="4863677" cy="3741290"/>
          </a:xfrm>
          <a:custGeom>
            <a:avLst/>
            <a:gdLst/>
            <a:ahLst/>
            <a:cxnLst/>
            <a:rect l="l" t="t" r="r" b="b"/>
            <a:pathLst>
              <a:path w="4863677" h="3741290">
                <a:moveTo>
                  <a:pt x="0" y="0"/>
                </a:moveTo>
                <a:lnTo>
                  <a:pt x="4863677" y="0"/>
                </a:lnTo>
                <a:lnTo>
                  <a:pt x="4863677" y="3741290"/>
                </a:lnTo>
                <a:lnTo>
                  <a:pt x="0" y="37412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8431034" y="4769268"/>
            <a:ext cx="4569279" cy="3038683"/>
          </a:xfrm>
          <a:custGeom>
            <a:avLst/>
            <a:gdLst/>
            <a:ahLst/>
            <a:cxnLst/>
            <a:rect l="l" t="t" r="r" b="b"/>
            <a:pathLst>
              <a:path w="4569279" h="3038683">
                <a:moveTo>
                  <a:pt x="0" y="0"/>
                </a:moveTo>
                <a:lnTo>
                  <a:pt x="4569279" y="0"/>
                </a:lnTo>
                <a:lnTo>
                  <a:pt x="4569279" y="3038684"/>
                </a:lnTo>
                <a:lnTo>
                  <a:pt x="0" y="30386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9" name="Freeform 19"/>
          <p:cNvSpPr/>
          <p:nvPr/>
        </p:nvSpPr>
        <p:spPr>
          <a:xfrm>
            <a:off x="3234098" y="8401222"/>
            <a:ext cx="1904914" cy="994977"/>
          </a:xfrm>
          <a:custGeom>
            <a:avLst/>
            <a:gdLst/>
            <a:ahLst/>
            <a:cxnLst/>
            <a:rect l="l" t="t" r="r" b="b"/>
            <a:pathLst>
              <a:path w="1904914" h="994977">
                <a:moveTo>
                  <a:pt x="0" y="0"/>
                </a:moveTo>
                <a:lnTo>
                  <a:pt x="1904914" y="0"/>
                </a:lnTo>
                <a:lnTo>
                  <a:pt x="1904914" y="994977"/>
                </a:lnTo>
                <a:lnTo>
                  <a:pt x="0" y="9949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Freeform 20"/>
          <p:cNvSpPr/>
          <p:nvPr/>
        </p:nvSpPr>
        <p:spPr>
          <a:xfrm>
            <a:off x="9856966" y="8578843"/>
            <a:ext cx="2080836" cy="679457"/>
          </a:xfrm>
          <a:custGeom>
            <a:avLst/>
            <a:gdLst/>
            <a:ahLst/>
            <a:cxnLst/>
            <a:rect l="l" t="t" r="r" b="b"/>
            <a:pathLst>
              <a:path w="2080836" h="679457">
                <a:moveTo>
                  <a:pt x="0" y="0"/>
                </a:moveTo>
                <a:lnTo>
                  <a:pt x="2080836" y="0"/>
                </a:lnTo>
                <a:lnTo>
                  <a:pt x="2080836" y="679457"/>
                </a:lnTo>
                <a:lnTo>
                  <a:pt x="0" y="67945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1" name="Freeform 21"/>
          <p:cNvSpPr/>
          <p:nvPr/>
        </p:nvSpPr>
        <p:spPr>
          <a:xfrm>
            <a:off x="13990381" y="8515350"/>
            <a:ext cx="1905690" cy="1061503"/>
          </a:xfrm>
          <a:custGeom>
            <a:avLst/>
            <a:gdLst/>
            <a:ahLst/>
            <a:cxnLst/>
            <a:rect l="l" t="t" r="r" b="b"/>
            <a:pathLst>
              <a:path w="1905690" h="1061503">
                <a:moveTo>
                  <a:pt x="0" y="0"/>
                </a:moveTo>
                <a:lnTo>
                  <a:pt x="1905689" y="0"/>
                </a:lnTo>
                <a:lnTo>
                  <a:pt x="1905689" y="1061503"/>
                </a:lnTo>
                <a:lnTo>
                  <a:pt x="0" y="1061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2" name="Picture 2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rcRect/>
          <a:stretch>
            <a:fillRect/>
          </a:stretch>
        </p:blipFill>
        <p:spPr>
          <a:xfrm>
            <a:off x="13744279" y="4465532"/>
            <a:ext cx="3774398" cy="295204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4543721" y="771525"/>
            <a:ext cx="9200557" cy="126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Bungee"/>
              </a:rPr>
              <a:t>KHỞI ĐỘNG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38808" y="2749423"/>
            <a:ext cx="13543436" cy="110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Câu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hỏi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: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Nêu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một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vài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ví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dụ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trong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đời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sống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và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trong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kĩ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thuật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có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sự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chuyển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hóa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giữa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động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năng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và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thế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 </a:t>
            </a:r>
            <a:r>
              <a:rPr lang="en-US" sz="3149" dirty="0" err="1">
                <a:solidFill>
                  <a:srgbClr val="000000"/>
                </a:solidFill>
                <a:latin typeface="Amasis MT Pro" panose="020F0502020204030204" pitchFamily="18" charset="0"/>
              </a:rPr>
              <a:t>năng</a:t>
            </a:r>
            <a:r>
              <a:rPr lang="en-US" sz="3149" dirty="0">
                <a:solidFill>
                  <a:srgbClr val="000000"/>
                </a:solidFill>
                <a:latin typeface="Amasis MT Pro" panose="020F0502020204030204" pitchFamily="18" charset="0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7994494"/>
            <a:ext cx="16230600" cy="332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Nunito"/>
              </a:rPr>
              <a:t>\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3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847338"/>
            <a:ext cx="16230600" cy="8730588"/>
            <a:chOff x="0" y="0"/>
            <a:chExt cx="4274726" cy="22994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99414"/>
            </a:xfrm>
            <a:custGeom>
              <a:avLst/>
              <a:gdLst/>
              <a:ahLst/>
              <a:cxnLst/>
              <a:rect l="l" t="t" r="r" b="b"/>
              <a:pathLst>
                <a:path w="4274726" h="2299414">
                  <a:moveTo>
                    <a:pt x="0" y="0"/>
                  </a:moveTo>
                  <a:lnTo>
                    <a:pt x="4274726" y="0"/>
                  </a:lnTo>
                  <a:lnTo>
                    <a:pt x="4274726" y="2299414"/>
                  </a:lnTo>
                  <a:lnTo>
                    <a:pt x="0" y="2299414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337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633" y="1028700"/>
            <a:ext cx="12650735" cy="1730229"/>
            <a:chOff x="0" y="0"/>
            <a:chExt cx="3331881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1881" cy="455698"/>
            </a:xfrm>
            <a:custGeom>
              <a:avLst/>
              <a:gdLst/>
              <a:ahLst/>
              <a:cxnLst/>
              <a:rect l="l" t="t" r="r" b="b"/>
              <a:pathLst>
                <a:path w="3331881" h="455698">
                  <a:moveTo>
                    <a:pt x="0" y="0"/>
                  </a:moveTo>
                  <a:lnTo>
                    <a:pt x="3331881" y="0"/>
                  </a:lnTo>
                  <a:lnTo>
                    <a:pt x="3331881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31881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824275" y="6533193"/>
            <a:ext cx="1949375" cy="1949375"/>
          </a:xfrm>
          <a:custGeom>
            <a:avLst/>
            <a:gdLst/>
            <a:ahLst/>
            <a:cxnLst/>
            <a:rect l="l" t="t" r="r" b="b"/>
            <a:pathLst>
              <a:path w="1949375" h="1949375">
                <a:moveTo>
                  <a:pt x="0" y="0"/>
                </a:moveTo>
                <a:lnTo>
                  <a:pt x="1949375" y="0"/>
                </a:lnTo>
                <a:lnTo>
                  <a:pt x="1949375" y="1949375"/>
                </a:lnTo>
                <a:lnTo>
                  <a:pt x="0" y="1949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1697602" y="687305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8714255" y="5143500"/>
            <a:ext cx="4841823" cy="1324090"/>
          </a:xfrm>
          <a:custGeom>
            <a:avLst/>
            <a:gdLst/>
            <a:ahLst/>
            <a:cxnLst/>
            <a:rect l="l" t="t" r="r" b="b"/>
            <a:pathLst>
              <a:path w="4841823" h="1324090">
                <a:moveTo>
                  <a:pt x="0" y="0"/>
                </a:moveTo>
                <a:lnTo>
                  <a:pt x="4841823" y="0"/>
                </a:lnTo>
                <a:lnTo>
                  <a:pt x="4841823" y="1324090"/>
                </a:lnTo>
                <a:lnTo>
                  <a:pt x="0" y="13240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8714255" y="7688906"/>
            <a:ext cx="4399156" cy="1587324"/>
          </a:xfrm>
          <a:custGeom>
            <a:avLst/>
            <a:gdLst/>
            <a:ahLst/>
            <a:cxnLst/>
            <a:rect l="l" t="t" r="r" b="b"/>
            <a:pathLst>
              <a:path w="4399156" h="1587324">
                <a:moveTo>
                  <a:pt x="0" y="0"/>
                </a:moveTo>
                <a:lnTo>
                  <a:pt x="4399157" y="0"/>
                </a:lnTo>
                <a:lnTo>
                  <a:pt x="4399157" y="1587324"/>
                </a:lnTo>
                <a:lnTo>
                  <a:pt x="0" y="15873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318010" y="3730903"/>
            <a:ext cx="7486800" cy="6241016"/>
          </a:xfrm>
          <a:custGeom>
            <a:avLst/>
            <a:gdLst/>
            <a:ahLst/>
            <a:cxnLst/>
            <a:rect l="l" t="t" r="r" b="b"/>
            <a:pathLst>
              <a:path w="7486800" h="6241016">
                <a:moveTo>
                  <a:pt x="0" y="0"/>
                </a:moveTo>
                <a:lnTo>
                  <a:pt x="7486800" y="0"/>
                </a:lnTo>
                <a:lnTo>
                  <a:pt x="7486800" y="6241016"/>
                </a:lnTo>
                <a:lnTo>
                  <a:pt x="0" y="62410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6"/>
          <p:cNvSpPr txBox="1"/>
          <p:nvPr/>
        </p:nvSpPr>
        <p:spPr>
          <a:xfrm>
            <a:off x="7479101" y="3484269"/>
            <a:ext cx="7312132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Công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thức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: </a:t>
            </a: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14126" y="1135661"/>
            <a:ext cx="12255241" cy="12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Bungee"/>
              </a:rPr>
              <a:t>ĐỘNG NĂNG TRONG DĐĐH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847338"/>
            <a:ext cx="16230600" cy="8439662"/>
            <a:chOff x="0" y="0"/>
            <a:chExt cx="4274726" cy="22227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22792"/>
            </a:xfrm>
            <a:custGeom>
              <a:avLst/>
              <a:gdLst/>
              <a:ahLst/>
              <a:cxnLst/>
              <a:rect l="l" t="t" r="r" b="b"/>
              <a:pathLst>
                <a:path w="4274726" h="2222792">
                  <a:moveTo>
                    <a:pt x="0" y="0"/>
                  </a:moveTo>
                  <a:lnTo>
                    <a:pt x="4274726" y="0"/>
                  </a:lnTo>
                  <a:lnTo>
                    <a:pt x="4274726" y="2222792"/>
                  </a:lnTo>
                  <a:lnTo>
                    <a:pt x="0" y="2222792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608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18633" y="1028700"/>
            <a:ext cx="12650735" cy="1730229"/>
            <a:chOff x="0" y="0"/>
            <a:chExt cx="3331881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1881" cy="455698"/>
            </a:xfrm>
            <a:custGeom>
              <a:avLst/>
              <a:gdLst/>
              <a:ahLst/>
              <a:cxnLst/>
              <a:rect l="l" t="t" r="r" b="b"/>
              <a:pathLst>
                <a:path w="3331881" h="455698">
                  <a:moveTo>
                    <a:pt x="0" y="0"/>
                  </a:moveTo>
                  <a:lnTo>
                    <a:pt x="3331881" y="0"/>
                  </a:lnTo>
                  <a:lnTo>
                    <a:pt x="3331881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31881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35088" y="8283613"/>
            <a:ext cx="1949375" cy="1949375"/>
          </a:xfrm>
          <a:custGeom>
            <a:avLst/>
            <a:gdLst/>
            <a:ahLst/>
            <a:cxnLst/>
            <a:rect l="l" t="t" r="r" b="b"/>
            <a:pathLst>
              <a:path w="1949375" h="1949375">
                <a:moveTo>
                  <a:pt x="0" y="0"/>
                </a:moveTo>
                <a:lnTo>
                  <a:pt x="1949375" y="0"/>
                </a:lnTo>
                <a:lnTo>
                  <a:pt x="1949375" y="1949374"/>
                </a:lnTo>
                <a:lnTo>
                  <a:pt x="0" y="1949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-1697602" y="687305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0992369" y="4343695"/>
            <a:ext cx="3494350" cy="1533937"/>
          </a:xfrm>
          <a:custGeom>
            <a:avLst/>
            <a:gdLst/>
            <a:ahLst/>
            <a:cxnLst/>
            <a:rect l="l" t="t" r="r" b="b"/>
            <a:pathLst>
              <a:path w="3494350" h="1533937">
                <a:moveTo>
                  <a:pt x="0" y="0"/>
                </a:moveTo>
                <a:lnTo>
                  <a:pt x="3494350" y="0"/>
                </a:lnTo>
                <a:lnTo>
                  <a:pt x="3494350" y="1533937"/>
                </a:lnTo>
                <a:lnTo>
                  <a:pt x="0" y="15339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9144000" y="6666944"/>
            <a:ext cx="7191088" cy="1681874"/>
          </a:xfrm>
          <a:custGeom>
            <a:avLst/>
            <a:gdLst/>
            <a:ahLst/>
            <a:cxnLst/>
            <a:rect l="l" t="t" r="r" b="b"/>
            <a:pathLst>
              <a:path w="7191088" h="1681874">
                <a:moveTo>
                  <a:pt x="0" y="0"/>
                </a:moveTo>
                <a:lnTo>
                  <a:pt x="7191088" y="0"/>
                </a:lnTo>
                <a:lnTo>
                  <a:pt x="7191088" y="1681873"/>
                </a:lnTo>
                <a:lnTo>
                  <a:pt x="0" y="16818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687193" y="3471152"/>
            <a:ext cx="8176376" cy="6815848"/>
          </a:xfrm>
          <a:custGeom>
            <a:avLst/>
            <a:gdLst/>
            <a:ahLst/>
            <a:cxnLst/>
            <a:rect l="l" t="t" r="r" b="b"/>
            <a:pathLst>
              <a:path w="8176376" h="6815848">
                <a:moveTo>
                  <a:pt x="0" y="0"/>
                </a:moveTo>
                <a:lnTo>
                  <a:pt x="8176376" y="0"/>
                </a:lnTo>
                <a:lnTo>
                  <a:pt x="8176376" y="6815848"/>
                </a:lnTo>
                <a:lnTo>
                  <a:pt x="0" y="68158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6"/>
          <p:cNvSpPr txBox="1"/>
          <p:nvPr/>
        </p:nvSpPr>
        <p:spPr>
          <a:xfrm>
            <a:off x="8157235" y="3187585"/>
            <a:ext cx="7312132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Công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thức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4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499" dirty="0">
                <a:solidFill>
                  <a:srgbClr val="000000"/>
                </a:solidFill>
                <a:latin typeface="Amasis MT Pro" panose="02040504050005020304" pitchFamily="18" charset="0"/>
              </a:rPr>
              <a:t>: </a:t>
            </a:r>
          </a:p>
          <a:p>
            <a:pPr algn="ctr">
              <a:lnSpc>
                <a:spcPts val="4899"/>
              </a:lnSpc>
            </a:pPr>
            <a:endParaRPr lang="en-US" sz="34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214126" y="1135661"/>
            <a:ext cx="12255241" cy="12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Bungee"/>
              </a:rPr>
              <a:t>THẾ NĂNG TRONG DĐĐH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3" y="-687305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95822" y="-21956"/>
            <a:ext cx="12650735" cy="1730229"/>
            <a:chOff x="0" y="0"/>
            <a:chExt cx="3331881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1881" cy="455698"/>
            </a:xfrm>
            <a:custGeom>
              <a:avLst/>
              <a:gdLst/>
              <a:ahLst/>
              <a:cxnLst/>
              <a:rect l="l" t="t" r="r" b="b"/>
              <a:pathLst>
                <a:path w="3331881" h="455698">
                  <a:moveTo>
                    <a:pt x="0" y="0"/>
                  </a:moveTo>
                  <a:lnTo>
                    <a:pt x="3331881" y="0"/>
                  </a:lnTo>
                  <a:lnTo>
                    <a:pt x="3331881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331881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46042" y="5326693"/>
            <a:ext cx="13795916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Nunito Bold"/>
              </a:rPr>
              <a:t>PHET</a:t>
            </a:r>
          </a:p>
          <a:p>
            <a:pPr algn="ctr"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Nunito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824275" y="6533193"/>
            <a:ext cx="1949375" cy="1949375"/>
          </a:xfrm>
          <a:custGeom>
            <a:avLst/>
            <a:gdLst/>
            <a:ahLst/>
            <a:cxnLst/>
            <a:rect l="l" t="t" r="r" b="b"/>
            <a:pathLst>
              <a:path w="1949375" h="1949375">
                <a:moveTo>
                  <a:pt x="0" y="0"/>
                </a:moveTo>
                <a:lnTo>
                  <a:pt x="1949375" y="0"/>
                </a:lnTo>
                <a:lnTo>
                  <a:pt x="1949375" y="1949375"/>
                </a:lnTo>
                <a:lnTo>
                  <a:pt x="0" y="1949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-1697602" y="687305"/>
            <a:ext cx="3395204" cy="1049427"/>
          </a:xfrm>
          <a:custGeom>
            <a:avLst/>
            <a:gdLst/>
            <a:ahLst/>
            <a:cxnLst/>
            <a:rect l="l" t="t" r="r" b="b"/>
            <a:pathLst>
              <a:path w="3395204" h="1049427">
                <a:moveTo>
                  <a:pt x="0" y="0"/>
                </a:moveTo>
                <a:lnTo>
                  <a:pt x="3395204" y="0"/>
                </a:lnTo>
                <a:lnTo>
                  <a:pt x="3395204" y="1049427"/>
                </a:lnTo>
                <a:lnTo>
                  <a:pt x="0" y="104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18" name="Bổ trợ 17">
                <a:extLst>
                  <a:ext uri="{FF2B5EF4-FFF2-40B4-BE49-F238E27FC236}">
                    <a16:creationId xmlns:a16="http://schemas.microsoft.com/office/drawing/2014/main" id="{6E3B4718-55A1-E61C-F277-8C387E75307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7473575"/>
                  </p:ext>
                </p:extLst>
              </p:nvPr>
            </p:nvGraphicFramePr>
            <p:xfrm>
              <a:off x="30480" y="2086573"/>
              <a:ext cx="18257520" cy="855376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8"/>
              </a:graphicData>
            </a:graphic>
          </p:graphicFrame>
        </mc:Choice>
        <mc:Fallback>
          <p:pic>
            <p:nvPicPr>
              <p:cNvPr id="18" name="Bổ trợ 17">
                <a:extLst>
                  <a:ext uri="{FF2B5EF4-FFF2-40B4-BE49-F238E27FC236}">
                    <a16:creationId xmlns:a16="http://schemas.microsoft.com/office/drawing/2014/main" id="{6E3B4718-55A1-E61C-F277-8C387E7530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480" y="2086573"/>
                <a:ext cx="18257520" cy="855376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18">
            <a:extLst>
              <a:ext uri="{FF2B5EF4-FFF2-40B4-BE49-F238E27FC236}">
                <a16:creationId xmlns:a16="http://schemas.microsoft.com/office/drawing/2014/main" id="{0F23482D-FFE6-0864-352D-EF03BC845436}"/>
              </a:ext>
            </a:extLst>
          </p:cNvPr>
          <p:cNvSpPr txBox="1"/>
          <p:nvPr/>
        </p:nvSpPr>
        <p:spPr>
          <a:xfrm>
            <a:off x="4577058" y="356344"/>
            <a:ext cx="9200557" cy="12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Bungee Bold"/>
              </a:rPr>
              <a:t>CƠ NĂNG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05943"/>
            <a:ext cx="16230600" cy="6526651"/>
            <a:chOff x="0" y="0"/>
            <a:chExt cx="4274726" cy="17189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718953"/>
            </a:xfrm>
            <a:custGeom>
              <a:avLst/>
              <a:gdLst/>
              <a:ahLst/>
              <a:cxnLst/>
              <a:rect l="l" t="t" r="r" b="b"/>
              <a:pathLst>
                <a:path w="4274726" h="1718953">
                  <a:moveTo>
                    <a:pt x="0" y="0"/>
                  </a:moveTo>
                  <a:lnTo>
                    <a:pt x="4274726" y="0"/>
                  </a:lnTo>
                  <a:lnTo>
                    <a:pt x="4274726" y="1718953"/>
                  </a:lnTo>
                  <a:lnTo>
                    <a:pt x="0" y="171895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17570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5772" y="474538"/>
            <a:ext cx="8009976" cy="1730229"/>
            <a:chOff x="0" y="0"/>
            <a:chExt cx="2109623" cy="455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09623" cy="455698"/>
            </a:xfrm>
            <a:custGeom>
              <a:avLst/>
              <a:gdLst/>
              <a:ahLst/>
              <a:cxnLst/>
              <a:rect l="l" t="t" r="r" b="b"/>
              <a:pathLst>
                <a:path w="2109623" h="455698">
                  <a:moveTo>
                    <a:pt x="0" y="0"/>
                  </a:moveTo>
                  <a:lnTo>
                    <a:pt x="2109623" y="0"/>
                  </a:lnTo>
                  <a:lnTo>
                    <a:pt x="2109623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09623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76611" y="8801100"/>
            <a:ext cx="19974273" cy="1861295"/>
            <a:chOff x="0" y="0"/>
            <a:chExt cx="5260714" cy="490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60714" cy="490218"/>
            </a:xfrm>
            <a:custGeom>
              <a:avLst/>
              <a:gdLst/>
              <a:ahLst/>
              <a:cxnLst/>
              <a:rect l="l" t="t" r="r" b="b"/>
              <a:pathLst>
                <a:path w="5260714" h="490218">
                  <a:moveTo>
                    <a:pt x="0" y="0"/>
                  </a:moveTo>
                  <a:lnTo>
                    <a:pt x="5260714" y="0"/>
                  </a:lnTo>
                  <a:lnTo>
                    <a:pt x="5260714" y="490218"/>
                  </a:lnTo>
                  <a:lnTo>
                    <a:pt x="0" y="490218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5260714" cy="528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flipH="1">
            <a:off x="16164492" y="434937"/>
            <a:ext cx="2189615" cy="1982597"/>
          </a:xfrm>
          <a:custGeom>
            <a:avLst/>
            <a:gdLst/>
            <a:ahLst/>
            <a:cxnLst/>
            <a:rect l="l" t="t" r="r" b="b"/>
            <a:pathLst>
              <a:path w="2189615" h="1982597">
                <a:moveTo>
                  <a:pt x="2189616" y="0"/>
                </a:moveTo>
                <a:lnTo>
                  <a:pt x="0" y="0"/>
                </a:lnTo>
                <a:lnTo>
                  <a:pt x="0" y="1982597"/>
                </a:lnTo>
                <a:lnTo>
                  <a:pt x="2189616" y="1982597"/>
                </a:lnTo>
                <a:lnTo>
                  <a:pt x="218961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-2300107" y="1028700"/>
            <a:ext cx="4927677" cy="1532060"/>
          </a:xfrm>
          <a:custGeom>
            <a:avLst/>
            <a:gdLst/>
            <a:ahLst/>
            <a:cxnLst/>
            <a:rect l="l" t="t" r="r" b="b"/>
            <a:pathLst>
              <a:path w="4927677" h="1532060">
                <a:moveTo>
                  <a:pt x="0" y="0"/>
                </a:moveTo>
                <a:lnTo>
                  <a:pt x="4927677" y="0"/>
                </a:lnTo>
                <a:lnTo>
                  <a:pt x="4927677" y="1532060"/>
                </a:lnTo>
                <a:lnTo>
                  <a:pt x="0" y="15320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Freeform 16"/>
          <p:cNvSpPr/>
          <p:nvPr/>
        </p:nvSpPr>
        <p:spPr>
          <a:xfrm>
            <a:off x="163731" y="2854618"/>
            <a:ext cx="10056170" cy="7176865"/>
          </a:xfrm>
          <a:custGeom>
            <a:avLst/>
            <a:gdLst/>
            <a:ahLst/>
            <a:cxnLst/>
            <a:rect l="l" t="t" r="r" b="b"/>
            <a:pathLst>
              <a:path w="10056170" h="7176865">
                <a:moveTo>
                  <a:pt x="0" y="0"/>
                </a:moveTo>
                <a:lnTo>
                  <a:pt x="10056170" y="0"/>
                </a:lnTo>
                <a:lnTo>
                  <a:pt x="10056170" y="7176865"/>
                </a:lnTo>
                <a:lnTo>
                  <a:pt x="0" y="71768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21312" b="-41628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11181788" y="8251669"/>
            <a:ext cx="6077512" cy="1736432"/>
          </a:xfrm>
          <a:custGeom>
            <a:avLst/>
            <a:gdLst/>
            <a:ahLst/>
            <a:cxnLst/>
            <a:rect l="l" t="t" r="r" b="b"/>
            <a:pathLst>
              <a:path w="6077512" h="1736432">
                <a:moveTo>
                  <a:pt x="0" y="0"/>
                </a:moveTo>
                <a:lnTo>
                  <a:pt x="6077512" y="0"/>
                </a:lnTo>
                <a:lnTo>
                  <a:pt x="6077512" y="1736432"/>
                </a:lnTo>
                <a:lnTo>
                  <a:pt x="0" y="17364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8"/>
          <p:cNvSpPr txBox="1"/>
          <p:nvPr/>
        </p:nvSpPr>
        <p:spPr>
          <a:xfrm>
            <a:off x="4543721" y="771525"/>
            <a:ext cx="9200557" cy="12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 dirty="0">
                <a:solidFill>
                  <a:srgbClr val="000000"/>
                </a:solidFill>
                <a:latin typeface="Bungee Bold"/>
              </a:rPr>
              <a:t>CƠ NĂNG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40630" y="3490315"/>
            <a:ext cx="6407298" cy="4152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7"/>
              </a:lnSpc>
              <a:spcBef>
                <a:spcPct val="0"/>
              </a:spcBef>
            </a:pP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Trong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dao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điều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hòa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,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có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sự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chuyển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hóa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qua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lại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giữa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của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vật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,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còn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,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tức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tổng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thì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được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bảo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4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toàn</a:t>
            </a:r>
            <a:r>
              <a:rPr lang="en-US" sz="3940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9662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7916" y="135294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76611" y="8214043"/>
            <a:ext cx="19974273" cy="2448352"/>
            <a:chOff x="0" y="0"/>
            <a:chExt cx="5260714" cy="644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60714" cy="644833"/>
            </a:xfrm>
            <a:custGeom>
              <a:avLst/>
              <a:gdLst/>
              <a:ahLst/>
              <a:cxnLst/>
              <a:rect l="l" t="t" r="r" b="b"/>
              <a:pathLst>
                <a:path w="5260714" h="644833">
                  <a:moveTo>
                    <a:pt x="0" y="0"/>
                  </a:moveTo>
                  <a:lnTo>
                    <a:pt x="5260714" y="0"/>
                  </a:lnTo>
                  <a:lnTo>
                    <a:pt x="5260714" y="644833"/>
                  </a:lnTo>
                  <a:lnTo>
                    <a:pt x="0" y="644833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260714" cy="6829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02927" y="2067012"/>
            <a:ext cx="5527028" cy="3958984"/>
          </a:xfrm>
          <a:custGeom>
            <a:avLst/>
            <a:gdLst/>
            <a:ahLst/>
            <a:cxnLst/>
            <a:rect l="l" t="t" r="r" b="b"/>
            <a:pathLst>
              <a:path w="5527028" h="3958984">
                <a:moveTo>
                  <a:pt x="0" y="0"/>
                </a:moveTo>
                <a:lnTo>
                  <a:pt x="5527028" y="0"/>
                </a:lnTo>
                <a:lnTo>
                  <a:pt x="5527028" y="3958985"/>
                </a:lnTo>
                <a:lnTo>
                  <a:pt x="0" y="39589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18363" b="-39230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302927" y="6025997"/>
            <a:ext cx="6972869" cy="3756591"/>
          </a:xfrm>
          <a:custGeom>
            <a:avLst/>
            <a:gdLst/>
            <a:ahLst/>
            <a:cxnLst/>
            <a:rect l="l" t="t" r="r" b="b"/>
            <a:pathLst>
              <a:path w="6972869" h="3756591">
                <a:moveTo>
                  <a:pt x="0" y="0"/>
                </a:moveTo>
                <a:lnTo>
                  <a:pt x="6972869" y="0"/>
                </a:lnTo>
                <a:lnTo>
                  <a:pt x="6972869" y="3756591"/>
                </a:lnTo>
                <a:lnTo>
                  <a:pt x="0" y="37565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986" b="-49191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7275796" y="5638663"/>
            <a:ext cx="10903621" cy="4345414"/>
          </a:xfrm>
          <a:custGeom>
            <a:avLst/>
            <a:gdLst/>
            <a:ahLst/>
            <a:cxnLst/>
            <a:rect l="l" t="t" r="r" b="b"/>
            <a:pathLst>
              <a:path w="10903621" h="4345414">
                <a:moveTo>
                  <a:pt x="0" y="0"/>
                </a:moveTo>
                <a:lnTo>
                  <a:pt x="10903621" y="0"/>
                </a:lnTo>
                <a:lnTo>
                  <a:pt x="10903621" y="4345414"/>
                </a:lnTo>
                <a:lnTo>
                  <a:pt x="0" y="4345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TextBox 14"/>
          <p:cNvSpPr txBox="1"/>
          <p:nvPr/>
        </p:nvSpPr>
        <p:spPr>
          <a:xfrm>
            <a:off x="2517916" y="234916"/>
            <a:ext cx="14015070" cy="125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6607">
                <a:solidFill>
                  <a:srgbClr val="000000"/>
                </a:solidFill>
                <a:latin typeface="Bungee Bold"/>
              </a:rPr>
              <a:t>HOẠT ĐỘNG NHÓM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275796" y="2426991"/>
            <a:ext cx="10550273" cy="4033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55"/>
              </a:lnSpc>
              <a:spcBef>
                <a:spcPct val="0"/>
              </a:spcBef>
            </a:pPr>
            <a:r>
              <a:rPr lang="en-US" sz="3682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Câu</a:t>
            </a:r>
            <a:r>
              <a:rPr lang="en-US" sz="3682" b="1" dirty="0">
                <a:solidFill>
                  <a:srgbClr val="000000"/>
                </a:solidFill>
                <a:latin typeface="Amasis MT Pro" panose="02040504050005020304" pitchFamily="18" charset="0"/>
              </a:rPr>
              <a:t> 1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.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Phân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tích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sự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chuyển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hóa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giữa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và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bằng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đồ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682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thị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.</a:t>
            </a:r>
          </a:p>
          <a:p>
            <a:pPr algn="just">
              <a:lnSpc>
                <a:spcPts val="5155"/>
              </a:lnSpc>
              <a:spcBef>
                <a:spcPct val="0"/>
              </a:spcBef>
            </a:pPr>
            <a:endParaRPr lang="en-US" sz="3682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ts val="5155"/>
              </a:lnSpc>
              <a:spcBef>
                <a:spcPct val="0"/>
              </a:spcBef>
            </a:pPr>
            <a:endParaRPr lang="en-US" sz="3682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just">
              <a:lnSpc>
                <a:spcPts val="5155"/>
              </a:lnSpc>
              <a:spcBef>
                <a:spcPct val="0"/>
              </a:spcBef>
            </a:pPr>
            <a:r>
              <a:rPr lang="en-US" sz="3682" b="1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Câu</a:t>
            </a:r>
            <a:r>
              <a:rPr lang="en-US" sz="3682" b="1" dirty="0">
                <a:solidFill>
                  <a:srgbClr val="000000"/>
                </a:solidFill>
                <a:latin typeface="Amasis MT Pro" panose="02040504050005020304" pitchFamily="18" charset="0"/>
              </a:rPr>
              <a:t> 2</a:t>
            </a:r>
            <a:r>
              <a:rPr lang="en-US" sz="3682" dirty="0">
                <a:solidFill>
                  <a:srgbClr val="000000"/>
                </a:solidFill>
                <a:latin typeface="Amasis MT Pro" panose="02040504050005020304" pitchFamily="18" charset="0"/>
              </a:rPr>
              <a:t>. </a:t>
            </a:r>
          </a:p>
          <a:p>
            <a:pPr algn="just">
              <a:lnSpc>
                <a:spcPts val="6135"/>
              </a:lnSpc>
              <a:spcBef>
                <a:spcPct val="0"/>
              </a:spcBef>
            </a:pPr>
            <a:endParaRPr lang="en-US" sz="3682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9325" y="-91491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16957" y="163586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116957" y="3030859"/>
            <a:ext cx="4807960" cy="6822725"/>
          </a:xfrm>
          <a:custGeom>
            <a:avLst/>
            <a:gdLst/>
            <a:ahLst/>
            <a:cxnLst/>
            <a:rect l="l" t="t" r="r" b="b"/>
            <a:pathLst>
              <a:path w="4807960" h="6822725">
                <a:moveTo>
                  <a:pt x="0" y="0"/>
                </a:moveTo>
                <a:lnTo>
                  <a:pt x="4807960" y="0"/>
                </a:lnTo>
                <a:lnTo>
                  <a:pt x="4807960" y="6822725"/>
                </a:lnTo>
                <a:lnTo>
                  <a:pt x="0" y="6822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1931172" y="2568314"/>
            <a:ext cx="2391818" cy="1400338"/>
          </a:xfrm>
          <a:custGeom>
            <a:avLst/>
            <a:gdLst/>
            <a:ahLst/>
            <a:cxnLst/>
            <a:rect l="l" t="t" r="r" b="b"/>
            <a:pathLst>
              <a:path w="2391818" h="1400338">
                <a:moveTo>
                  <a:pt x="0" y="0"/>
                </a:moveTo>
                <a:lnTo>
                  <a:pt x="2391818" y="0"/>
                </a:lnTo>
                <a:lnTo>
                  <a:pt x="2391818" y="1400338"/>
                </a:lnTo>
                <a:lnTo>
                  <a:pt x="0" y="1400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951437" y="2568314"/>
            <a:ext cx="2929895" cy="1397794"/>
          </a:xfrm>
          <a:custGeom>
            <a:avLst/>
            <a:gdLst/>
            <a:ahLst/>
            <a:cxnLst/>
            <a:rect l="l" t="t" r="r" b="b"/>
            <a:pathLst>
              <a:path w="2929895" h="1397794">
                <a:moveTo>
                  <a:pt x="0" y="0"/>
                </a:moveTo>
                <a:lnTo>
                  <a:pt x="2929895" y="0"/>
                </a:lnTo>
                <a:lnTo>
                  <a:pt x="2929895" y="1397794"/>
                </a:lnTo>
                <a:lnTo>
                  <a:pt x="0" y="1397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2803194" y="4244540"/>
            <a:ext cx="2528852" cy="1320874"/>
          </a:xfrm>
          <a:custGeom>
            <a:avLst/>
            <a:gdLst/>
            <a:ahLst/>
            <a:cxnLst/>
            <a:rect l="l" t="t" r="r" b="b"/>
            <a:pathLst>
              <a:path w="2528852" h="1320874">
                <a:moveTo>
                  <a:pt x="0" y="0"/>
                </a:moveTo>
                <a:lnTo>
                  <a:pt x="2528853" y="0"/>
                </a:lnTo>
                <a:lnTo>
                  <a:pt x="2528853" y="1320874"/>
                </a:lnTo>
                <a:lnTo>
                  <a:pt x="0" y="1320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2681637" y="5708289"/>
            <a:ext cx="2771967" cy="1317540"/>
          </a:xfrm>
          <a:custGeom>
            <a:avLst/>
            <a:gdLst/>
            <a:ahLst/>
            <a:cxnLst/>
            <a:rect l="l" t="t" r="r" b="b"/>
            <a:pathLst>
              <a:path w="2771967" h="1317540">
                <a:moveTo>
                  <a:pt x="0" y="0"/>
                </a:moveTo>
                <a:lnTo>
                  <a:pt x="2771967" y="0"/>
                </a:lnTo>
                <a:lnTo>
                  <a:pt x="2771967" y="1317540"/>
                </a:lnTo>
                <a:lnTo>
                  <a:pt x="0" y="13175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1163892" y="7134577"/>
            <a:ext cx="6106595" cy="1168218"/>
          </a:xfrm>
          <a:custGeom>
            <a:avLst/>
            <a:gdLst/>
            <a:ahLst/>
            <a:cxnLst/>
            <a:rect l="l" t="t" r="r" b="b"/>
            <a:pathLst>
              <a:path w="6106595" h="1168218">
                <a:moveTo>
                  <a:pt x="0" y="0"/>
                </a:moveTo>
                <a:lnTo>
                  <a:pt x="6106595" y="0"/>
                </a:lnTo>
                <a:lnTo>
                  <a:pt x="6106595" y="1168218"/>
                </a:lnTo>
                <a:lnTo>
                  <a:pt x="0" y="11682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5"/>
          <p:cNvSpPr txBox="1"/>
          <p:nvPr/>
        </p:nvSpPr>
        <p:spPr>
          <a:xfrm>
            <a:off x="1969442" y="540481"/>
            <a:ext cx="14015070" cy="81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</a:pPr>
            <a:r>
              <a:rPr lang="en-US" sz="4307">
                <a:solidFill>
                  <a:srgbClr val="000000"/>
                </a:solidFill>
                <a:latin typeface="Bungee Bold"/>
              </a:rPr>
              <a:t>CƠ NĂNG CỦA CON LẮC LÒ XO VÀ CON LẮC ĐƠN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16957" y="1904080"/>
            <a:ext cx="4742061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Con lắc lò xo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54614" y="2985272"/>
            <a:ext cx="44277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42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Tần</a:t>
            </a:r>
            <a:r>
              <a:rPr lang="en-US" sz="42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số</a:t>
            </a:r>
            <a:r>
              <a:rPr lang="en-US" sz="42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masis MT Pro" panose="02040504050005020304" pitchFamily="18" charset="0"/>
              </a:rPr>
              <a:t>, chu </a:t>
            </a:r>
            <a:r>
              <a:rPr lang="en-US" sz="42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kì</a:t>
            </a:r>
            <a:endParaRPr lang="en-US" sz="4200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65934" y="4484089"/>
            <a:ext cx="3510846" cy="659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397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397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397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397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361435" y="6013276"/>
            <a:ext cx="2604128" cy="7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42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42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27041" y="7483563"/>
            <a:ext cx="2298781" cy="7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42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42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A7B94759-33A8-E9D7-7A82-9421795F3F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021570"/>
              </p:ext>
            </p:extLst>
          </p:nvPr>
        </p:nvGraphicFramePr>
        <p:xfrm>
          <a:off x="11296855" y="8470576"/>
          <a:ext cx="4527706" cy="1137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25819" imgH="433283" progId="Equation.DSMT4">
                  <p:embed/>
                </p:oleObj>
              </mc:Choice>
              <mc:Fallback>
                <p:oleObj name="Equation" r:id="rId10" imgW="1725819" imgH="4332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96855" y="8470576"/>
                        <a:ext cx="4527706" cy="1137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686" y="0"/>
            <a:ext cx="20507325" cy="10287000"/>
            <a:chOff x="0" y="0"/>
            <a:chExt cx="273431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Freeform 4"/>
            <p:cNvSpPr/>
            <p:nvPr/>
          </p:nvSpPr>
          <p:spPr>
            <a:xfrm>
              <a:off x="1362710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16957" y="163586"/>
            <a:ext cx="13681023" cy="1730229"/>
            <a:chOff x="0" y="0"/>
            <a:chExt cx="3603232" cy="455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3232" cy="455698"/>
            </a:xfrm>
            <a:custGeom>
              <a:avLst/>
              <a:gdLst/>
              <a:ahLst/>
              <a:cxnLst/>
              <a:rect l="l" t="t" r="r" b="b"/>
              <a:pathLst>
                <a:path w="3603232" h="455698">
                  <a:moveTo>
                    <a:pt x="0" y="0"/>
                  </a:moveTo>
                  <a:lnTo>
                    <a:pt x="3603232" y="0"/>
                  </a:lnTo>
                  <a:lnTo>
                    <a:pt x="3603232" y="455698"/>
                  </a:lnTo>
                  <a:lnTo>
                    <a:pt x="0" y="455698"/>
                  </a:lnTo>
                  <a:close/>
                </a:path>
              </a:pathLst>
            </a:custGeom>
            <a:solidFill>
              <a:srgbClr val="618CA7"/>
            </a:solidFill>
            <a:ln w="38100" cap="sq">
              <a:solidFill>
                <a:srgbClr val="F1F2F2"/>
              </a:solidFill>
              <a:prstDash val="solid"/>
              <a:miter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603232" cy="4937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37758" y="3628109"/>
            <a:ext cx="5354450" cy="5815365"/>
          </a:xfrm>
          <a:custGeom>
            <a:avLst/>
            <a:gdLst/>
            <a:ahLst/>
            <a:cxnLst/>
            <a:rect l="l" t="t" r="r" b="b"/>
            <a:pathLst>
              <a:path w="5354450" h="5815365">
                <a:moveTo>
                  <a:pt x="0" y="0"/>
                </a:moveTo>
                <a:lnTo>
                  <a:pt x="5354450" y="0"/>
                </a:lnTo>
                <a:lnTo>
                  <a:pt x="5354450" y="5815364"/>
                </a:lnTo>
                <a:lnTo>
                  <a:pt x="0" y="5815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1333984" y="2229225"/>
            <a:ext cx="2213069" cy="1568967"/>
          </a:xfrm>
          <a:custGeom>
            <a:avLst/>
            <a:gdLst/>
            <a:ahLst/>
            <a:cxnLst/>
            <a:rect l="l" t="t" r="r" b="b"/>
            <a:pathLst>
              <a:path w="2213069" h="1568967">
                <a:moveTo>
                  <a:pt x="0" y="0"/>
                </a:moveTo>
                <a:lnTo>
                  <a:pt x="2213070" y="0"/>
                </a:lnTo>
                <a:lnTo>
                  <a:pt x="2213070" y="1568967"/>
                </a:lnTo>
                <a:lnTo>
                  <a:pt x="0" y="15689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14740058" y="2325530"/>
            <a:ext cx="2182709" cy="1397794"/>
          </a:xfrm>
          <a:custGeom>
            <a:avLst/>
            <a:gdLst/>
            <a:ahLst/>
            <a:cxnLst/>
            <a:rect l="l" t="t" r="r" b="b"/>
            <a:pathLst>
              <a:path w="2182709" h="1397794">
                <a:moveTo>
                  <a:pt x="0" y="0"/>
                </a:moveTo>
                <a:lnTo>
                  <a:pt x="2182709" y="0"/>
                </a:lnTo>
                <a:lnTo>
                  <a:pt x="2182709" y="1397794"/>
                </a:lnTo>
                <a:lnTo>
                  <a:pt x="0" y="13977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2197922" y="3765476"/>
            <a:ext cx="2638268" cy="1378024"/>
          </a:xfrm>
          <a:custGeom>
            <a:avLst/>
            <a:gdLst/>
            <a:ahLst/>
            <a:cxnLst/>
            <a:rect l="l" t="t" r="r" b="b"/>
            <a:pathLst>
              <a:path w="2638268" h="1378024">
                <a:moveTo>
                  <a:pt x="0" y="0"/>
                </a:moveTo>
                <a:lnTo>
                  <a:pt x="2638268" y="0"/>
                </a:lnTo>
                <a:lnTo>
                  <a:pt x="2638268" y="1378024"/>
                </a:lnTo>
                <a:lnTo>
                  <a:pt x="0" y="13780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12166226" y="5393157"/>
            <a:ext cx="5269712" cy="883952"/>
          </a:xfrm>
          <a:custGeom>
            <a:avLst/>
            <a:gdLst/>
            <a:ahLst/>
            <a:cxnLst/>
            <a:rect l="l" t="t" r="r" b="b"/>
            <a:pathLst>
              <a:path w="5269712" h="883952">
                <a:moveTo>
                  <a:pt x="0" y="0"/>
                </a:moveTo>
                <a:lnTo>
                  <a:pt x="5269712" y="0"/>
                </a:lnTo>
                <a:lnTo>
                  <a:pt x="5269712" y="883952"/>
                </a:lnTo>
                <a:lnTo>
                  <a:pt x="0" y="883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2197922" y="6402618"/>
            <a:ext cx="5195545" cy="1225086"/>
          </a:xfrm>
          <a:custGeom>
            <a:avLst/>
            <a:gdLst/>
            <a:ahLst/>
            <a:cxnLst/>
            <a:rect l="l" t="t" r="r" b="b"/>
            <a:pathLst>
              <a:path w="5195545" h="1225086">
                <a:moveTo>
                  <a:pt x="0" y="0"/>
                </a:moveTo>
                <a:lnTo>
                  <a:pt x="5195545" y="0"/>
                </a:lnTo>
                <a:lnTo>
                  <a:pt x="5195545" y="1225086"/>
                </a:lnTo>
                <a:lnTo>
                  <a:pt x="0" y="1225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8370492" y="6693850"/>
            <a:ext cx="3149341" cy="653089"/>
          </a:xfrm>
          <a:custGeom>
            <a:avLst/>
            <a:gdLst/>
            <a:ahLst/>
            <a:cxnLst/>
            <a:rect l="l" t="t" r="r" b="b"/>
            <a:pathLst>
              <a:path w="3149341" h="653089">
                <a:moveTo>
                  <a:pt x="0" y="0"/>
                </a:moveTo>
                <a:lnTo>
                  <a:pt x="3149341" y="0"/>
                </a:lnTo>
                <a:lnTo>
                  <a:pt x="3149341" y="653089"/>
                </a:lnTo>
                <a:lnTo>
                  <a:pt x="0" y="653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Freeform 15"/>
          <p:cNvSpPr/>
          <p:nvPr/>
        </p:nvSpPr>
        <p:spPr>
          <a:xfrm>
            <a:off x="9240276" y="7851873"/>
            <a:ext cx="6202348" cy="1198365"/>
          </a:xfrm>
          <a:custGeom>
            <a:avLst/>
            <a:gdLst/>
            <a:ahLst/>
            <a:cxnLst/>
            <a:rect l="l" t="t" r="r" b="b"/>
            <a:pathLst>
              <a:path w="6202348" h="1198365">
                <a:moveTo>
                  <a:pt x="0" y="0"/>
                </a:moveTo>
                <a:lnTo>
                  <a:pt x="6202348" y="0"/>
                </a:lnTo>
                <a:lnTo>
                  <a:pt x="6202348" y="1198365"/>
                </a:lnTo>
                <a:lnTo>
                  <a:pt x="0" y="119836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6"/>
          <p:cNvSpPr txBox="1"/>
          <p:nvPr/>
        </p:nvSpPr>
        <p:spPr>
          <a:xfrm>
            <a:off x="1969442" y="540481"/>
            <a:ext cx="14015070" cy="81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0"/>
              </a:lnSpc>
            </a:pPr>
            <a:r>
              <a:rPr lang="en-US" sz="4307">
                <a:solidFill>
                  <a:srgbClr val="000000"/>
                </a:solidFill>
                <a:latin typeface="Bungee Bold"/>
              </a:rPr>
              <a:t>CƠ NĂNG CỦA CON LẮC LÒ XO VÀ CON LẮC ĐƠN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6999" y="2229225"/>
            <a:ext cx="4368998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Con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lắc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đơn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13424" y="2800310"/>
            <a:ext cx="44776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Tần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số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góc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, chu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kì</a:t>
            </a:r>
            <a:endParaRPr lang="en-US" sz="4300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190751" y="4145462"/>
            <a:ext cx="3388370" cy="662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71"/>
              </a:lnSpc>
            </a:pP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Động</a:t>
            </a:r>
            <a:r>
              <a:rPr lang="en-US" sz="4300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300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4300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65196" y="5481350"/>
            <a:ext cx="2604128" cy="7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Thế</a:t>
            </a:r>
            <a:r>
              <a:rPr lang="en-US" sz="42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42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555027" y="8074622"/>
            <a:ext cx="2298781" cy="70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Cơ</a:t>
            </a:r>
            <a:r>
              <a:rPr lang="en-US" sz="4299" dirty="0">
                <a:solidFill>
                  <a:srgbClr val="000000"/>
                </a:solidFill>
                <a:latin typeface="Amasis MT Pro" panose="02040504050005020304" pitchFamily="18" charset="0"/>
              </a:rPr>
              <a:t> </a:t>
            </a:r>
            <a:r>
              <a:rPr lang="en-US" sz="4299" dirty="0" err="1">
                <a:solidFill>
                  <a:srgbClr val="000000"/>
                </a:solidFill>
                <a:latin typeface="Amasis MT Pro" panose="02040504050005020304" pitchFamily="18" charset="0"/>
              </a:rPr>
              <a:t>năng</a:t>
            </a:r>
            <a:endParaRPr lang="en-US" sz="4299" dirty="0">
              <a:solidFill>
                <a:srgbClr val="000000"/>
              </a:solidFill>
              <a:latin typeface="Amasis MT Pro" panose="02040504050005020304" pitchFamily="18" charset="0"/>
            </a:endParaRPr>
          </a:p>
        </p:txBody>
      </p:sp>
      <p:graphicFrame>
        <p:nvGraphicFramePr>
          <p:cNvPr id="22" name="Đối tượng 21">
            <a:extLst>
              <a:ext uri="{FF2B5EF4-FFF2-40B4-BE49-F238E27FC236}">
                <a16:creationId xmlns:a16="http://schemas.microsoft.com/office/drawing/2014/main" id="{720AFE6F-E6E7-0ADB-BE57-C4077CD91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597880"/>
              </p:ext>
            </p:extLst>
          </p:nvPr>
        </p:nvGraphicFramePr>
        <p:xfrm>
          <a:off x="12783509" y="8743722"/>
          <a:ext cx="2673934" cy="1486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9262" imgH="433283" progId="Equation.DSMT4">
                  <p:embed/>
                </p:oleObj>
              </mc:Choice>
              <mc:Fallback>
                <p:oleObj name="Equation" r:id="rId12" imgW="779262" imgH="4332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783509" y="8743722"/>
                        <a:ext cx="2673934" cy="1486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webextensions/webextension1.xml><?xml version="1.0" encoding="utf-8"?>
<we:webextension xmlns:we="http://schemas.microsoft.com/office/webextensions/webextension/2010/11" id="{4EAC3A2E-CE09-4553-84CF-578914BB09B6}">
  <we:reference id="wa104323558" version="1.0.1.0" store="vi-VN" storeType="OMEX"/>
  <we:alternateReferences>
    <we:reference id="WA104323558" version="1.0.1.0" store="WA104323558" storeType="OMEX"/>
  </we:alternateReferences>
  <we:properties>
    <we:property name="__labs__" value="{&quot;configuration&quot;:null,&quot;hostVersion&quot;:{&quot;major&quot;:0,&quot;minor&quot;:1}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439</Words>
  <Application>Microsoft Office PowerPoint</Application>
  <PresentationFormat>Tùy chỉnh</PresentationFormat>
  <Paragraphs>51</Paragraphs>
  <Slides>12</Slides>
  <Notes>0</Notes>
  <HiddenSlides>0</HiddenSlides>
  <MMClips>1</MMClips>
  <ScaleCrop>false</ScaleCrop>
  <HeadingPairs>
    <vt:vector size="8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5" baseType="lpstr">
      <vt:lpstr>Arial</vt:lpstr>
      <vt:lpstr>Abadi</vt:lpstr>
      <vt:lpstr>Bungee Bold</vt:lpstr>
      <vt:lpstr>Open Sans</vt:lpstr>
      <vt:lpstr>Nunito</vt:lpstr>
      <vt:lpstr>Nunito Bold</vt:lpstr>
      <vt:lpstr>Calibri</vt:lpstr>
      <vt:lpstr>Amasis MT Pro</vt:lpstr>
      <vt:lpstr>Times New Roman</vt:lpstr>
      <vt:lpstr>DejaVu Serif Bold</vt:lpstr>
      <vt:lpstr>Bungee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5. Động năng, thế năng, sự chuyển hóa </dc:title>
  <cp:lastModifiedBy>Ly Diệu</cp:lastModifiedBy>
  <cp:revision>3</cp:revision>
  <dcterms:created xsi:type="dcterms:W3CDTF">2006-08-16T00:00:00Z</dcterms:created>
  <dcterms:modified xsi:type="dcterms:W3CDTF">2024-03-28T06:57:42Z</dcterms:modified>
  <dc:identifier>DAGAH1iaw9s</dc:identifier>
</cp:coreProperties>
</file>